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687" r:id="rId2"/>
    <p:sldId id="826" r:id="rId3"/>
    <p:sldId id="705" r:id="rId4"/>
    <p:sldId id="856" r:id="rId5"/>
    <p:sldId id="857" r:id="rId6"/>
    <p:sldId id="858" r:id="rId7"/>
    <p:sldId id="859" r:id="rId8"/>
    <p:sldId id="874" r:id="rId9"/>
    <p:sldId id="864" r:id="rId10"/>
    <p:sldId id="943" r:id="rId11"/>
    <p:sldId id="865" r:id="rId12"/>
    <p:sldId id="866" r:id="rId13"/>
    <p:sldId id="925" r:id="rId14"/>
    <p:sldId id="867" r:id="rId15"/>
    <p:sldId id="868" r:id="rId16"/>
    <p:sldId id="926" r:id="rId17"/>
    <p:sldId id="957" r:id="rId18"/>
    <p:sldId id="958" r:id="rId19"/>
    <p:sldId id="959" r:id="rId20"/>
    <p:sldId id="960" r:id="rId21"/>
    <p:sldId id="927" r:id="rId22"/>
    <p:sldId id="908" r:id="rId23"/>
    <p:sldId id="915" r:id="rId24"/>
    <p:sldId id="916" r:id="rId25"/>
    <p:sldId id="917" r:id="rId26"/>
    <p:sldId id="909" r:id="rId27"/>
    <p:sldId id="910" r:id="rId28"/>
    <p:sldId id="937" r:id="rId29"/>
    <p:sldId id="918" r:id="rId30"/>
    <p:sldId id="880" r:id="rId31"/>
    <p:sldId id="881" r:id="rId32"/>
    <p:sldId id="882" r:id="rId33"/>
    <p:sldId id="929" r:id="rId34"/>
    <p:sldId id="919" r:id="rId35"/>
    <p:sldId id="934" r:id="rId36"/>
    <p:sldId id="935" r:id="rId37"/>
    <p:sldId id="936" r:id="rId38"/>
    <p:sldId id="931" r:id="rId39"/>
    <p:sldId id="932" r:id="rId40"/>
    <p:sldId id="933" r:id="rId41"/>
    <p:sldId id="920" r:id="rId42"/>
    <p:sldId id="921" r:id="rId43"/>
    <p:sldId id="922" r:id="rId44"/>
    <p:sldId id="883" r:id="rId45"/>
    <p:sldId id="886" r:id="rId46"/>
    <p:sldId id="895" r:id="rId47"/>
    <p:sldId id="956" r:id="rId48"/>
    <p:sldId id="896" r:id="rId49"/>
    <p:sldId id="897" r:id="rId50"/>
    <p:sldId id="944" r:id="rId51"/>
    <p:sldId id="898" r:id="rId52"/>
    <p:sldId id="901" r:id="rId53"/>
    <p:sldId id="900" r:id="rId54"/>
    <p:sldId id="961" r:id="rId55"/>
    <p:sldId id="828" r:id="rId56"/>
    <p:sldId id="938" r:id="rId57"/>
    <p:sldId id="939" r:id="rId58"/>
    <p:sldId id="940" r:id="rId59"/>
    <p:sldId id="941" r:id="rId60"/>
    <p:sldId id="907" r:id="rId61"/>
    <p:sldId id="962" r:id="rId62"/>
    <p:sldId id="963" r:id="rId63"/>
    <p:sldId id="945" r:id="rId64"/>
    <p:sldId id="904" r:id="rId65"/>
    <p:sldId id="906" r:id="rId66"/>
    <p:sldId id="947" r:id="rId67"/>
    <p:sldId id="905" r:id="rId68"/>
    <p:sldId id="948" r:id="rId69"/>
    <p:sldId id="949" r:id="rId70"/>
    <p:sldId id="952" r:id="rId71"/>
    <p:sldId id="953" r:id="rId72"/>
    <p:sldId id="964" r:id="rId73"/>
    <p:sldId id="942" r:id="rId74"/>
    <p:sldId id="789" r:id="rId75"/>
    <p:sldId id="790" r:id="rId76"/>
    <p:sldId id="791" r:id="rId77"/>
    <p:sldId id="792" r:id="rId78"/>
    <p:sldId id="965" r:id="rId79"/>
    <p:sldId id="966" r:id="rId80"/>
    <p:sldId id="793" r:id="rId81"/>
    <p:sldId id="795" r:id="rId82"/>
    <p:sldId id="796" r:id="rId83"/>
    <p:sldId id="797" r:id="rId84"/>
    <p:sldId id="967" r:id="rId85"/>
    <p:sldId id="968" r:id="rId86"/>
    <p:sldId id="799" r:id="rId87"/>
    <p:sldId id="798" r:id="rId88"/>
    <p:sldId id="969" r:id="rId89"/>
    <p:sldId id="803" r:id="rId90"/>
    <p:sldId id="954" r:id="rId91"/>
    <p:sldId id="804" r:id="rId92"/>
    <p:sldId id="805" r:id="rId93"/>
    <p:sldId id="806" r:id="rId94"/>
    <p:sldId id="807" r:id="rId95"/>
    <p:sldId id="808" r:id="rId96"/>
    <p:sldId id="809" r:id="rId97"/>
    <p:sldId id="810" r:id="rId98"/>
    <p:sldId id="830" r:id="rId99"/>
    <p:sldId id="811" r:id="rId100"/>
    <p:sldId id="817" r:id="rId101"/>
    <p:sldId id="831" r:id="rId102"/>
    <p:sldId id="832" r:id="rId103"/>
    <p:sldId id="833" r:id="rId104"/>
    <p:sldId id="834" r:id="rId105"/>
    <p:sldId id="835" r:id="rId106"/>
    <p:sldId id="820" r:id="rId107"/>
    <p:sldId id="821" r:id="rId108"/>
    <p:sldId id="955" r:id="rId109"/>
    <p:sldId id="837" r:id="rId110"/>
    <p:sldId id="839" r:id="rId111"/>
    <p:sldId id="838" r:id="rId112"/>
  </p:sldIdLst>
  <p:sldSz cx="9144000" cy="6858000" type="screen4x3"/>
  <p:notesSz cx="6858000" cy="9144000"/>
  <p:defaultTextStyle>
    <a:defPPr>
      <a:defRPr lang="zh-CN"/>
    </a:defPPr>
    <a:lvl1pPr algn="l" rtl="0" fontAlgn="base">
      <a:spcBef>
        <a:spcPct val="0"/>
      </a:spcBef>
      <a:spcAft>
        <a:spcPct val="0"/>
      </a:spcAft>
      <a:defRPr i="1" kern="1200">
        <a:solidFill>
          <a:schemeClr val="tx1"/>
        </a:solidFill>
        <a:latin typeface="Arial" charset="0"/>
        <a:ea typeface="宋体" charset="-122"/>
        <a:cs typeface="+mn-cs"/>
      </a:defRPr>
    </a:lvl1pPr>
    <a:lvl2pPr marL="457200" algn="l" rtl="0" fontAlgn="base">
      <a:spcBef>
        <a:spcPct val="0"/>
      </a:spcBef>
      <a:spcAft>
        <a:spcPct val="0"/>
      </a:spcAft>
      <a:defRPr i="1" kern="1200">
        <a:solidFill>
          <a:schemeClr val="tx1"/>
        </a:solidFill>
        <a:latin typeface="Arial" charset="0"/>
        <a:ea typeface="宋体" charset="-122"/>
        <a:cs typeface="+mn-cs"/>
      </a:defRPr>
    </a:lvl2pPr>
    <a:lvl3pPr marL="914400" algn="l" rtl="0" fontAlgn="base">
      <a:spcBef>
        <a:spcPct val="0"/>
      </a:spcBef>
      <a:spcAft>
        <a:spcPct val="0"/>
      </a:spcAft>
      <a:defRPr i="1" kern="1200">
        <a:solidFill>
          <a:schemeClr val="tx1"/>
        </a:solidFill>
        <a:latin typeface="Arial" charset="0"/>
        <a:ea typeface="宋体" charset="-122"/>
        <a:cs typeface="+mn-cs"/>
      </a:defRPr>
    </a:lvl3pPr>
    <a:lvl4pPr marL="1371600" algn="l" rtl="0" fontAlgn="base">
      <a:spcBef>
        <a:spcPct val="0"/>
      </a:spcBef>
      <a:spcAft>
        <a:spcPct val="0"/>
      </a:spcAft>
      <a:defRPr i="1" kern="1200">
        <a:solidFill>
          <a:schemeClr val="tx1"/>
        </a:solidFill>
        <a:latin typeface="Arial" charset="0"/>
        <a:ea typeface="宋体" charset="-122"/>
        <a:cs typeface="+mn-cs"/>
      </a:defRPr>
    </a:lvl4pPr>
    <a:lvl5pPr marL="1828800" algn="l" rtl="0" fontAlgn="base">
      <a:spcBef>
        <a:spcPct val="0"/>
      </a:spcBef>
      <a:spcAft>
        <a:spcPct val="0"/>
      </a:spcAft>
      <a:defRPr i="1" kern="1200">
        <a:solidFill>
          <a:schemeClr val="tx1"/>
        </a:solidFill>
        <a:latin typeface="Arial" charset="0"/>
        <a:ea typeface="宋体" charset="-122"/>
        <a:cs typeface="+mn-cs"/>
      </a:defRPr>
    </a:lvl5pPr>
    <a:lvl6pPr marL="2286000" algn="l" defTabSz="914400" rtl="0" eaLnBrk="1" latinLnBrk="0" hangingPunct="1">
      <a:defRPr i="1" kern="1200">
        <a:solidFill>
          <a:schemeClr val="tx1"/>
        </a:solidFill>
        <a:latin typeface="Arial" charset="0"/>
        <a:ea typeface="宋体" charset="-122"/>
        <a:cs typeface="+mn-cs"/>
      </a:defRPr>
    </a:lvl6pPr>
    <a:lvl7pPr marL="2743200" algn="l" defTabSz="914400" rtl="0" eaLnBrk="1" latinLnBrk="0" hangingPunct="1">
      <a:defRPr i="1" kern="1200">
        <a:solidFill>
          <a:schemeClr val="tx1"/>
        </a:solidFill>
        <a:latin typeface="Arial" charset="0"/>
        <a:ea typeface="宋体" charset="-122"/>
        <a:cs typeface="+mn-cs"/>
      </a:defRPr>
    </a:lvl7pPr>
    <a:lvl8pPr marL="3200400" algn="l" defTabSz="914400" rtl="0" eaLnBrk="1" latinLnBrk="0" hangingPunct="1">
      <a:defRPr i="1" kern="1200">
        <a:solidFill>
          <a:schemeClr val="tx1"/>
        </a:solidFill>
        <a:latin typeface="Arial" charset="0"/>
        <a:ea typeface="宋体" charset="-122"/>
        <a:cs typeface="+mn-cs"/>
      </a:defRPr>
    </a:lvl8pPr>
    <a:lvl9pPr marL="3657600" algn="l" defTabSz="914400" rtl="0" eaLnBrk="1" latinLnBrk="0" hangingPunct="1">
      <a:defRPr i="1"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BF"/>
    <a:srgbClr val="F8F8F8"/>
    <a:srgbClr val="DDDDDD"/>
    <a:srgbClr val="5F5F5F"/>
    <a:srgbClr val="333333"/>
    <a:srgbClr val="FF66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35" autoAdjust="0"/>
  </p:normalViewPr>
  <p:slideViewPr>
    <p:cSldViewPr>
      <p:cViewPr varScale="1">
        <p:scale>
          <a:sx n="67" d="100"/>
          <a:sy n="67" d="100"/>
        </p:scale>
        <p:origin x="1140"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8C9F1-B91B-4F3C-BD0E-5C9BC914ECD2}" type="doc">
      <dgm:prSet loTypeId="urn:microsoft.com/office/officeart/2005/8/layout/StepDownProcess" loCatId="process" qsTypeId="urn:microsoft.com/office/officeart/2005/8/quickstyle/3d3" qsCatId="3D" csTypeId="urn:microsoft.com/office/officeart/2005/8/colors/accent3_2" csCatId="accent3" phldr="1"/>
      <dgm:spPr/>
      <dgm:t>
        <a:bodyPr/>
        <a:lstStyle/>
        <a:p>
          <a:endParaRPr lang="zh-CN" altLang="en-US"/>
        </a:p>
      </dgm:t>
    </dgm:pt>
    <dgm:pt modelId="{947461F6-EE2F-40E5-98FE-A4DB1ED6583D}">
      <dgm:prSet phldrT="[文本]" custT="1"/>
      <dgm:spPr>
        <a:solidFill>
          <a:schemeClr val="accent6">
            <a:lumMod val="75000"/>
          </a:schemeClr>
        </a:solidFill>
      </dgm:spPr>
      <dgm:t>
        <a:bodyPr/>
        <a:lstStyle/>
        <a:p>
          <a:r>
            <a:rPr lang="zh-CN" altLang="en-US" sz="2800" dirty="0">
              <a:latin typeface="微软雅黑" pitchFamily="34" charset="-122"/>
              <a:ea typeface="微软雅黑" pitchFamily="34" charset="-122"/>
            </a:rPr>
            <a:t>正式外发</a:t>
          </a:r>
        </a:p>
      </dgm:t>
    </dgm:pt>
    <dgm:pt modelId="{6BB46CC9-C987-4D2F-A076-6054EF8A8580}" type="sibTrans" cxnId="{DB55895A-2B39-41FA-A5B7-E48610C6EEAD}">
      <dgm:prSet/>
      <dgm:spPr/>
      <dgm:t>
        <a:bodyPr/>
        <a:lstStyle/>
        <a:p>
          <a:endParaRPr lang="zh-CN" altLang="en-US" sz="2800">
            <a:latin typeface="微软雅黑" pitchFamily="34" charset="-122"/>
            <a:ea typeface="微软雅黑" pitchFamily="34" charset="-122"/>
          </a:endParaRPr>
        </a:p>
      </dgm:t>
    </dgm:pt>
    <dgm:pt modelId="{9FFF47E8-CEDC-4967-A25E-09C95C9E2D02}" type="parTrans" cxnId="{DB55895A-2B39-41FA-A5B7-E48610C6EEAD}">
      <dgm:prSet/>
      <dgm:spPr/>
      <dgm:t>
        <a:bodyPr/>
        <a:lstStyle/>
        <a:p>
          <a:endParaRPr lang="zh-CN" altLang="en-US" sz="2800">
            <a:latin typeface="微软雅黑" pitchFamily="34" charset="-122"/>
            <a:ea typeface="微软雅黑" pitchFamily="34" charset="-122"/>
          </a:endParaRPr>
        </a:p>
      </dgm:t>
    </dgm:pt>
    <dgm:pt modelId="{E493E101-B5D1-4803-BCDD-7160FA4A100D}">
      <dgm:prSet phldrT="[文本]" custT="1"/>
      <dgm:spPr/>
      <dgm:t>
        <a:bodyPr/>
        <a:lstStyle/>
        <a:p>
          <a:r>
            <a:rPr lang="zh-CN" altLang="en-US" sz="2800" dirty="0">
              <a:solidFill>
                <a:schemeClr val="tx1"/>
              </a:solidFill>
              <a:latin typeface="微软雅黑" pitchFamily="34" charset="-122"/>
              <a:ea typeface="微软雅黑" pitchFamily="34" charset="-122"/>
            </a:rPr>
            <a:t>灰度发布</a:t>
          </a:r>
        </a:p>
      </dgm:t>
    </dgm:pt>
    <dgm:pt modelId="{F5463667-7F87-4054-9246-BA32DC5DB663}" type="sibTrans" cxnId="{AA78859B-648E-47DF-A184-B86E91730A42}">
      <dgm:prSet/>
      <dgm:spPr/>
      <dgm:t>
        <a:bodyPr/>
        <a:lstStyle/>
        <a:p>
          <a:endParaRPr lang="zh-CN" altLang="en-US" sz="2800">
            <a:latin typeface="微软雅黑" pitchFamily="34" charset="-122"/>
            <a:ea typeface="微软雅黑" pitchFamily="34" charset="-122"/>
          </a:endParaRPr>
        </a:p>
      </dgm:t>
    </dgm:pt>
    <dgm:pt modelId="{1B025949-8102-451F-9F72-9104FB1784BC}" type="parTrans" cxnId="{AA78859B-648E-47DF-A184-B86E91730A42}">
      <dgm:prSet/>
      <dgm:spPr/>
      <dgm:t>
        <a:bodyPr/>
        <a:lstStyle/>
        <a:p>
          <a:endParaRPr lang="zh-CN" altLang="en-US" sz="2800">
            <a:latin typeface="微软雅黑" pitchFamily="34" charset="-122"/>
            <a:ea typeface="微软雅黑" pitchFamily="34" charset="-122"/>
          </a:endParaRPr>
        </a:p>
      </dgm:t>
    </dgm:pt>
    <dgm:pt modelId="{E38152A6-245E-4FB3-8BEC-53B44F166580}">
      <dgm:prSet phldrT="[文本]" custT="1"/>
      <dgm:spPr/>
      <dgm:t>
        <a:bodyPr/>
        <a:lstStyle/>
        <a:p>
          <a:r>
            <a:rPr lang="zh-CN" altLang="en-US" sz="2800" dirty="0">
              <a:solidFill>
                <a:schemeClr val="tx1"/>
              </a:solidFill>
              <a:latin typeface="微软雅黑" pitchFamily="34" charset="-122"/>
              <a:ea typeface="微软雅黑" pitchFamily="34" charset="-122"/>
            </a:rPr>
            <a:t>内部体验</a:t>
          </a:r>
        </a:p>
      </dgm:t>
    </dgm:pt>
    <dgm:pt modelId="{083E84DC-2A81-42F4-B658-5471AEECE266}" type="sibTrans" cxnId="{81B89357-C262-4879-B6AF-3E7FFA4CCD0A}">
      <dgm:prSet/>
      <dgm:spPr/>
      <dgm:t>
        <a:bodyPr/>
        <a:lstStyle/>
        <a:p>
          <a:endParaRPr lang="zh-CN" altLang="en-US" sz="2800">
            <a:latin typeface="微软雅黑" pitchFamily="34" charset="-122"/>
            <a:ea typeface="微软雅黑" pitchFamily="34" charset="-122"/>
          </a:endParaRPr>
        </a:p>
      </dgm:t>
    </dgm:pt>
    <dgm:pt modelId="{6B05AEB4-FE23-4214-9A98-DE56EBD64C2D}" type="parTrans" cxnId="{81B89357-C262-4879-B6AF-3E7FFA4CCD0A}">
      <dgm:prSet/>
      <dgm:spPr/>
      <dgm:t>
        <a:bodyPr/>
        <a:lstStyle/>
        <a:p>
          <a:endParaRPr lang="zh-CN" altLang="en-US" sz="2800">
            <a:latin typeface="微软雅黑" pitchFamily="34" charset="-122"/>
            <a:ea typeface="微软雅黑" pitchFamily="34" charset="-122"/>
          </a:endParaRPr>
        </a:p>
      </dgm:t>
    </dgm:pt>
    <dgm:pt modelId="{A9B61B7B-8626-40AE-BCDA-F344BF628BFC}">
      <dgm:prSet phldrT="[文本]" custT="1"/>
      <dgm:spPr/>
      <dgm:t>
        <a:bodyPr/>
        <a:lstStyle/>
        <a:p>
          <a:r>
            <a:rPr lang="zh-CN" altLang="en-US" sz="2800" dirty="0">
              <a:solidFill>
                <a:schemeClr val="tx1"/>
              </a:solidFill>
              <a:latin typeface="微软雅黑" pitchFamily="34" charset="-122"/>
              <a:ea typeface="微软雅黑" pitchFamily="34" charset="-122"/>
            </a:rPr>
            <a:t>系统测试</a:t>
          </a:r>
        </a:p>
      </dgm:t>
    </dgm:pt>
    <dgm:pt modelId="{A1D3D6CD-EBDA-4B93-97C1-8FF02E910EA8}" type="sibTrans" cxnId="{676FD871-6A75-4624-A2FC-3618ACCA972D}">
      <dgm:prSet/>
      <dgm:spPr/>
      <dgm:t>
        <a:bodyPr/>
        <a:lstStyle/>
        <a:p>
          <a:endParaRPr lang="zh-CN" altLang="en-US" sz="2800">
            <a:latin typeface="微软雅黑" pitchFamily="34" charset="-122"/>
            <a:ea typeface="微软雅黑" pitchFamily="34" charset="-122"/>
          </a:endParaRPr>
        </a:p>
      </dgm:t>
    </dgm:pt>
    <dgm:pt modelId="{20E0AD46-CE70-4300-A3B3-201FCF850C60}" type="parTrans" cxnId="{676FD871-6A75-4624-A2FC-3618ACCA972D}">
      <dgm:prSet/>
      <dgm:spPr/>
      <dgm:t>
        <a:bodyPr/>
        <a:lstStyle/>
        <a:p>
          <a:endParaRPr lang="zh-CN" altLang="en-US" sz="2800">
            <a:latin typeface="微软雅黑" pitchFamily="34" charset="-122"/>
            <a:ea typeface="微软雅黑" pitchFamily="34" charset="-122"/>
          </a:endParaRPr>
        </a:p>
      </dgm:t>
    </dgm:pt>
    <dgm:pt modelId="{472CA39B-5768-4EE4-81C8-52F4A4CF3DF9}">
      <dgm:prSet phldrT="[文本]" custT="1"/>
      <dgm:spPr>
        <a:solidFill>
          <a:schemeClr val="accent5"/>
        </a:solidFill>
      </dgm:spPr>
      <dgm:t>
        <a:bodyPr/>
        <a:lstStyle/>
        <a:p>
          <a:r>
            <a:rPr lang="zh-CN" altLang="en-US" sz="2800" dirty="0">
              <a:latin typeface="微软雅黑" pitchFamily="34" charset="-122"/>
              <a:ea typeface="微软雅黑" pitchFamily="34" charset="-122"/>
            </a:rPr>
            <a:t>功能测试</a:t>
          </a:r>
        </a:p>
      </dgm:t>
    </dgm:pt>
    <dgm:pt modelId="{D63C44FE-5C59-4F67-8F15-8B6DE760E3B7}" type="sibTrans" cxnId="{ABD33FF5-7BBE-468F-BE8A-58A20D2CEBF0}">
      <dgm:prSet/>
      <dgm:spPr/>
      <dgm:t>
        <a:bodyPr/>
        <a:lstStyle/>
        <a:p>
          <a:endParaRPr lang="zh-CN" altLang="en-US" sz="2800">
            <a:latin typeface="微软雅黑" pitchFamily="34" charset="-122"/>
            <a:ea typeface="微软雅黑" pitchFamily="34" charset="-122"/>
          </a:endParaRPr>
        </a:p>
      </dgm:t>
    </dgm:pt>
    <dgm:pt modelId="{D441F244-B6D4-4A7E-B2B5-6A5BD9185292}" type="parTrans" cxnId="{ABD33FF5-7BBE-468F-BE8A-58A20D2CEBF0}">
      <dgm:prSet/>
      <dgm:spPr/>
      <dgm:t>
        <a:bodyPr/>
        <a:lstStyle/>
        <a:p>
          <a:endParaRPr lang="zh-CN" altLang="en-US" sz="2800">
            <a:latin typeface="微软雅黑" pitchFamily="34" charset="-122"/>
            <a:ea typeface="微软雅黑" pitchFamily="34" charset="-122"/>
          </a:endParaRPr>
        </a:p>
      </dgm:t>
    </dgm:pt>
    <dgm:pt modelId="{5C576B7B-0137-4F09-AA63-56D9F16000BE}">
      <dgm:prSet phldrT="[文本]" custT="1"/>
      <dgm:spPr>
        <a:solidFill>
          <a:schemeClr val="accent5"/>
        </a:solidFill>
      </dgm:spPr>
      <dgm:t>
        <a:bodyPr/>
        <a:lstStyle/>
        <a:p>
          <a:r>
            <a:rPr lang="zh-CN" altLang="en-US" sz="2800" dirty="0">
              <a:latin typeface="微软雅黑" pitchFamily="34" charset="-122"/>
              <a:ea typeface="微软雅黑" pitchFamily="34" charset="-122"/>
            </a:rPr>
            <a:t>开发实现</a:t>
          </a:r>
        </a:p>
      </dgm:t>
    </dgm:pt>
    <dgm:pt modelId="{CC120423-338E-4AB1-8441-53841D5FAA7D}" type="sibTrans" cxnId="{FC13AA79-DEA8-41EE-A65A-308F97A30242}">
      <dgm:prSet/>
      <dgm:spPr/>
      <dgm:t>
        <a:bodyPr/>
        <a:lstStyle/>
        <a:p>
          <a:endParaRPr lang="zh-CN" altLang="en-US" sz="2800">
            <a:latin typeface="微软雅黑" pitchFamily="34" charset="-122"/>
            <a:ea typeface="微软雅黑" pitchFamily="34" charset="-122"/>
          </a:endParaRPr>
        </a:p>
      </dgm:t>
    </dgm:pt>
    <dgm:pt modelId="{F7E1A0D9-CCC2-4E2C-AA3C-2C6CCB68EC94}" type="parTrans" cxnId="{FC13AA79-DEA8-41EE-A65A-308F97A30242}">
      <dgm:prSet/>
      <dgm:spPr/>
      <dgm:t>
        <a:bodyPr/>
        <a:lstStyle/>
        <a:p>
          <a:endParaRPr lang="zh-CN" altLang="en-US" sz="2800">
            <a:latin typeface="微软雅黑" pitchFamily="34" charset="-122"/>
            <a:ea typeface="微软雅黑" pitchFamily="34" charset="-122"/>
          </a:endParaRPr>
        </a:p>
      </dgm:t>
    </dgm:pt>
    <dgm:pt modelId="{970F71A9-5807-4D02-B0C5-D5287C1C4C2F}">
      <dgm:prSet phldrT="[文本]" custT="1"/>
      <dgm:spPr>
        <a:solidFill>
          <a:schemeClr val="accent5"/>
        </a:solidFill>
      </dgm:spPr>
      <dgm:t>
        <a:bodyPr/>
        <a:lstStyle/>
        <a:p>
          <a:r>
            <a:rPr lang="zh-CN" altLang="en-US" sz="2800" dirty="0">
              <a:latin typeface="微软雅黑" pitchFamily="34" charset="-122"/>
              <a:ea typeface="微软雅黑" pitchFamily="34" charset="-122"/>
            </a:rPr>
            <a:t>需求阶段</a:t>
          </a:r>
        </a:p>
      </dgm:t>
    </dgm:pt>
    <dgm:pt modelId="{DEEE6116-2E66-4CDD-B7DC-ACB877ABB414}" type="sibTrans" cxnId="{2E1C9108-EB3B-42EF-84F8-92A51F359BF8}">
      <dgm:prSet/>
      <dgm:spPr/>
      <dgm:t>
        <a:bodyPr/>
        <a:lstStyle/>
        <a:p>
          <a:endParaRPr lang="zh-CN" altLang="en-US" sz="2800">
            <a:latin typeface="微软雅黑" pitchFamily="34" charset="-122"/>
            <a:ea typeface="微软雅黑" pitchFamily="34" charset="-122"/>
          </a:endParaRPr>
        </a:p>
      </dgm:t>
    </dgm:pt>
    <dgm:pt modelId="{F5B76FEC-F8B3-4950-A8A3-2489393A0693}" type="parTrans" cxnId="{2E1C9108-EB3B-42EF-84F8-92A51F359BF8}">
      <dgm:prSet/>
      <dgm:spPr/>
      <dgm:t>
        <a:bodyPr/>
        <a:lstStyle/>
        <a:p>
          <a:endParaRPr lang="zh-CN" altLang="en-US" sz="2800">
            <a:latin typeface="微软雅黑" pitchFamily="34" charset="-122"/>
            <a:ea typeface="微软雅黑" pitchFamily="34" charset="-122"/>
          </a:endParaRPr>
        </a:p>
      </dgm:t>
    </dgm:pt>
    <dgm:pt modelId="{D3F88BFF-E59F-4173-8AB7-DB40F30CA652}">
      <dgm:prSet phldrT="[文本]" custT="1"/>
      <dgm:spPr/>
      <dgm:t>
        <a:bodyPr/>
        <a:lstStyle/>
        <a:p>
          <a:r>
            <a:rPr lang="zh-CN" altLang="en-US" sz="2800" dirty="0">
              <a:solidFill>
                <a:schemeClr val="tx1"/>
              </a:solidFill>
              <a:latin typeface="微软雅黑" pitchFamily="34" charset="-122"/>
              <a:ea typeface="微软雅黑" pitchFamily="34" charset="-122"/>
            </a:rPr>
            <a:t>概念阶段</a:t>
          </a:r>
        </a:p>
      </dgm:t>
    </dgm:pt>
    <dgm:pt modelId="{BDF242E0-C835-492A-A10B-FF08073C83B5}" type="sibTrans" cxnId="{62CB6CDE-C2B8-4C7E-BFE5-2CB2D9B9E7E5}">
      <dgm:prSet/>
      <dgm:spPr/>
      <dgm:t>
        <a:bodyPr/>
        <a:lstStyle/>
        <a:p>
          <a:endParaRPr lang="zh-CN" altLang="en-US"/>
        </a:p>
      </dgm:t>
    </dgm:pt>
    <dgm:pt modelId="{C7AC4136-6F82-49C8-8BED-A182965FC3E7}" type="parTrans" cxnId="{62CB6CDE-C2B8-4C7E-BFE5-2CB2D9B9E7E5}">
      <dgm:prSet/>
      <dgm:spPr/>
      <dgm:t>
        <a:bodyPr/>
        <a:lstStyle/>
        <a:p>
          <a:endParaRPr lang="zh-CN" altLang="en-US"/>
        </a:p>
      </dgm:t>
    </dgm:pt>
    <dgm:pt modelId="{D896E87F-90DD-49B8-9521-D6F0246C7739}" type="pres">
      <dgm:prSet presAssocID="{B608C9F1-B91B-4F3C-BD0E-5C9BC914ECD2}" presName="rootnode" presStyleCnt="0">
        <dgm:presLayoutVars>
          <dgm:chMax/>
          <dgm:chPref/>
          <dgm:dir/>
          <dgm:animLvl val="lvl"/>
        </dgm:presLayoutVars>
      </dgm:prSet>
      <dgm:spPr/>
    </dgm:pt>
    <dgm:pt modelId="{C8CC0F89-FBAF-4207-BF69-F4F8C471C3FD}" type="pres">
      <dgm:prSet presAssocID="{D3F88BFF-E59F-4173-8AB7-DB40F30CA652}" presName="composite" presStyleCnt="0"/>
      <dgm:spPr/>
    </dgm:pt>
    <dgm:pt modelId="{155448F5-11C2-46DE-97C8-338B73D6F089}" type="pres">
      <dgm:prSet presAssocID="{D3F88BFF-E59F-4173-8AB7-DB40F30CA652}" presName="bentUpArrow1" presStyleLbl="alignImgPlace1" presStyleIdx="0" presStyleCnt="7" custLinFactX="-4292" custLinFactNeighborX="-100000" custLinFactNeighborY="-4545"/>
      <dgm:spPr/>
    </dgm:pt>
    <dgm:pt modelId="{CBD73A05-FBCA-4FB7-80BB-FA6BA8282148}" type="pres">
      <dgm:prSet presAssocID="{D3F88BFF-E59F-4173-8AB7-DB40F30CA652}" presName="ParentText" presStyleLbl="node1" presStyleIdx="0" presStyleCnt="8" custScaleX="242426">
        <dgm:presLayoutVars>
          <dgm:chMax val="1"/>
          <dgm:chPref val="1"/>
          <dgm:bulletEnabled val="1"/>
        </dgm:presLayoutVars>
      </dgm:prSet>
      <dgm:spPr/>
    </dgm:pt>
    <dgm:pt modelId="{D02B015F-F498-4B3B-988A-E1817EBBD1F9}" type="pres">
      <dgm:prSet presAssocID="{D3F88BFF-E59F-4173-8AB7-DB40F30CA652}" presName="ChildText" presStyleLbl="revTx" presStyleIdx="0" presStyleCnt="7" custLinFactX="100000" custLinFactY="-23530" custLinFactNeighborX="116779" custLinFactNeighborY="-100000">
        <dgm:presLayoutVars>
          <dgm:chMax val="0"/>
          <dgm:chPref val="0"/>
          <dgm:bulletEnabled val="1"/>
        </dgm:presLayoutVars>
      </dgm:prSet>
      <dgm:spPr/>
    </dgm:pt>
    <dgm:pt modelId="{9C6D792F-9F5D-4578-BB9F-62B52FB0E7A9}" type="pres">
      <dgm:prSet presAssocID="{BDF242E0-C835-492A-A10B-FF08073C83B5}" presName="sibTrans" presStyleCnt="0"/>
      <dgm:spPr/>
    </dgm:pt>
    <dgm:pt modelId="{2977A93C-B98A-4AED-A475-8FA8141F045F}" type="pres">
      <dgm:prSet presAssocID="{970F71A9-5807-4D02-B0C5-D5287C1C4C2F}" presName="composite" presStyleCnt="0"/>
      <dgm:spPr/>
    </dgm:pt>
    <dgm:pt modelId="{A1D15CD0-2565-41BF-B057-6194CCE330BC}" type="pres">
      <dgm:prSet presAssocID="{970F71A9-5807-4D02-B0C5-D5287C1C4C2F}" presName="bentUpArrow1" presStyleLbl="alignImgPlace1" presStyleIdx="1" presStyleCnt="7" custLinFactX="-16023" custLinFactNeighborX="-100000" custLinFactNeighborY="6228"/>
      <dgm:spPr/>
    </dgm:pt>
    <dgm:pt modelId="{51F93E76-A200-4EDF-B42B-B9C97F90B972}" type="pres">
      <dgm:prSet presAssocID="{970F71A9-5807-4D02-B0C5-D5287C1C4C2F}" presName="ParentText" presStyleLbl="node1" presStyleIdx="1" presStyleCnt="8" custScaleX="242572" custLinFactNeighborX="-14988" custLinFactNeighborY="5286">
        <dgm:presLayoutVars>
          <dgm:chMax val="1"/>
          <dgm:chPref val="1"/>
          <dgm:bulletEnabled val="1"/>
        </dgm:presLayoutVars>
      </dgm:prSet>
      <dgm:spPr/>
    </dgm:pt>
    <dgm:pt modelId="{474EAD0F-9BA4-4B59-8132-EC1112BB65BA}" type="pres">
      <dgm:prSet presAssocID="{970F71A9-5807-4D02-B0C5-D5287C1C4C2F}" presName="ChildText" presStyleLbl="revTx" presStyleIdx="1" presStyleCnt="7" custLinFactX="-100000" custLinFactNeighborX="-155769" custLinFactNeighborY="6540">
        <dgm:presLayoutVars>
          <dgm:chMax val="0"/>
          <dgm:chPref val="0"/>
          <dgm:bulletEnabled val="1"/>
        </dgm:presLayoutVars>
      </dgm:prSet>
      <dgm:spPr/>
    </dgm:pt>
    <dgm:pt modelId="{1E89153F-F2F3-4336-A83D-FF22D0B25B72}" type="pres">
      <dgm:prSet presAssocID="{DEEE6116-2E66-4CDD-B7DC-ACB877ABB414}" presName="sibTrans" presStyleCnt="0"/>
      <dgm:spPr/>
    </dgm:pt>
    <dgm:pt modelId="{92E82E27-7AC8-4801-9084-BC44992F72E8}" type="pres">
      <dgm:prSet presAssocID="{5C576B7B-0137-4F09-AA63-56D9F16000BE}" presName="composite" presStyleCnt="0"/>
      <dgm:spPr/>
    </dgm:pt>
    <dgm:pt modelId="{32976461-52D9-4F23-9BF8-ADB23B3B43F8}" type="pres">
      <dgm:prSet presAssocID="{5C576B7B-0137-4F09-AA63-56D9F16000BE}" presName="bentUpArrow1" presStyleLbl="alignImgPlace1" presStyleIdx="2" presStyleCnt="7" custLinFactX="-22469" custLinFactNeighborX="-100000" custLinFactNeighborY="6228"/>
      <dgm:spPr/>
    </dgm:pt>
    <dgm:pt modelId="{BA5921F1-CFFA-4380-94EE-6C8A9047EF05}" type="pres">
      <dgm:prSet presAssocID="{5C576B7B-0137-4F09-AA63-56D9F16000BE}" presName="ParentText" presStyleLbl="node1" presStyleIdx="2" presStyleCnt="8" custScaleX="242572" custLinFactNeighborX="-19700" custLinFactNeighborY="5286">
        <dgm:presLayoutVars>
          <dgm:chMax val="1"/>
          <dgm:chPref val="1"/>
          <dgm:bulletEnabled val="1"/>
        </dgm:presLayoutVars>
      </dgm:prSet>
      <dgm:spPr/>
    </dgm:pt>
    <dgm:pt modelId="{F38969DF-F8EC-4130-A55F-42E964A0BF71}" type="pres">
      <dgm:prSet presAssocID="{5C576B7B-0137-4F09-AA63-56D9F16000BE}" presName="ChildText" presStyleLbl="revTx" presStyleIdx="2" presStyleCnt="7" custLinFactX="-100000" custLinFactNeighborX="-155769" custLinFactNeighborY="6540">
        <dgm:presLayoutVars>
          <dgm:chMax val="0"/>
          <dgm:chPref val="0"/>
          <dgm:bulletEnabled val="1"/>
        </dgm:presLayoutVars>
      </dgm:prSet>
      <dgm:spPr/>
    </dgm:pt>
    <dgm:pt modelId="{CF95B977-BA18-499B-AEC3-397354F8F93E}" type="pres">
      <dgm:prSet presAssocID="{CC120423-338E-4AB1-8441-53841D5FAA7D}" presName="sibTrans" presStyleCnt="0"/>
      <dgm:spPr/>
    </dgm:pt>
    <dgm:pt modelId="{80340C58-78A7-4CAC-9987-E0E447F45C66}" type="pres">
      <dgm:prSet presAssocID="{472CA39B-5768-4EE4-81C8-52F4A4CF3DF9}" presName="composite" presStyleCnt="0"/>
      <dgm:spPr/>
    </dgm:pt>
    <dgm:pt modelId="{712A2EDE-A0CC-4192-97EE-2C5C62D0B387}" type="pres">
      <dgm:prSet presAssocID="{472CA39B-5768-4EE4-81C8-52F4A4CF3DF9}" presName="bentUpArrow1" presStyleLbl="alignImgPlace1" presStyleIdx="3" presStyleCnt="7" custLinFactX="-29498" custLinFactNeighborX="-100000" custLinFactNeighborY="6228"/>
      <dgm:spPr/>
    </dgm:pt>
    <dgm:pt modelId="{06BF7E25-4461-4B2E-A446-89236AA807A0}" type="pres">
      <dgm:prSet presAssocID="{472CA39B-5768-4EE4-81C8-52F4A4CF3DF9}" presName="ParentText" presStyleLbl="node1" presStyleIdx="3" presStyleCnt="8" custScaleX="242572" custLinFactNeighborX="-19700" custLinFactNeighborY="5286">
        <dgm:presLayoutVars>
          <dgm:chMax val="1"/>
          <dgm:chPref val="1"/>
          <dgm:bulletEnabled val="1"/>
        </dgm:presLayoutVars>
      </dgm:prSet>
      <dgm:spPr/>
    </dgm:pt>
    <dgm:pt modelId="{1BD1875A-81EE-4FCC-AF86-F44959E02AF3}" type="pres">
      <dgm:prSet presAssocID="{472CA39B-5768-4EE4-81C8-52F4A4CF3DF9}" presName="ChildText" presStyleLbl="revTx" presStyleIdx="3" presStyleCnt="7" custLinFactX="-100000" custLinFactNeighborX="-155769" custLinFactNeighborY="6540">
        <dgm:presLayoutVars>
          <dgm:chMax val="0"/>
          <dgm:chPref val="0"/>
          <dgm:bulletEnabled val="1"/>
        </dgm:presLayoutVars>
      </dgm:prSet>
      <dgm:spPr/>
    </dgm:pt>
    <dgm:pt modelId="{A685B0B9-D55C-4CE3-A9BF-5CB35C415D9F}" type="pres">
      <dgm:prSet presAssocID="{D63C44FE-5C59-4F67-8F15-8B6DE760E3B7}" presName="sibTrans" presStyleCnt="0"/>
      <dgm:spPr/>
    </dgm:pt>
    <dgm:pt modelId="{34BB18A2-A494-4634-BEC0-04F347387520}" type="pres">
      <dgm:prSet presAssocID="{A9B61B7B-8626-40AE-BCDA-F344BF628BFC}" presName="composite" presStyleCnt="0"/>
      <dgm:spPr/>
    </dgm:pt>
    <dgm:pt modelId="{1207E757-F1EC-46BB-9726-FAEAA76DBF7C}" type="pres">
      <dgm:prSet presAssocID="{A9B61B7B-8626-40AE-BCDA-F344BF628BFC}" presName="bentUpArrow1" presStyleLbl="alignImgPlace1" presStyleIdx="4" presStyleCnt="7" custLinFactX="-37111" custLinFactNeighborX="-100000" custLinFactNeighborY="6228"/>
      <dgm:spPr/>
    </dgm:pt>
    <dgm:pt modelId="{8FECF850-374B-4299-81A5-51E2278E2AED}" type="pres">
      <dgm:prSet presAssocID="{A9B61B7B-8626-40AE-BCDA-F344BF628BFC}" presName="ParentText" presStyleLbl="node1" presStyleIdx="4" presStyleCnt="8" custScaleX="242572" custLinFactNeighborX="-19700" custLinFactNeighborY="5286">
        <dgm:presLayoutVars>
          <dgm:chMax val="1"/>
          <dgm:chPref val="1"/>
          <dgm:bulletEnabled val="1"/>
        </dgm:presLayoutVars>
      </dgm:prSet>
      <dgm:spPr/>
    </dgm:pt>
    <dgm:pt modelId="{A8485A7D-AA43-41B7-AB8F-949446E40906}" type="pres">
      <dgm:prSet presAssocID="{A9B61B7B-8626-40AE-BCDA-F344BF628BFC}" presName="ChildText" presStyleLbl="revTx" presStyleIdx="4" presStyleCnt="7" custLinFactX="-100000" custLinFactNeighborX="-155769" custLinFactNeighborY="6540">
        <dgm:presLayoutVars>
          <dgm:chMax val="0"/>
          <dgm:chPref val="0"/>
          <dgm:bulletEnabled val="1"/>
        </dgm:presLayoutVars>
      </dgm:prSet>
      <dgm:spPr/>
    </dgm:pt>
    <dgm:pt modelId="{24B078FD-4F31-47BE-841A-CBE9C5E7C126}" type="pres">
      <dgm:prSet presAssocID="{A1D3D6CD-EBDA-4B93-97C1-8FF02E910EA8}" presName="sibTrans" presStyleCnt="0"/>
      <dgm:spPr/>
    </dgm:pt>
    <dgm:pt modelId="{7D6029E0-3BCF-41F6-87FE-4C04DB949F91}" type="pres">
      <dgm:prSet presAssocID="{E38152A6-245E-4FB3-8BEC-53B44F166580}" presName="composite" presStyleCnt="0"/>
      <dgm:spPr/>
    </dgm:pt>
    <dgm:pt modelId="{186F09BE-F42F-430B-A53A-B88659117425}" type="pres">
      <dgm:prSet presAssocID="{E38152A6-245E-4FB3-8BEC-53B44F166580}" presName="bentUpArrow1" presStyleLbl="alignImgPlace1" presStyleIdx="5" presStyleCnt="7" custLinFactX="-37111" custLinFactNeighborX="-100000" custLinFactNeighborY="6228"/>
      <dgm:spPr/>
    </dgm:pt>
    <dgm:pt modelId="{6A167969-9300-4D3B-8F98-9222DB16EFE8}" type="pres">
      <dgm:prSet presAssocID="{E38152A6-245E-4FB3-8BEC-53B44F166580}" presName="ParentText" presStyleLbl="node1" presStyleIdx="5" presStyleCnt="8" custScaleX="242572" custLinFactNeighborX="-19700" custLinFactNeighborY="5286">
        <dgm:presLayoutVars>
          <dgm:chMax val="1"/>
          <dgm:chPref val="1"/>
          <dgm:bulletEnabled val="1"/>
        </dgm:presLayoutVars>
      </dgm:prSet>
      <dgm:spPr/>
    </dgm:pt>
    <dgm:pt modelId="{51ABF404-FBFA-4578-8924-212A91A3A0AF}" type="pres">
      <dgm:prSet presAssocID="{E38152A6-245E-4FB3-8BEC-53B44F166580}" presName="ChildText" presStyleLbl="revTx" presStyleIdx="5" presStyleCnt="7" custLinFactX="-100000" custLinFactNeighborX="-155769" custLinFactNeighborY="6540">
        <dgm:presLayoutVars>
          <dgm:chMax val="0"/>
          <dgm:chPref val="0"/>
          <dgm:bulletEnabled val="1"/>
        </dgm:presLayoutVars>
      </dgm:prSet>
      <dgm:spPr/>
    </dgm:pt>
    <dgm:pt modelId="{A12874D6-9CA7-491E-8C86-AC2BC4C7E2FB}" type="pres">
      <dgm:prSet presAssocID="{083E84DC-2A81-42F4-B658-5471AEECE266}" presName="sibTrans" presStyleCnt="0"/>
      <dgm:spPr/>
    </dgm:pt>
    <dgm:pt modelId="{64CDDC6A-3A4B-4606-97DA-615812694BA8}" type="pres">
      <dgm:prSet presAssocID="{E493E101-B5D1-4803-BCDD-7160FA4A100D}" presName="composite" presStyleCnt="0"/>
      <dgm:spPr/>
    </dgm:pt>
    <dgm:pt modelId="{1279D4F0-5097-413F-8234-54B8CDFE45F7}" type="pres">
      <dgm:prSet presAssocID="{E493E101-B5D1-4803-BCDD-7160FA4A100D}" presName="bentUpArrow1" presStyleLbl="alignImgPlace1" presStyleIdx="6" presStyleCnt="7" custLinFactX="-37111" custLinFactNeighborX="-100000" custLinFactNeighborY="6228"/>
      <dgm:spPr/>
    </dgm:pt>
    <dgm:pt modelId="{B1595FFF-B18C-48B3-9008-6151A059AB10}" type="pres">
      <dgm:prSet presAssocID="{E493E101-B5D1-4803-BCDD-7160FA4A100D}" presName="ParentText" presStyleLbl="node1" presStyleIdx="6" presStyleCnt="8" custScaleX="242572" custLinFactNeighborX="-19700" custLinFactNeighborY="5286">
        <dgm:presLayoutVars>
          <dgm:chMax val="1"/>
          <dgm:chPref val="1"/>
          <dgm:bulletEnabled val="1"/>
        </dgm:presLayoutVars>
      </dgm:prSet>
      <dgm:spPr/>
    </dgm:pt>
    <dgm:pt modelId="{DE9CA016-3A56-456A-8637-6EB8378FC502}" type="pres">
      <dgm:prSet presAssocID="{E493E101-B5D1-4803-BCDD-7160FA4A100D}" presName="ChildText" presStyleLbl="revTx" presStyleIdx="6" presStyleCnt="7" custLinFactX="-100000" custLinFactNeighborX="-155769" custLinFactNeighborY="6540">
        <dgm:presLayoutVars>
          <dgm:chMax val="0"/>
          <dgm:chPref val="0"/>
          <dgm:bulletEnabled val="1"/>
        </dgm:presLayoutVars>
      </dgm:prSet>
      <dgm:spPr/>
    </dgm:pt>
    <dgm:pt modelId="{27C601DF-A3FE-47F4-904A-9B9711E5DD6F}" type="pres">
      <dgm:prSet presAssocID="{F5463667-7F87-4054-9246-BA32DC5DB663}" presName="sibTrans" presStyleCnt="0"/>
      <dgm:spPr/>
    </dgm:pt>
    <dgm:pt modelId="{22E3A40D-0335-47D0-8849-F0C9C3405817}" type="pres">
      <dgm:prSet presAssocID="{947461F6-EE2F-40E5-98FE-A4DB1ED6583D}" presName="composite" presStyleCnt="0"/>
      <dgm:spPr/>
    </dgm:pt>
    <dgm:pt modelId="{8C3C8688-78A5-4FD7-8A8E-161149E6F675}" type="pres">
      <dgm:prSet presAssocID="{947461F6-EE2F-40E5-98FE-A4DB1ED6583D}" presName="ParentText" presStyleLbl="node1" presStyleIdx="7" presStyleCnt="8" custScaleX="242572" custLinFactNeighborX="-19700" custLinFactNeighborY="5286">
        <dgm:presLayoutVars>
          <dgm:chMax val="1"/>
          <dgm:chPref val="1"/>
          <dgm:bulletEnabled val="1"/>
        </dgm:presLayoutVars>
      </dgm:prSet>
      <dgm:spPr/>
    </dgm:pt>
  </dgm:ptLst>
  <dgm:cxnLst>
    <dgm:cxn modelId="{2E1C9108-EB3B-42EF-84F8-92A51F359BF8}" srcId="{B608C9F1-B91B-4F3C-BD0E-5C9BC914ECD2}" destId="{970F71A9-5807-4D02-B0C5-D5287C1C4C2F}" srcOrd="1" destOrd="0" parTransId="{F5B76FEC-F8B3-4950-A8A3-2489393A0693}" sibTransId="{DEEE6116-2E66-4CDD-B7DC-ACB877ABB414}"/>
    <dgm:cxn modelId="{786AB615-C78F-427B-A6D9-FF1279628EB4}" type="presOf" srcId="{D3F88BFF-E59F-4173-8AB7-DB40F30CA652}" destId="{CBD73A05-FBCA-4FB7-80BB-FA6BA8282148}" srcOrd="0" destOrd="0" presId="urn:microsoft.com/office/officeart/2005/8/layout/StepDownProcess"/>
    <dgm:cxn modelId="{676FD871-6A75-4624-A2FC-3618ACCA972D}" srcId="{B608C9F1-B91B-4F3C-BD0E-5C9BC914ECD2}" destId="{A9B61B7B-8626-40AE-BCDA-F344BF628BFC}" srcOrd="4" destOrd="0" parTransId="{20E0AD46-CE70-4300-A3B3-201FCF850C60}" sibTransId="{A1D3D6CD-EBDA-4B93-97C1-8FF02E910EA8}"/>
    <dgm:cxn modelId="{81B89357-C262-4879-B6AF-3E7FFA4CCD0A}" srcId="{B608C9F1-B91B-4F3C-BD0E-5C9BC914ECD2}" destId="{E38152A6-245E-4FB3-8BEC-53B44F166580}" srcOrd="5" destOrd="0" parTransId="{6B05AEB4-FE23-4214-9A98-DE56EBD64C2D}" sibTransId="{083E84DC-2A81-42F4-B658-5471AEECE266}"/>
    <dgm:cxn modelId="{FC13AA79-DEA8-41EE-A65A-308F97A30242}" srcId="{B608C9F1-B91B-4F3C-BD0E-5C9BC914ECD2}" destId="{5C576B7B-0137-4F09-AA63-56D9F16000BE}" srcOrd="2" destOrd="0" parTransId="{F7E1A0D9-CCC2-4E2C-AA3C-2C6CCB68EC94}" sibTransId="{CC120423-338E-4AB1-8441-53841D5FAA7D}"/>
    <dgm:cxn modelId="{DB55895A-2B39-41FA-A5B7-E48610C6EEAD}" srcId="{B608C9F1-B91B-4F3C-BD0E-5C9BC914ECD2}" destId="{947461F6-EE2F-40E5-98FE-A4DB1ED6583D}" srcOrd="7" destOrd="0" parTransId="{9FFF47E8-CEDC-4967-A25E-09C95C9E2D02}" sibTransId="{6BB46CC9-C987-4D2F-A076-6054EF8A8580}"/>
    <dgm:cxn modelId="{2059DD8D-1E22-4BC7-B3B6-C5C5CA057046}" type="presOf" srcId="{E493E101-B5D1-4803-BCDD-7160FA4A100D}" destId="{B1595FFF-B18C-48B3-9008-6151A059AB10}" srcOrd="0" destOrd="0" presId="urn:microsoft.com/office/officeart/2005/8/layout/StepDownProcess"/>
    <dgm:cxn modelId="{AA78859B-648E-47DF-A184-B86E91730A42}" srcId="{B608C9F1-B91B-4F3C-BD0E-5C9BC914ECD2}" destId="{E493E101-B5D1-4803-BCDD-7160FA4A100D}" srcOrd="6" destOrd="0" parTransId="{1B025949-8102-451F-9F72-9104FB1784BC}" sibTransId="{F5463667-7F87-4054-9246-BA32DC5DB663}"/>
    <dgm:cxn modelId="{C991DDA2-8780-4C7F-87C4-5E9406679B2C}" type="presOf" srcId="{5C576B7B-0137-4F09-AA63-56D9F16000BE}" destId="{BA5921F1-CFFA-4380-94EE-6C8A9047EF05}" srcOrd="0" destOrd="0" presId="urn:microsoft.com/office/officeart/2005/8/layout/StepDownProcess"/>
    <dgm:cxn modelId="{EC0E4BB4-AE65-45E0-8D02-EBB88A7289F9}" type="presOf" srcId="{947461F6-EE2F-40E5-98FE-A4DB1ED6583D}" destId="{8C3C8688-78A5-4FD7-8A8E-161149E6F675}" srcOrd="0" destOrd="0" presId="urn:microsoft.com/office/officeart/2005/8/layout/StepDownProcess"/>
    <dgm:cxn modelId="{5EED4AC4-0024-48F4-B459-6C530AF84FB4}" type="presOf" srcId="{970F71A9-5807-4D02-B0C5-D5287C1C4C2F}" destId="{51F93E76-A200-4EDF-B42B-B9C97F90B972}" srcOrd="0" destOrd="0" presId="urn:microsoft.com/office/officeart/2005/8/layout/StepDownProcess"/>
    <dgm:cxn modelId="{B3D3CEC4-AFD5-42C5-B42A-2610756CB4A2}" type="presOf" srcId="{472CA39B-5768-4EE4-81C8-52F4A4CF3DF9}" destId="{06BF7E25-4461-4B2E-A446-89236AA807A0}" srcOrd="0" destOrd="0" presId="urn:microsoft.com/office/officeart/2005/8/layout/StepDownProcess"/>
    <dgm:cxn modelId="{60B787CB-CFD8-4A65-A7C7-0633BDC8AC44}" type="presOf" srcId="{B608C9F1-B91B-4F3C-BD0E-5C9BC914ECD2}" destId="{D896E87F-90DD-49B8-9521-D6F0246C7739}" srcOrd="0" destOrd="0" presId="urn:microsoft.com/office/officeart/2005/8/layout/StepDownProcess"/>
    <dgm:cxn modelId="{62CB6CDE-C2B8-4C7E-BFE5-2CB2D9B9E7E5}" srcId="{B608C9F1-B91B-4F3C-BD0E-5C9BC914ECD2}" destId="{D3F88BFF-E59F-4173-8AB7-DB40F30CA652}" srcOrd="0" destOrd="0" parTransId="{C7AC4136-6F82-49C8-8BED-A182965FC3E7}" sibTransId="{BDF242E0-C835-492A-A10B-FF08073C83B5}"/>
    <dgm:cxn modelId="{6E259CE6-6559-46A9-8AC3-57CEA72F3E09}" type="presOf" srcId="{A9B61B7B-8626-40AE-BCDA-F344BF628BFC}" destId="{8FECF850-374B-4299-81A5-51E2278E2AED}" srcOrd="0" destOrd="0" presId="urn:microsoft.com/office/officeart/2005/8/layout/StepDownProcess"/>
    <dgm:cxn modelId="{C9353DF3-6D46-4D0A-9AA2-8C95D89D0C0C}" type="presOf" srcId="{E38152A6-245E-4FB3-8BEC-53B44F166580}" destId="{6A167969-9300-4D3B-8F98-9222DB16EFE8}" srcOrd="0" destOrd="0" presId="urn:microsoft.com/office/officeart/2005/8/layout/StepDownProcess"/>
    <dgm:cxn modelId="{ABD33FF5-7BBE-468F-BE8A-58A20D2CEBF0}" srcId="{B608C9F1-B91B-4F3C-BD0E-5C9BC914ECD2}" destId="{472CA39B-5768-4EE4-81C8-52F4A4CF3DF9}" srcOrd="3" destOrd="0" parTransId="{D441F244-B6D4-4A7E-B2B5-6A5BD9185292}" sibTransId="{D63C44FE-5C59-4F67-8F15-8B6DE760E3B7}"/>
    <dgm:cxn modelId="{0AD0DAEA-892C-4A4D-9FF7-87EC05ECD5C7}" type="presParOf" srcId="{D896E87F-90DD-49B8-9521-D6F0246C7739}" destId="{C8CC0F89-FBAF-4207-BF69-F4F8C471C3FD}" srcOrd="0" destOrd="0" presId="urn:microsoft.com/office/officeart/2005/8/layout/StepDownProcess"/>
    <dgm:cxn modelId="{B57673C8-10D9-4F36-A75A-C1CBAF4901A0}" type="presParOf" srcId="{C8CC0F89-FBAF-4207-BF69-F4F8C471C3FD}" destId="{155448F5-11C2-46DE-97C8-338B73D6F089}" srcOrd="0" destOrd="0" presId="urn:microsoft.com/office/officeart/2005/8/layout/StepDownProcess"/>
    <dgm:cxn modelId="{C59F6683-EABA-4827-84CD-5E0EC462842D}" type="presParOf" srcId="{C8CC0F89-FBAF-4207-BF69-F4F8C471C3FD}" destId="{CBD73A05-FBCA-4FB7-80BB-FA6BA8282148}" srcOrd="1" destOrd="0" presId="urn:microsoft.com/office/officeart/2005/8/layout/StepDownProcess"/>
    <dgm:cxn modelId="{2904B5D8-3D1D-4C2B-89E4-AAC432EFDFA8}" type="presParOf" srcId="{C8CC0F89-FBAF-4207-BF69-F4F8C471C3FD}" destId="{D02B015F-F498-4B3B-988A-E1817EBBD1F9}" srcOrd="2" destOrd="0" presId="urn:microsoft.com/office/officeart/2005/8/layout/StepDownProcess"/>
    <dgm:cxn modelId="{AEE46567-A7BF-4A1A-A5DF-50C16E89D8FB}" type="presParOf" srcId="{D896E87F-90DD-49B8-9521-D6F0246C7739}" destId="{9C6D792F-9F5D-4578-BB9F-62B52FB0E7A9}" srcOrd="1" destOrd="0" presId="urn:microsoft.com/office/officeart/2005/8/layout/StepDownProcess"/>
    <dgm:cxn modelId="{8CAEADD4-BBBA-4DFB-B783-F080F18515B9}" type="presParOf" srcId="{D896E87F-90DD-49B8-9521-D6F0246C7739}" destId="{2977A93C-B98A-4AED-A475-8FA8141F045F}" srcOrd="2" destOrd="0" presId="urn:microsoft.com/office/officeart/2005/8/layout/StepDownProcess"/>
    <dgm:cxn modelId="{57B22ED4-5A0D-4CB1-88D3-C628F22258E7}" type="presParOf" srcId="{2977A93C-B98A-4AED-A475-8FA8141F045F}" destId="{A1D15CD0-2565-41BF-B057-6194CCE330BC}" srcOrd="0" destOrd="0" presId="urn:microsoft.com/office/officeart/2005/8/layout/StepDownProcess"/>
    <dgm:cxn modelId="{FCAC0A32-DF02-4B73-AC22-E4661878E523}" type="presParOf" srcId="{2977A93C-B98A-4AED-A475-8FA8141F045F}" destId="{51F93E76-A200-4EDF-B42B-B9C97F90B972}" srcOrd="1" destOrd="0" presId="urn:microsoft.com/office/officeart/2005/8/layout/StepDownProcess"/>
    <dgm:cxn modelId="{9330E0C5-F9E3-488A-9AF2-F6C971B067EE}" type="presParOf" srcId="{2977A93C-B98A-4AED-A475-8FA8141F045F}" destId="{474EAD0F-9BA4-4B59-8132-EC1112BB65BA}" srcOrd="2" destOrd="0" presId="urn:microsoft.com/office/officeart/2005/8/layout/StepDownProcess"/>
    <dgm:cxn modelId="{AAE91F07-00A2-4BD5-8243-AF2436FD5D70}" type="presParOf" srcId="{D896E87F-90DD-49B8-9521-D6F0246C7739}" destId="{1E89153F-F2F3-4336-A83D-FF22D0B25B72}" srcOrd="3" destOrd="0" presId="urn:microsoft.com/office/officeart/2005/8/layout/StepDownProcess"/>
    <dgm:cxn modelId="{C3B9280F-A24C-4560-B50A-FC9995AAF71C}" type="presParOf" srcId="{D896E87F-90DD-49B8-9521-D6F0246C7739}" destId="{92E82E27-7AC8-4801-9084-BC44992F72E8}" srcOrd="4" destOrd="0" presId="urn:microsoft.com/office/officeart/2005/8/layout/StepDownProcess"/>
    <dgm:cxn modelId="{8970735C-16AA-4127-B6AB-448911B906E8}" type="presParOf" srcId="{92E82E27-7AC8-4801-9084-BC44992F72E8}" destId="{32976461-52D9-4F23-9BF8-ADB23B3B43F8}" srcOrd="0" destOrd="0" presId="urn:microsoft.com/office/officeart/2005/8/layout/StepDownProcess"/>
    <dgm:cxn modelId="{24C08FCA-712D-4824-B3C6-2ABEDCBFDA8F}" type="presParOf" srcId="{92E82E27-7AC8-4801-9084-BC44992F72E8}" destId="{BA5921F1-CFFA-4380-94EE-6C8A9047EF05}" srcOrd="1" destOrd="0" presId="urn:microsoft.com/office/officeart/2005/8/layout/StepDownProcess"/>
    <dgm:cxn modelId="{AAB563F6-3860-4732-A1D0-CCA64D60E5F7}" type="presParOf" srcId="{92E82E27-7AC8-4801-9084-BC44992F72E8}" destId="{F38969DF-F8EC-4130-A55F-42E964A0BF71}" srcOrd="2" destOrd="0" presId="urn:microsoft.com/office/officeart/2005/8/layout/StepDownProcess"/>
    <dgm:cxn modelId="{05427E18-F093-4FAE-998A-A66DB12D6A79}" type="presParOf" srcId="{D896E87F-90DD-49B8-9521-D6F0246C7739}" destId="{CF95B977-BA18-499B-AEC3-397354F8F93E}" srcOrd="5" destOrd="0" presId="urn:microsoft.com/office/officeart/2005/8/layout/StepDownProcess"/>
    <dgm:cxn modelId="{7AE12A55-4BD1-47E8-A922-71C1A13619BB}" type="presParOf" srcId="{D896E87F-90DD-49B8-9521-D6F0246C7739}" destId="{80340C58-78A7-4CAC-9987-E0E447F45C66}" srcOrd="6" destOrd="0" presId="urn:microsoft.com/office/officeart/2005/8/layout/StepDownProcess"/>
    <dgm:cxn modelId="{A2DF6833-A9CC-4F6B-B97A-7DA36B9F1700}" type="presParOf" srcId="{80340C58-78A7-4CAC-9987-E0E447F45C66}" destId="{712A2EDE-A0CC-4192-97EE-2C5C62D0B387}" srcOrd="0" destOrd="0" presId="urn:microsoft.com/office/officeart/2005/8/layout/StepDownProcess"/>
    <dgm:cxn modelId="{0BC68A4A-B3B3-4997-8EEB-40F7511F24E4}" type="presParOf" srcId="{80340C58-78A7-4CAC-9987-E0E447F45C66}" destId="{06BF7E25-4461-4B2E-A446-89236AA807A0}" srcOrd="1" destOrd="0" presId="urn:microsoft.com/office/officeart/2005/8/layout/StepDownProcess"/>
    <dgm:cxn modelId="{3D7C5827-5D52-4F09-989F-C12FC8F5C5FD}" type="presParOf" srcId="{80340C58-78A7-4CAC-9987-E0E447F45C66}" destId="{1BD1875A-81EE-4FCC-AF86-F44959E02AF3}" srcOrd="2" destOrd="0" presId="urn:microsoft.com/office/officeart/2005/8/layout/StepDownProcess"/>
    <dgm:cxn modelId="{FA76744C-324F-4CDB-9DCB-0F58BB191840}" type="presParOf" srcId="{D896E87F-90DD-49B8-9521-D6F0246C7739}" destId="{A685B0B9-D55C-4CE3-A9BF-5CB35C415D9F}" srcOrd="7" destOrd="0" presId="urn:microsoft.com/office/officeart/2005/8/layout/StepDownProcess"/>
    <dgm:cxn modelId="{50A5644C-2F6A-4BA2-9C6E-48CF9E8E3966}" type="presParOf" srcId="{D896E87F-90DD-49B8-9521-D6F0246C7739}" destId="{34BB18A2-A494-4634-BEC0-04F347387520}" srcOrd="8" destOrd="0" presId="urn:microsoft.com/office/officeart/2005/8/layout/StepDownProcess"/>
    <dgm:cxn modelId="{C87CF406-B82F-4F83-A484-79C631D7A8A2}" type="presParOf" srcId="{34BB18A2-A494-4634-BEC0-04F347387520}" destId="{1207E757-F1EC-46BB-9726-FAEAA76DBF7C}" srcOrd="0" destOrd="0" presId="urn:microsoft.com/office/officeart/2005/8/layout/StepDownProcess"/>
    <dgm:cxn modelId="{037F3A3C-BDCE-415E-BA98-1C23146E5FCA}" type="presParOf" srcId="{34BB18A2-A494-4634-BEC0-04F347387520}" destId="{8FECF850-374B-4299-81A5-51E2278E2AED}" srcOrd="1" destOrd="0" presId="urn:microsoft.com/office/officeart/2005/8/layout/StepDownProcess"/>
    <dgm:cxn modelId="{A36568C2-70E5-4950-8788-BD3153AF8FA8}" type="presParOf" srcId="{34BB18A2-A494-4634-BEC0-04F347387520}" destId="{A8485A7D-AA43-41B7-AB8F-949446E40906}" srcOrd="2" destOrd="0" presId="urn:microsoft.com/office/officeart/2005/8/layout/StepDownProcess"/>
    <dgm:cxn modelId="{6B886489-77FD-4BEC-BCD4-CFCC4EA83FE2}" type="presParOf" srcId="{D896E87F-90DD-49B8-9521-D6F0246C7739}" destId="{24B078FD-4F31-47BE-841A-CBE9C5E7C126}" srcOrd="9" destOrd="0" presId="urn:microsoft.com/office/officeart/2005/8/layout/StepDownProcess"/>
    <dgm:cxn modelId="{996586BB-05E9-41D3-B354-D850EAE1A6CA}" type="presParOf" srcId="{D896E87F-90DD-49B8-9521-D6F0246C7739}" destId="{7D6029E0-3BCF-41F6-87FE-4C04DB949F91}" srcOrd="10" destOrd="0" presId="urn:microsoft.com/office/officeart/2005/8/layout/StepDownProcess"/>
    <dgm:cxn modelId="{9B79C1F7-071F-4B84-B484-D9850290E19E}" type="presParOf" srcId="{7D6029E0-3BCF-41F6-87FE-4C04DB949F91}" destId="{186F09BE-F42F-430B-A53A-B88659117425}" srcOrd="0" destOrd="0" presId="urn:microsoft.com/office/officeart/2005/8/layout/StepDownProcess"/>
    <dgm:cxn modelId="{CE6E028E-A782-4A36-AFF5-62CD773F3EEF}" type="presParOf" srcId="{7D6029E0-3BCF-41F6-87FE-4C04DB949F91}" destId="{6A167969-9300-4D3B-8F98-9222DB16EFE8}" srcOrd="1" destOrd="0" presId="urn:microsoft.com/office/officeart/2005/8/layout/StepDownProcess"/>
    <dgm:cxn modelId="{A1E12F5C-6AB5-4E03-B442-08E70EAD7257}" type="presParOf" srcId="{7D6029E0-3BCF-41F6-87FE-4C04DB949F91}" destId="{51ABF404-FBFA-4578-8924-212A91A3A0AF}" srcOrd="2" destOrd="0" presId="urn:microsoft.com/office/officeart/2005/8/layout/StepDownProcess"/>
    <dgm:cxn modelId="{B97DF7A2-8ACC-4DDA-BE1E-E9521ACA14AB}" type="presParOf" srcId="{D896E87F-90DD-49B8-9521-D6F0246C7739}" destId="{A12874D6-9CA7-491E-8C86-AC2BC4C7E2FB}" srcOrd="11" destOrd="0" presId="urn:microsoft.com/office/officeart/2005/8/layout/StepDownProcess"/>
    <dgm:cxn modelId="{F370B487-517A-4ED0-827E-154B095FDF85}" type="presParOf" srcId="{D896E87F-90DD-49B8-9521-D6F0246C7739}" destId="{64CDDC6A-3A4B-4606-97DA-615812694BA8}" srcOrd="12" destOrd="0" presId="urn:microsoft.com/office/officeart/2005/8/layout/StepDownProcess"/>
    <dgm:cxn modelId="{D9DF00A0-F423-424E-8105-17C09EEE4568}" type="presParOf" srcId="{64CDDC6A-3A4B-4606-97DA-615812694BA8}" destId="{1279D4F0-5097-413F-8234-54B8CDFE45F7}" srcOrd="0" destOrd="0" presId="urn:microsoft.com/office/officeart/2005/8/layout/StepDownProcess"/>
    <dgm:cxn modelId="{6A9D323A-1980-4C3D-97F6-C0331B94E000}" type="presParOf" srcId="{64CDDC6A-3A4B-4606-97DA-615812694BA8}" destId="{B1595FFF-B18C-48B3-9008-6151A059AB10}" srcOrd="1" destOrd="0" presId="urn:microsoft.com/office/officeart/2005/8/layout/StepDownProcess"/>
    <dgm:cxn modelId="{2D3B4DB7-694A-4FA1-9EC6-7F576934DC7A}" type="presParOf" srcId="{64CDDC6A-3A4B-4606-97DA-615812694BA8}" destId="{DE9CA016-3A56-456A-8637-6EB8378FC502}" srcOrd="2" destOrd="0" presId="urn:microsoft.com/office/officeart/2005/8/layout/StepDownProcess"/>
    <dgm:cxn modelId="{A2A66682-784C-4BC5-B51E-C288260A55A6}" type="presParOf" srcId="{D896E87F-90DD-49B8-9521-D6F0246C7739}" destId="{27C601DF-A3FE-47F4-904A-9B9711E5DD6F}" srcOrd="13" destOrd="0" presId="urn:microsoft.com/office/officeart/2005/8/layout/StepDownProcess"/>
    <dgm:cxn modelId="{220CA425-D944-4652-9645-6B7E475A82F1}" type="presParOf" srcId="{D896E87F-90DD-49B8-9521-D6F0246C7739}" destId="{22E3A40D-0335-47D0-8849-F0C9C3405817}" srcOrd="14" destOrd="0" presId="urn:microsoft.com/office/officeart/2005/8/layout/StepDownProcess"/>
    <dgm:cxn modelId="{F1B6138F-977A-4B0F-BF8A-3A20C6662A56}" type="presParOf" srcId="{22E3A40D-0335-47D0-8849-F0C9C3405817}" destId="{8C3C8688-78A5-4FD7-8A8E-161149E6F67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B8525B-5C2D-4A37-87AA-11BC3C7369AC}" type="doc">
      <dgm:prSet loTypeId="urn:microsoft.com/office/officeart/2005/8/layout/radial1" loCatId="relationship" qsTypeId="urn:microsoft.com/office/officeart/2005/8/quickstyle/3d1" qsCatId="3D" csTypeId="urn:microsoft.com/office/officeart/2005/8/colors/colorful1#2" csCatId="colorful" phldr="1"/>
      <dgm:spPr/>
      <dgm:t>
        <a:bodyPr/>
        <a:lstStyle/>
        <a:p>
          <a:endParaRPr lang="zh-CN" altLang="en-US"/>
        </a:p>
      </dgm:t>
    </dgm:pt>
    <dgm:pt modelId="{90F53D05-89D4-43C3-9B84-46C5DEBD1184}">
      <dgm:prSet phldrT="[文本]"/>
      <dgm:spPr/>
      <dgm:t>
        <a:bodyPr/>
        <a:lstStyle/>
        <a:p>
          <a:r>
            <a:rPr lang="zh-CN" altLang="en-US" b="1" dirty="0"/>
            <a:t>可用的软件</a:t>
          </a:r>
        </a:p>
      </dgm:t>
    </dgm:pt>
    <dgm:pt modelId="{1F2638A1-C293-4A8F-BA8A-2B75139519C6}" type="parTrans" cxnId="{F5499A37-8B44-4B45-8E99-518FE9D4B6A5}">
      <dgm:prSet/>
      <dgm:spPr/>
      <dgm:t>
        <a:bodyPr/>
        <a:lstStyle/>
        <a:p>
          <a:endParaRPr lang="zh-CN" altLang="en-US"/>
        </a:p>
      </dgm:t>
    </dgm:pt>
    <dgm:pt modelId="{990220CB-4A47-4C5D-9C4D-84B313057D0B}" type="sibTrans" cxnId="{F5499A37-8B44-4B45-8E99-518FE9D4B6A5}">
      <dgm:prSet/>
      <dgm:spPr/>
      <dgm:t>
        <a:bodyPr/>
        <a:lstStyle/>
        <a:p>
          <a:endParaRPr lang="zh-CN" altLang="en-US"/>
        </a:p>
      </dgm:t>
    </dgm:pt>
    <dgm:pt modelId="{0C8ABDBF-F71A-4009-B504-E4FC2A8E1511}">
      <dgm:prSet phldrT="[文本]"/>
      <dgm:spPr/>
      <dgm:t>
        <a:bodyPr/>
        <a:lstStyle/>
        <a:p>
          <a:r>
            <a:rPr lang="zh-CN" altLang="en-US" b="1" dirty="0"/>
            <a:t>信息的透明化</a:t>
          </a:r>
        </a:p>
      </dgm:t>
    </dgm:pt>
    <dgm:pt modelId="{C74561AC-D6DC-472F-B60B-F5DA4043D7FB}" type="parTrans" cxnId="{55EEC872-BF8C-427C-B4E3-0BFDF5EB8841}">
      <dgm:prSet/>
      <dgm:spPr/>
      <dgm:t>
        <a:bodyPr/>
        <a:lstStyle/>
        <a:p>
          <a:endParaRPr lang="zh-CN" altLang="en-US"/>
        </a:p>
      </dgm:t>
    </dgm:pt>
    <dgm:pt modelId="{D3E05F19-169E-4DE4-81EC-0A5E6AEF1872}" type="sibTrans" cxnId="{55EEC872-BF8C-427C-B4E3-0BFDF5EB8841}">
      <dgm:prSet/>
      <dgm:spPr/>
      <dgm:t>
        <a:bodyPr/>
        <a:lstStyle/>
        <a:p>
          <a:endParaRPr lang="zh-CN" altLang="en-US"/>
        </a:p>
      </dgm:t>
    </dgm:pt>
    <dgm:pt modelId="{8711086F-9277-49A7-8A0D-485C60CF7803}">
      <dgm:prSet phldrT="[文本]"/>
      <dgm:spPr/>
      <dgm:t>
        <a:bodyPr/>
        <a:lstStyle/>
        <a:p>
          <a:r>
            <a:rPr lang="zh-CN" altLang="en-US" b="1" dirty="0"/>
            <a:t>清晰的迭代目标</a:t>
          </a:r>
        </a:p>
      </dgm:t>
    </dgm:pt>
    <dgm:pt modelId="{93F32B8E-CD0A-4884-A4F9-63E82479BA4C}" type="parTrans" cxnId="{3371CBEE-F9B8-4694-B717-6F992DBBE9DD}">
      <dgm:prSet/>
      <dgm:spPr/>
      <dgm:t>
        <a:bodyPr/>
        <a:lstStyle/>
        <a:p>
          <a:endParaRPr lang="zh-CN" altLang="en-US"/>
        </a:p>
      </dgm:t>
    </dgm:pt>
    <dgm:pt modelId="{14E0AC5B-CED9-4BBA-B3D1-3F6951D5B764}" type="sibTrans" cxnId="{3371CBEE-F9B8-4694-B717-6F992DBBE9DD}">
      <dgm:prSet/>
      <dgm:spPr/>
      <dgm:t>
        <a:bodyPr/>
        <a:lstStyle/>
        <a:p>
          <a:endParaRPr lang="zh-CN" altLang="en-US"/>
        </a:p>
      </dgm:t>
    </dgm:pt>
    <dgm:pt modelId="{30A58689-85B4-4480-BFEE-812F6D257E15}">
      <dgm:prSet phldrT="[文本]"/>
      <dgm:spPr/>
      <dgm:t>
        <a:bodyPr/>
        <a:lstStyle/>
        <a:p>
          <a:r>
            <a:rPr lang="zh-CN" altLang="en-US" b="1" dirty="0"/>
            <a:t>拥抱变化</a:t>
          </a:r>
        </a:p>
      </dgm:t>
    </dgm:pt>
    <dgm:pt modelId="{77448EDF-575E-4245-9D9C-905F4BD23589}" type="parTrans" cxnId="{A58B74DF-08D0-46DB-AC99-839217FB7EF3}">
      <dgm:prSet/>
      <dgm:spPr/>
      <dgm:t>
        <a:bodyPr/>
        <a:lstStyle/>
        <a:p>
          <a:endParaRPr lang="zh-CN" altLang="en-US"/>
        </a:p>
      </dgm:t>
    </dgm:pt>
    <dgm:pt modelId="{931CD77B-BDD9-478E-AD96-DC2C140E3FE5}" type="sibTrans" cxnId="{A58B74DF-08D0-46DB-AC99-839217FB7EF3}">
      <dgm:prSet/>
      <dgm:spPr/>
      <dgm:t>
        <a:bodyPr/>
        <a:lstStyle/>
        <a:p>
          <a:endParaRPr lang="zh-CN" altLang="en-US"/>
        </a:p>
      </dgm:t>
    </dgm:pt>
    <dgm:pt modelId="{B9DED9B9-E607-43CD-B47E-147F19411B81}">
      <dgm:prSet phldrT="[文本]"/>
      <dgm:spPr/>
      <dgm:t>
        <a:bodyPr/>
        <a:lstStyle/>
        <a:p>
          <a:r>
            <a:rPr lang="zh-CN" altLang="en-US" b="1" dirty="0"/>
            <a:t>发现并解决问题</a:t>
          </a:r>
        </a:p>
      </dgm:t>
    </dgm:pt>
    <dgm:pt modelId="{7DC9BE4B-6D19-4FED-A07F-681C084F3DDE}" type="parTrans" cxnId="{757FABAA-1EC7-4F7F-8BBE-AD8784270ABB}">
      <dgm:prSet/>
      <dgm:spPr/>
      <dgm:t>
        <a:bodyPr/>
        <a:lstStyle/>
        <a:p>
          <a:endParaRPr lang="zh-CN" altLang="en-US"/>
        </a:p>
      </dgm:t>
    </dgm:pt>
    <dgm:pt modelId="{A84E7D3B-191C-45DF-9CE5-018534EB4F99}" type="sibTrans" cxnId="{757FABAA-1EC7-4F7F-8BBE-AD8784270ABB}">
      <dgm:prSet/>
      <dgm:spPr/>
      <dgm:t>
        <a:bodyPr/>
        <a:lstStyle/>
        <a:p>
          <a:endParaRPr lang="zh-CN" altLang="en-US"/>
        </a:p>
      </dgm:t>
    </dgm:pt>
    <dgm:pt modelId="{AA27A301-CD01-4610-82FF-D3F42941F411}">
      <dgm:prSet/>
      <dgm:spPr/>
      <dgm:t>
        <a:bodyPr/>
        <a:lstStyle/>
        <a:p>
          <a:endParaRPr lang="zh-CN" altLang="en-US" dirty="0"/>
        </a:p>
      </dgm:t>
    </dgm:pt>
    <dgm:pt modelId="{B82680FA-87A9-4B66-9ECC-05158E12FF99}" type="parTrans" cxnId="{BDEDE956-3AE2-4D52-A774-2D70654C74FA}">
      <dgm:prSet/>
      <dgm:spPr/>
      <dgm:t>
        <a:bodyPr/>
        <a:lstStyle/>
        <a:p>
          <a:endParaRPr lang="zh-CN" altLang="en-US"/>
        </a:p>
      </dgm:t>
    </dgm:pt>
    <dgm:pt modelId="{CC36CD4D-CBB3-4C1A-A010-95A7F1189F0E}" type="sibTrans" cxnId="{BDEDE956-3AE2-4D52-A774-2D70654C74FA}">
      <dgm:prSet/>
      <dgm:spPr/>
      <dgm:t>
        <a:bodyPr/>
        <a:lstStyle/>
        <a:p>
          <a:endParaRPr lang="zh-CN" altLang="en-US"/>
        </a:p>
      </dgm:t>
    </dgm:pt>
    <dgm:pt modelId="{51DEBA0A-5D8C-48B9-89C2-CB0960DC4C42}" type="pres">
      <dgm:prSet presAssocID="{92B8525B-5C2D-4A37-87AA-11BC3C7369AC}" presName="cycle" presStyleCnt="0">
        <dgm:presLayoutVars>
          <dgm:chMax val="1"/>
          <dgm:dir/>
          <dgm:animLvl val="ctr"/>
          <dgm:resizeHandles val="exact"/>
        </dgm:presLayoutVars>
      </dgm:prSet>
      <dgm:spPr/>
    </dgm:pt>
    <dgm:pt modelId="{E42B1094-9811-491D-A61C-782440F0E44E}" type="pres">
      <dgm:prSet presAssocID="{90F53D05-89D4-43C3-9B84-46C5DEBD1184}" presName="centerShape" presStyleLbl="node0" presStyleIdx="0" presStyleCnt="1" custLinFactNeighborX="-6396" custLinFactNeighborY="-2974"/>
      <dgm:spPr/>
    </dgm:pt>
    <dgm:pt modelId="{63BB5834-B3F8-4246-8845-E313EC73C0DB}" type="pres">
      <dgm:prSet presAssocID="{C74561AC-D6DC-472F-B60B-F5DA4043D7FB}" presName="Name9" presStyleLbl="parChTrans1D2" presStyleIdx="0" presStyleCnt="4"/>
      <dgm:spPr/>
    </dgm:pt>
    <dgm:pt modelId="{DAA50927-DA08-48E2-BD1F-DB834657CB55}" type="pres">
      <dgm:prSet presAssocID="{C74561AC-D6DC-472F-B60B-F5DA4043D7FB}" presName="connTx" presStyleLbl="parChTrans1D2" presStyleIdx="0" presStyleCnt="4"/>
      <dgm:spPr/>
    </dgm:pt>
    <dgm:pt modelId="{1569A73A-299B-42EE-A8BA-9E67D6621FFF}" type="pres">
      <dgm:prSet presAssocID="{0C8ABDBF-F71A-4009-B504-E4FC2A8E1511}" presName="node" presStyleLbl="node1" presStyleIdx="0" presStyleCnt="4" custScaleX="119693" custScaleY="122515" custRadScaleRad="122974" custRadScaleInc="118638">
        <dgm:presLayoutVars>
          <dgm:bulletEnabled val="1"/>
        </dgm:presLayoutVars>
      </dgm:prSet>
      <dgm:spPr/>
    </dgm:pt>
    <dgm:pt modelId="{C1670275-F1A5-49C9-A9C3-A424AAC209DA}" type="pres">
      <dgm:prSet presAssocID="{93F32B8E-CD0A-4884-A4F9-63E82479BA4C}" presName="Name9" presStyleLbl="parChTrans1D2" presStyleIdx="1" presStyleCnt="4"/>
      <dgm:spPr/>
    </dgm:pt>
    <dgm:pt modelId="{C481BC9E-2BBE-4C30-ADBC-F2DFDC753D95}" type="pres">
      <dgm:prSet presAssocID="{93F32B8E-CD0A-4884-A4F9-63E82479BA4C}" presName="connTx" presStyleLbl="parChTrans1D2" presStyleIdx="1" presStyleCnt="4"/>
      <dgm:spPr/>
    </dgm:pt>
    <dgm:pt modelId="{A161A523-E4FD-4C80-A47D-505A90919CCD}" type="pres">
      <dgm:prSet presAssocID="{8711086F-9277-49A7-8A0D-485C60CF7803}" presName="node" presStyleLbl="node1" presStyleIdx="1" presStyleCnt="4" custScaleX="122012" custScaleY="109178" custRadScaleRad="140957" custRadScaleInc="-279098">
        <dgm:presLayoutVars>
          <dgm:bulletEnabled val="1"/>
        </dgm:presLayoutVars>
      </dgm:prSet>
      <dgm:spPr/>
    </dgm:pt>
    <dgm:pt modelId="{C12D821C-CA22-4895-8B29-33F6863E2A4B}" type="pres">
      <dgm:prSet presAssocID="{77448EDF-575E-4245-9D9C-905F4BD23589}" presName="Name9" presStyleLbl="parChTrans1D2" presStyleIdx="2" presStyleCnt="4"/>
      <dgm:spPr/>
    </dgm:pt>
    <dgm:pt modelId="{59805A02-029E-4685-9174-AEB9051F59A5}" type="pres">
      <dgm:prSet presAssocID="{77448EDF-575E-4245-9D9C-905F4BD23589}" presName="connTx" presStyleLbl="parChTrans1D2" presStyleIdx="2" presStyleCnt="4"/>
      <dgm:spPr/>
    </dgm:pt>
    <dgm:pt modelId="{F982664D-57DC-4D65-988F-44B1C781FD13}" type="pres">
      <dgm:prSet presAssocID="{30A58689-85B4-4480-BFEE-812F6D257E15}" presName="node" presStyleLbl="node1" presStyleIdx="2" presStyleCnt="4" custScaleX="135123" custScaleY="119777" custRadScaleRad="112813" custRadScaleInc="-85462">
        <dgm:presLayoutVars>
          <dgm:bulletEnabled val="1"/>
        </dgm:presLayoutVars>
      </dgm:prSet>
      <dgm:spPr/>
    </dgm:pt>
    <dgm:pt modelId="{57ECA2E7-3AC0-4185-A79E-00BB74424694}" type="pres">
      <dgm:prSet presAssocID="{7DC9BE4B-6D19-4FED-A07F-681C084F3DDE}" presName="Name9" presStyleLbl="parChTrans1D2" presStyleIdx="3" presStyleCnt="4"/>
      <dgm:spPr/>
    </dgm:pt>
    <dgm:pt modelId="{8AD60CC8-E050-4A6F-945A-DB3C43CD2869}" type="pres">
      <dgm:prSet presAssocID="{7DC9BE4B-6D19-4FED-A07F-681C084F3DDE}" presName="connTx" presStyleLbl="parChTrans1D2" presStyleIdx="3" presStyleCnt="4"/>
      <dgm:spPr/>
    </dgm:pt>
    <dgm:pt modelId="{2D008DB7-67EB-4BB3-AFE9-E540C83477DF}" type="pres">
      <dgm:prSet presAssocID="{B9DED9B9-E607-43CD-B47E-147F19411B81}" presName="node" presStyleLbl="node1" presStyleIdx="3" presStyleCnt="4" custScaleX="133716" custScaleY="119193" custRadScaleRad="139270" custRadScaleInc="-66996">
        <dgm:presLayoutVars>
          <dgm:bulletEnabled val="1"/>
        </dgm:presLayoutVars>
      </dgm:prSet>
      <dgm:spPr/>
    </dgm:pt>
  </dgm:ptLst>
  <dgm:cxnLst>
    <dgm:cxn modelId="{615E410B-A6FE-4169-A739-ECBE3097D788}" type="presOf" srcId="{93F32B8E-CD0A-4884-A4F9-63E82479BA4C}" destId="{C481BC9E-2BBE-4C30-ADBC-F2DFDC753D95}" srcOrd="1" destOrd="0" presId="urn:microsoft.com/office/officeart/2005/8/layout/radial1"/>
    <dgm:cxn modelId="{B7373012-1B11-4A7A-8F9C-9C0CE3802AB0}" type="presOf" srcId="{8711086F-9277-49A7-8A0D-485C60CF7803}" destId="{A161A523-E4FD-4C80-A47D-505A90919CCD}" srcOrd="0" destOrd="0" presId="urn:microsoft.com/office/officeart/2005/8/layout/radial1"/>
    <dgm:cxn modelId="{4221241F-4038-4AEC-A997-AC95B20E1575}" type="presOf" srcId="{7DC9BE4B-6D19-4FED-A07F-681C084F3DDE}" destId="{57ECA2E7-3AC0-4185-A79E-00BB74424694}" srcOrd="0" destOrd="0" presId="urn:microsoft.com/office/officeart/2005/8/layout/radial1"/>
    <dgm:cxn modelId="{7BA80126-FAED-4555-99B0-6AAA26EA5F34}" type="presOf" srcId="{7DC9BE4B-6D19-4FED-A07F-681C084F3DDE}" destId="{8AD60CC8-E050-4A6F-945A-DB3C43CD2869}" srcOrd="1" destOrd="0" presId="urn:microsoft.com/office/officeart/2005/8/layout/radial1"/>
    <dgm:cxn modelId="{F5499A37-8B44-4B45-8E99-518FE9D4B6A5}" srcId="{92B8525B-5C2D-4A37-87AA-11BC3C7369AC}" destId="{90F53D05-89D4-43C3-9B84-46C5DEBD1184}" srcOrd="0" destOrd="0" parTransId="{1F2638A1-C293-4A8F-BA8A-2B75139519C6}" sibTransId="{990220CB-4A47-4C5D-9C4D-84B313057D0B}"/>
    <dgm:cxn modelId="{8107A348-0841-411F-B3E8-FBCECF7FE18A}" type="presOf" srcId="{93F32B8E-CD0A-4884-A4F9-63E82479BA4C}" destId="{C1670275-F1A5-49C9-A9C3-A424AAC209DA}" srcOrd="0" destOrd="0" presId="urn:microsoft.com/office/officeart/2005/8/layout/radial1"/>
    <dgm:cxn modelId="{55EEC872-BF8C-427C-B4E3-0BFDF5EB8841}" srcId="{90F53D05-89D4-43C3-9B84-46C5DEBD1184}" destId="{0C8ABDBF-F71A-4009-B504-E4FC2A8E1511}" srcOrd="0" destOrd="0" parTransId="{C74561AC-D6DC-472F-B60B-F5DA4043D7FB}" sibTransId="{D3E05F19-169E-4DE4-81EC-0A5E6AEF1872}"/>
    <dgm:cxn modelId="{A5DC6773-3E35-409E-8F11-2D8A10AAC560}" type="presOf" srcId="{B9DED9B9-E607-43CD-B47E-147F19411B81}" destId="{2D008DB7-67EB-4BB3-AFE9-E540C83477DF}" srcOrd="0" destOrd="0" presId="urn:microsoft.com/office/officeart/2005/8/layout/radial1"/>
    <dgm:cxn modelId="{27163376-1740-43CC-9145-58A961DD5676}" type="presOf" srcId="{92B8525B-5C2D-4A37-87AA-11BC3C7369AC}" destId="{51DEBA0A-5D8C-48B9-89C2-CB0960DC4C42}" srcOrd="0" destOrd="0" presId="urn:microsoft.com/office/officeart/2005/8/layout/radial1"/>
    <dgm:cxn modelId="{BDEDE956-3AE2-4D52-A774-2D70654C74FA}" srcId="{92B8525B-5C2D-4A37-87AA-11BC3C7369AC}" destId="{AA27A301-CD01-4610-82FF-D3F42941F411}" srcOrd="1" destOrd="0" parTransId="{B82680FA-87A9-4B66-9ECC-05158E12FF99}" sibTransId="{CC36CD4D-CBB3-4C1A-A010-95A7F1189F0E}"/>
    <dgm:cxn modelId="{8EE62B78-043E-48F2-8B65-2D4C01CCB0C7}" type="presOf" srcId="{77448EDF-575E-4245-9D9C-905F4BD23589}" destId="{C12D821C-CA22-4895-8B29-33F6863E2A4B}" srcOrd="0" destOrd="0" presId="urn:microsoft.com/office/officeart/2005/8/layout/radial1"/>
    <dgm:cxn modelId="{83B8418A-549C-4D37-A908-072FB5CADD4F}" type="presOf" srcId="{0C8ABDBF-F71A-4009-B504-E4FC2A8E1511}" destId="{1569A73A-299B-42EE-A8BA-9E67D6621FFF}" srcOrd="0" destOrd="0" presId="urn:microsoft.com/office/officeart/2005/8/layout/radial1"/>
    <dgm:cxn modelId="{39F13DA8-DACF-4A26-B7B1-EF866D75383B}" type="presOf" srcId="{C74561AC-D6DC-472F-B60B-F5DA4043D7FB}" destId="{63BB5834-B3F8-4246-8845-E313EC73C0DB}" srcOrd="0" destOrd="0" presId="urn:microsoft.com/office/officeart/2005/8/layout/radial1"/>
    <dgm:cxn modelId="{757FABAA-1EC7-4F7F-8BBE-AD8784270ABB}" srcId="{90F53D05-89D4-43C3-9B84-46C5DEBD1184}" destId="{B9DED9B9-E607-43CD-B47E-147F19411B81}" srcOrd="3" destOrd="0" parTransId="{7DC9BE4B-6D19-4FED-A07F-681C084F3DDE}" sibTransId="{A84E7D3B-191C-45DF-9CE5-018534EB4F99}"/>
    <dgm:cxn modelId="{86BCA1AD-89E2-45E5-88C8-3918E73DFB86}" type="presOf" srcId="{30A58689-85B4-4480-BFEE-812F6D257E15}" destId="{F982664D-57DC-4D65-988F-44B1C781FD13}" srcOrd="0" destOrd="0" presId="urn:microsoft.com/office/officeart/2005/8/layout/radial1"/>
    <dgm:cxn modelId="{0C4735B0-457A-46C2-AFDA-2F9ED8AAE73D}" type="presOf" srcId="{77448EDF-575E-4245-9D9C-905F4BD23589}" destId="{59805A02-029E-4685-9174-AEB9051F59A5}" srcOrd="1" destOrd="0" presId="urn:microsoft.com/office/officeart/2005/8/layout/radial1"/>
    <dgm:cxn modelId="{A58B74DF-08D0-46DB-AC99-839217FB7EF3}" srcId="{90F53D05-89D4-43C3-9B84-46C5DEBD1184}" destId="{30A58689-85B4-4480-BFEE-812F6D257E15}" srcOrd="2" destOrd="0" parTransId="{77448EDF-575E-4245-9D9C-905F4BD23589}" sibTransId="{931CD77B-BDD9-478E-AD96-DC2C140E3FE5}"/>
    <dgm:cxn modelId="{61C0D2DF-D8C7-46A0-B4A4-51D5879F358F}" type="presOf" srcId="{C74561AC-D6DC-472F-B60B-F5DA4043D7FB}" destId="{DAA50927-DA08-48E2-BD1F-DB834657CB55}" srcOrd="1" destOrd="0" presId="urn:microsoft.com/office/officeart/2005/8/layout/radial1"/>
    <dgm:cxn modelId="{3371CBEE-F9B8-4694-B717-6F992DBBE9DD}" srcId="{90F53D05-89D4-43C3-9B84-46C5DEBD1184}" destId="{8711086F-9277-49A7-8A0D-485C60CF7803}" srcOrd="1" destOrd="0" parTransId="{93F32B8E-CD0A-4884-A4F9-63E82479BA4C}" sibTransId="{14E0AC5B-CED9-4BBA-B3D1-3F6951D5B764}"/>
    <dgm:cxn modelId="{F39C5AF5-467E-48F8-B0AE-AD82FBA9AC9F}" type="presOf" srcId="{90F53D05-89D4-43C3-9B84-46C5DEBD1184}" destId="{E42B1094-9811-491D-A61C-782440F0E44E}" srcOrd="0" destOrd="0" presId="urn:microsoft.com/office/officeart/2005/8/layout/radial1"/>
    <dgm:cxn modelId="{6A27CAE4-A214-455A-AB86-212852AC6BF4}" type="presParOf" srcId="{51DEBA0A-5D8C-48B9-89C2-CB0960DC4C42}" destId="{E42B1094-9811-491D-A61C-782440F0E44E}" srcOrd="0" destOrd="0" presId="urn:microsoft.com/office/officeart/2005/8/layout/radial1"/>
    <dgm:cxn modelId="{952D9D8B-95FA-475F-87C2-F05BA4027255}" type="presParOf" srcId="{51DEBA0A-5D8C-48B9-89C2-CB0960DC4C42}" destId="{63BB5834-B3F8-4246-8845-E313EC73C0DB}" srcOrd="1" destOrd="0" presId="urn:microsoft.com/office/officeart/2005/8/layout/radial1"/>
    <dgm:cxn modelId="{9D8AC9EF-9582-4799-A618-5F0A3E345334}" type="presParOf" srcId="{63BB5834-B3F8-4246-8845-E313EC73C0DB}" destId="{DAA50927-DA08-48E2-BD1F-DB834657CB55}" srcOrd="0" destOrd="0" presId="urn:microsoft.com/office/officeart/2005/8/layout/radial1"/>
    <dgm:cxn modelId="{95E09090-0A97-4295-975A-09188526989B}" type="presParOf" srcId="{51DEBA0A-5D8C-48B9-89C2-CB0960DC4C42}" destId="{1569A73A-299B-42EE-A8BA-9E67D6621FFF}" srcOrd="2" destOrd="0" presId="urn:microsoft.com/office/officeart/2005/8/layout/radial1"/>
    <dgm:cxn modelId="{AF63A702-D084-4BEC-9740-4330B62F52A9}" type="presParOf" srcId="{51DEBA0A-5D8C-48B9-89C2-CB0960DC4C42}" destId="{C1670275-F1A5-49C9-A9C3-A424AAC209DA}" srcOrd="3" destOrd="0" presId="urn:microsoft.com/office/officeart/2005/8/layout/radial1"/>
    <dgm:cxn modelId="{7F7F5B7C-2236-4A93-B924-3D62DD983FC6}" type="presParOf" srcId="{C1670275-F1A5-49C9-A9C3-A424AAC209DA}" destId="{C481BC9E-2BBE-4C30-ADBC-F2DFDC753D95}" srcOrd="0" destOrd="0" presId="urn:microsoft.com/office/officeart/2005/8/layout/radial1"/>
    <dgm:cxn modelId="{EF7A0932-80BF-4C1B-825D-CFB317DE9E1D}" type="presParOf" srcId="{51DEBA0A-5D8C-48B9-89C2-CB0960DC4C42}" destId="{A161A523-E4FD-4C80-A47D-505A90919CCD}" srcOrd="4" destOrd="0" presId="urn:microsoft.com/office/officeart/2005/8/layout/radial1"/>
    <dgm:cxn modelId="{D90D16DA-3C8D-4507-B039-29C6B5F86A0D}" type="presParOf" srcId="{51DEBA0A-5D8C-48B9-89C2-CB0960DC4C42}" destId="{C12D821C-CA22-4895-8B29-33F6863E2A4B}" srcOrd="5" destOrd="0" presId="urn:microsoft.com/office/officeart/2005/8/layout/radial1"/>
    <dgm:cxn modelId="{609205C8-38B0-4FE3-B35A-76F653B18AA3}" type="presParOf" srcId="{C12D821C-CA22-4895-8B29-33F6863E2A4B}" destId="{59805A02-029E-4685-9174-AEB9051F59A5}" srcOrd="0" destOrd="0" presId="urn:microsoft.com/office/officeart/2005/8/layout/radial1"/>
    <dgm:cxn modelId="{A7E28B75-2A7E-4F04-8104-60E2DB717F3F}" type="presParOf" srcId="{51DEBA0A-5D8C-48B9-89C2-CB0960DC4C42}" destId="{F982664D-57DC-4D65-988F-44B1C781FD13}" srcOrd="6" destOrd="0" presId="urn:microsoft.com/office/officeart/2005/8/layout/radial1"/>
    <dgm:cxn modelId="{E372A85B-DECE-4257-AFD0-C0114A098037}" type="presParOf" srcId="{51DEBA0A-5D8C-48B9-89C2-CB0960DC4C42}" destId="{57ECA2E7-3AC0-4185-A79E-00BB74424694}" srcOrd="7" destOrd="0" presId="urn:microsoft.com/office/officeart/2005/8/layout/radial1"/>
    <dgm:cxn modelId="{4AA3CE33-E5E6-413A-94F4-5D6EE528B132}" type="presParOf" srcId="{57ECA2E7-3AC0-4185-A79E-00BB74424694}" destId="{8AD60CC8-E050-4A6F-945A-DB3C43CD2869}" srcOrd="0" destOrd="0" presId="urn:microsoft.com/office/officeart/2005/8/layout/radial1"/>
    <dgm:cxn modelId="{DE99D97C-44B3-4922-8F54-07CCBD6407CC}" type="presParOf" srcId="{51DEBA0A-5D8C-48B9-89C2-CB0960DC4C42}" destId="{2D008DB7-67EB-4BB3-AFE9-E540C83477DF}"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448F5-11C2-46DE-97C8-338B73D6F089}">
      <dsp:nvSpPr>
        <dsp:cNvPr id="0" name=""/>
        <dsp:cNvSpPr/>
      </dsp:nvSpPr>
      <dsp:spPr>
        <a:xfrm rot="5400000">
          <a:off x="133646" y="591369"/>
          <a:ext cx="481117" cy="547735"/>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CBD73A05-FBCA-4FB7-80BB-FA6BA8282148}">
      <dsp:nvSpPr>
        <dsp:cNvPr id="0" name=""/>
        <dsp:cNvSpPr/>
      </dsp:nvSpPr>
      <dsp:spPr>
        <a:xfrm>
          <a:off x="656" y="79908"/>
          <a:ext cx="1963453" cy="566916"/>
        </a:xfrm>
        <a:prstGeom prst="roundRect">
          <a:avLst>
            <a:gd name="adj" fmla="val 1667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latin typeface="微软雅黑" pitchFamily="34" charset="-122"/>
              <a:ea typeface="微软雅黑" pitchFamily="34" charset="-122"/>
            </a:rPr>
            <a:t>概念阶段</a:t>
          </a:r>
        </a:p>
      </dsp:txBody>
      <dsp:txXfrm>
        <a:off x="28336" y="107588"/>
        <a:ext cx="1908093" cy="511556"/>
      </dsp:txXfrm>
    </dsp:sp>
    <dsp:sp modelId="{D02B015F-F498-4B3B-988A-E1817EBBD1F9}">
      <dsp:nvSpPr>
        <dsp:cNvPr id="0" name=""/>
        <dsp:cNvSpPr/>
      </dsp:nvSpPr>
      <dsp:spPr>
        <a:xfrm>
          <a:off x="2664295" y="0"/>
          <a:ext cx="589057" cy="45820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D15CD0-2565-41BF-B057-6194CCE330BC}">
      <dsp:nvSpPr>
        <dsp:cNvPr id="0" name=""/>
        <dsp:cNvSpPr/>
      </dsp:nvSpPr>
      <dsp:spPr>
        <a:xfrm rot="5400000">
          <a:off x="1018340" y="1280035"/>
          <a:ext cx="481117" cy="547735"/>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51F93E76-A200-4EDF-B42B-B9C97F90B972}">
      <dsp:nvSpPr>
        <dsp:cNvPr id="0" name=""/>
        <dsp:cNvSpPr/>
      </dsp:nvSpPr>
      <dsp:spPr>
        <a:xfrm>
          <a:off x="827622" y="746710"/>
          <a:ext cx="1964635" cy="566916"/>
        </a:xfrm>
        <a:prstGeom prst="roundRect">
          <a:avLst>
            <a:gd name="adj" fmla="val 16670"/>
          </a:avLst>
        </a:prstGeom>
        <a:solidFill>
          <a:schemeClr val="accent5"/>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itchFamily="34" charset="-122"/>
              <a:ea typeface="微软雅黑" pitchFamily="34" charset="-122"/>
            </a:rPr>
            <a:t>需求阶段</a:t>
          </a:r>
        </a:p>
      </dsp:txBody>
      <dsp:txXfrm>
        <a:off x="855302" y="774390"/>
        <a:ext cx="1909275" cy="511556"/>
      </dsp:txXfrm>
    </dsp:sp>
    <dsp:sp modelId="{474EAD0F-9BA4-4B59-8132-EC1112BB65BA}">
      <dsp:nvSpPr>
        <dsp:cNvPr id="0" name=""/>
        <dsp:cNvSpPr/>
      </dsp:nvSpPr>
      <dsp:spPr>
        <a:xfrm>
          <a:off x="829663" y="800778"/>
          <a:ext cx="589057" cy="45820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2976461-52D9-4F23-9BF8-ADB23B3B43F8}">
      <dsp:nvSpPr>
        <dsp:cNvPr id="0" name=""/>
        <dsp:cNvSpPr/>
      </dsp:nvSpPr>
      <dsp:spPr>
        <a:xfrm rot="5400000">
          <a:off x="1931390" y="1916870"/>
          <a:ext cx="481117" cy="547735"/>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BA5921F1-CFFA-4380-94EE-6C8A9047EF05}">
      <dsp:nvSpPr>
        <dsp:cNvPr id="0" name=""/>
        <dsp:cNvSpPr/>
      </dsp:nvSpPr>
      <dsp:spPr>
        <a:xfrm>
          <a:off x="1737816" y="1383544"/>
          <a:ext cx="1964635" cy="566916"/>
        </a:xfrm>
        <a:prstGeom prst="roundRect">
          <a:avLst>
            <a:gd name="adj" fmla="val 16670"/>
          </a:avLst>
        </a:prstGeom>
        <a:solidFill>
          <a:schemeClr val="accent5"/>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itchFamily="34" charset="-122"/>
              <a:ea typeface="微软雅黑" pitchFamily="34" charset="-122"/>
            </a:rPr>
            <a:t>开发实现</a:t>
          </a:r>
        </a:p>
      </dsp:txBody>
      <dsp:txXfrm>
        <a:off x="1765496" y="1411224"/>
        <a:ext cx="1909275" cy="511556"/>
      </dsp:txXfrm>
    </dsp:sp>
    <dsp:sp modelId="{F38969DF-F8EC-4130-A55F-42E964A0BF71}">
      <dsp:nvSpPr>
        <dsp:cNvPr id="0" name=""/>
        <dsp:cNvSpPr/>
      </dsp:nvSpPr>
      <dsp:spPr>
        <a:xfrm>
          <a:off x="1778020" y="1437612"/>
          <a:ext cx="589057" cy="45820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2A2EDE-A0CC-4192-97EE-2C5C62D0B387}">
      <dsp:nvSpPr>
        <dsp:cNvPr id="0" name=""/>
        <dsp:cNvSpPr/>
      </dsp:nvSpPr>
      <dsp:spPr>
        <a:xfrm rot="5400000">
          <a:off x="2841246" y="2553704"/>
          <a:ext cx="481117" cy="547735"/>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06BF7E25-4461-4B2E-A446-89236AA807A0}">
      <dsp:nvSpPr>
        <dsp:cNvPr id="0" name=""/>
        <dsp:cNvSpPr/>
      </dsp:nvSpPr>
      <dsp:spPr>
        <a:xfrm>
          <a:off x="2686173" y="2020379"/>
          <a:ext cx="1964635" cy="566916"/>
        </a:xfrm>
        <a:prstGeom prst="roundRect">
          <a:avLst>
            <a:gd name="adj" fmla="val 16670"/>
          </a:avLst>
        </a:prstGeom>
        <a:solidFill>
          <a:schemeClr val="accent5"/>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itchFamily="34" charset="-122"/>
              <a:ea typeface="微软雅黑" pitchFamily="34" charset="-122"/>
            </a:rPr>
            <a:t>功能测试</a:t>
          </a:r>
        </a:p>
      </dsp:txBody>
      <dsp:txXfrm>
        <a:off x="2713853" y="2048059"/>
        <a:ext cx="1909275" cy="511556"/>
      </dsp:txXfrm>
    </dsp:sp>
    <dsp:sp modelId="{1BD1875A-81EE-4FCC-AF86-F44959E02AF3}">
      <dsp:nvSpPr>
        <dsp:cNvPr id="0" name=""/>
        <dsp:cNvSpPr/>
      </dsp:nvSpPr>
      <dsp:spPr>
        <a:xfrm>
          <a:off x="2726377" y="2074447"/>
          <a:ext cx="589057" cy="45820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207E757-F1EC-46BB-9726-FAEAA76DBF7C}">
      <dsp:nvSpPr>
        <dsp:cNvPr id="0" name=""/>
        <dsp:cNvSpPr/>
      </dsp:nvSpPr>
      <dsp:spPr>
        <a:xfrm rot="5400000">
          <a:off x="3747904" y="3190539"/>
          <a:ext cx="481117" cy="547735"/>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FECF850-374B-4299-81A5-51E2278E2AED}">
      <dsp:nvSpPr>
        <dsp:cNvPr id="0" name=""/>
        <dsp:cNvSpPr/>
      </dsp:nvSpPr>
      <dsp:spPr>
        <a:xfrm>
          <a:off x="3634530" y="2657214"/>
          <a:ext cx="1964635" cy="566916"/>
        </a:xfrm>
        <a:prstGeom prst="roundRect">
          <a:avLst>
            <a:gd name="adj" fmla="val 1667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latin typeface="微软雅黑" pitchFamily="34" charset="-122"/>
              <a:ea typeface="微软雅黑" pitchFamily="34" charset="-122"/>
            </a:rPr>
            <a:t>系统测试</a:t>
          </a:r>
        </a:p>
      </dsp:txBody>
      <dsp:txXfrm>
        <a:off x="3662210" y="2684894"/>
        <a:ext cx="1909275" cy="511556"/>
      </dsp:txXfrm>
    </dsp:sp>
    <dsp:sp modelId="{A8485A7D-AA43-41B7-AB8F-949446E40906}">
      <dsp:nvSpPr>
        <dsp:cNvPr id="0" name=""/>
        <dsp:cNvSpPr/>
      </dsp:nvSpPr>
      <dsp:spPr>
        <a:xfrm>
          <a:off x="3674734" y="2711282"/>
          <a:ext cx="589057" cy="45820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6F09BE-F42F-430B-A53A-B88659117425}">
      <dsp:nvSpPr>
        <dsp:cNvPr id="0" name=""/>
        <dsp:cNvSpPr/>
      </dsp:nvSpPr>
      <dsp:spPr>
        <a:xfrm rot="5400000">
          <a:off x="4696261" y="3827373"/>
          <a:ext cx="481117" cy="547735"/>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6A167969-9300-4D3B-8F98-9222DB16EFE8}">
      <dsp:nvSpPr>
        <dsp:cNvPr id="0" name=""/>
        <dsp:cNvSpPr/>
      </dsp:nvSpPr>
      <dsp:spPr>
        <a:xfrm>
          <a:off x="4582887" y="3294048"/>
          <a:ext cx="1964635" cy="566916"/>
        </a:xfrm>
        <a:prstGeom prst="roundRect">
          <a:avLst>
            <a:gd name="adj" fmla="val 1667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latin typeface="微软雅黑" pitchFamily="34" charset="-122"/>
              <a:ea typeface="微软雅黑" pitchFamily="34" charset="-122"/>
            </a:rPr>
            <a:t>内部体验</a:t>
          </a:r>
        </a:p>
      </dsp:txBody>
      <dsp:txXfrm>
        <a:off x="4610567" y="3321728"/>
        <a:ext cx="1909275" cy="511556"/>
      </dsp:txXfrm>
    </dsp:sp>
    <dsp:sp modelId="{51ABF404-FBFA-4578-8924-212A91A3A0AF}">
      <dsp:nvSpPr>
        <dsp:cNvPr id="0" name=""/>
        <dsp:cNvSpPr/>
      </dsp:nvSpPr>
      <dsp:spPr>
        <a:xfrm>
          <a:off x="4623091" y="3348116"/>
          <a:ext cx="589057" cy="45820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279D4F0-5097-413F-8234-54B8CDFE45F7}">
      <dsp:nvSpPr>
        <dsp:cNvPr id="0" name=""/>
        <dsp:cNvSpPr/>
      </dsp:nvSpPr>
      <dsp:spPr>
        <a:xfrm rot="5400000">
          <a:off x="5644618" y="4464208"/>
          <a:ext cx="481117" cy="547735"/>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B1595FFF-B18C-48B3-9008-6151A059AB10}">
      <dsp:nvSpPr>
        <dsp:cNvPr id="0" name=""/>
        <dsp:cNvSpPr/>
      </dsp:nvSpPr>
      <dsp:spPr>
        <a:xfrm>
          <a:off x="5531244" y="3930883"/>
          <a:ext cx="1964635" cy="566916"/>
        </a:xfrm>
        <a:prstGeom prst="roundRect">
          <a:avLst>
            <a:gd name="adj" fmla="val 1667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latin typeface="微软雅黑" pitchFamily="34" charset="-122"/>
              <a:ea typeface="微软雅黑" pitchFamily="34" charset="-122"/>
            </a:rPr>
            <a:t>灰度发布</a:t>
          </a:r>
        </a:p>
      </dsp:txBody>
      <dsp:txXfrm>
        <a:off x="5558924" y="3958563"/>
        <a:ext cx="1909275" cy="511556"/>
      </dsp:txXfrm>
    </dsp:sp>
    <dsp:sp modelId="{DE9CA016-3A56-456A-8637-6EB8378FC502}">
      <dsp:nvSpPr>
        <dsp:cNvPr id="0" name=""/>
        <dsp:cNvSpPr/>
      </dsp:nvSpPr>
      <dsp:spPr>
        <a:xfrm>
          <a:off x="5571448" y="3984951"/>
          <a:ext cx="589057" cy="45820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3C8688-78A5-4FD7-8A8E-161149E6F675}">
      <dsp:nvSpPr>
        <dsp:cNvPr id="0" name=""/>
        <dsp:cNvSpPr/>
      </dsp:nvSpPr>
      <dsp:spPr>
        <a:xfrm>
          <a:off x="6479601" y="4567718"/>
          <a:ext cx="1964635" cy="566916"/>
        </a:xfrm>
        <a:prstGeom prst="roundRect">
          <a:avLst>
            <a:gd name="adj" fmla="val 16670"/>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itchFamily="34" charset="-122"/>
              <a:ea typeface="微软雅黑" pitchFamily="34" charset="-122"/>
            </a:rPr>
            <a:t>正式外发</a:t>
          </a:r>
        </a:p>
      </dsp:txBody>
      <dsp:txXfrm>
        <a:off x="6507281" y="4595398"/>
        <a:ext cx="1909275" cy="5115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B1094-9811-491D-A61C-782440F0E44E}">
      <dsp:nvSpPr>
        <dsp:cNvPr id="0" name=""/>
        <dsp:cNvSpPr/>
      </dsp:nvSpPr>
      <dsp:spPr>
        <a:xfrm>
          <a:off x="3391792" y="1796656"/>
          <a:ext cx="1457740" cy="145774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t>可用的软件</a:t>
          </a:r>
        </a:p>
      </dsp:txBody>
      <dsp:txXfrm>
        <a:off x="3605273" y="2010137"/>
        <a:ext cx="1030778" cy="1030778"/>
      </dsp:txXfrm>
    </dsp:sp>
    <dsp:sp modelId="{63BB5834-B3F8-4246-8845-E313EC73C0DB}">
      <dsp:nvSpPr>
        <dsp:cNvPr id="0" name=""/>
        <dsp:cNvSpPr/>
      </dsp:nvSpPr>
      <dsp:spPr>
        <a:xfrm rot="19731005">
          <a:off x="4682232" y="1910129"/>
          <a:ext cx="862919" cy="30366"/>
        </a:xfrm>
        <a:custGeom>
          <a:avLst/>
          <a:gdLst/>
          <a:ahLst/>
          <a:cxnLst/>
          <a:rect l="0" t="0" r="0" b="0"/>
          <a:pathLst>
            <a:path>
              <a:moveTo>
                <a:pt x="0" y="15183"/>
              </a:moveTo>
              <a:lnTo>
                <a:pt x="862919" y="15183"/>
              </a:lnTo>
            </a:path>
          </a:pathLst>
        </a:custGeom>
        <a:noFill/>
        <a:ln w="25400"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92119" y="1903739"/>
        <a:ext cx="43145" cy="43145"/>
      </dsp:txXfrm>
    </dsp:sp>
    <dsp:sp modelId="{1569A73A-299B-42EE-A8BA-9E67D6621FFF}">
      <dsp:nvSpPr>
        <dsp:cNvPr id="0" name=""/>
        <dsp:cNvSpPr/>
      </dsp:nvSpPr>
      <dsp:spPr>
        <a:xfrm>
          <a:off x="5361746" y="355099"/>
          <a:ext cx="1744812" cy="178595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b="1" kern="1200" dirty="0"/>
            <a:t>信息的透明化</a:t>
          </a:r>
        </a:p>
      </dsp:txBody>
      <dsp:txXfrm>
        <a:off x="5617268" y="616645"/>
        <a:ext cx="1233768" cy="1262858"/>
      </dsp:txXfrm>
    </dsp:sp>
    <dsp:sp modelId="{C1670275-F1A5-49C9-A9C3-A424AAC209DA}">
      <dsp:nvSpPr>
        <dsp:cNvPr id="0" name=""/>
        <dsp:cNvSpPr/>
      </dsp:nvSpPr>
      <dsp:spPr>
        <a:xfrm rot="13968410">
          <a:off x="3185771" y="1684321"/>
          <a:ext cx="616123" cy="30366"/>
        </a:xfrm>
        <a:custGeom>
          <a:avLst/>
          <a:gdLst/>
          <a:ahLst/>
          <a:cxnLst/>
          <a:rect l="0" t="0" r="0" b="0"/>
          <a:pathLst>
            <a:path>
              <a:moveTo>
                <a:pt x="0" y="15183"/>
              </a:moveTo>
              <a:lnTo>
                <a:pt x="616123" y="15183"/>
              </a:lnTo>
            </a:path>
          </a:pathLst>
        </a:custGeom>
        <a:noFill/>
        <a:ln w="25400"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3478430" y="1684101"/>
        <a:ext cx="30806" cy="30806"/>
      </dsp:txXfrm>
    </dsp:sp>
    <dsp:sp modelId="{A161A523-E4FD-4C80-A47D-505A90919CCD}">
      <dsp:nvSpPr>
        <dsp:cNvPr id="0" name=""/>
        <dsp:cNvSpPr/>
      </dsp:nvSpPr>
      <dsp:spPr>
        <a:xfrm>
          <a:off x="1918719" y="0"/>
          <a:ext cx="1778617" cy="1591531"/>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清晰的迭代目标</a:t>
          </a:r>
        </a:p>
      </dsp:txBody>
      <dsp:txXfrm>
        <a:off x="2179191" y="233074"/>
        <a:ext cx="1257673" cy="1125383"/>
      </dsp:txXfrm>
    </dsp:sp>
    <dsp:sp modelId="{C12D821C-CA22-4895-8B29-33F6863E2A4B}">
      <dsp:nvSpPr>
        <dsp:cNvPr id="0" name=""/>
        <dsp:cNvSpPr/>
      </dsp:nvSpPr>
      <dsp:spPr>
        <a:xfrm rot="2919514">
          <a:off x="4477421" y="3333356"/>
          <a:ext cx="734661" cy="30366"/>
        </a:xfrm>
        <a:custGeom>
          <a:avLst/>
          <a:gdLst/>
          <a:ahLst/>
          <a:cxnLst/>
          <a:rect l="0" t="0" r="0" b="0"/>
          <a:pathLst>
            <a:path>
              <a:moveTo>
                <a:pt x="0" y="15183"/>
              </a:moveTo>
              <a:lnTo>
                <a:pt x="734661" y="15183"/>
              </a:lnTo>
            </a:path>
          </a:pathLst>
        </a:custGeom>
        <a:noFill/>
        <a:ln w="25400"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826385" y="3330173"/>
        <a:ext cx="36733" cy="36733"/>
      </dsp:txXfrm>
    </dsp:sp>
    <dsp:sp modelId="{F982664D-57DC-4D65-988F-44B1C781FD13}">
      <dsp:nvSpPr>
        <dsp:cNvPr id="0" name=""/>
        <dsp:cNvSpPr/>
      </dsp:nvSpPr>
      <dsp:spPr>
        <a:xfrm>
          <a:off x="4708190" y="3439724"/>
          <a:ext cx="1969742" cy="1746037"/>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拥抱变化</a:t>
          </a:r>
        </a:p>
      </dsp:txBody>
      <dsp:txXfrm>
        <a:off x="4996652" y="3695425"/>
        <a:ext cx="1392818" cy="1234635"/>
      </dsp:txXfrm>
    </dsp:sp>
    <dsp:sp modelId="{57ECA2E7-3AC0-4185-A79E-00BB74424694}">
      <dsp:nvSpPr>
        <dsp:cNvPr id="0" name=""/>
        <dsp:cNvSpPr/>
      </dsp:nvSpPr>
      <dsp:spPr>
        <a:xfrm rot="8688770">
          <a:off x="2768734" y="3170155"/>
          <a:ext cx="832281" cy="30366"/>
        </a:xfrm>
        <a:custGeom>
          <a:avLst/>
          <a:gdLst/>
          <a:ahLst/>
          <a:cxnLst/>
          <a:rect l="0" t="0" r="0" b="0"/>
          <a:pathLst>
            <a:path>
              <a:moveTo>
                <a:pt x="0" y="15183"/>
              </a:moveTo>
              <a:lnTo>
                <a:pt x="832281" y="15183"/>
              </a:lnTo>
            </a:path>
          </a:pathLst>
        </a:custGeom>
        <a:noFill/>
        <a:ln w="25400"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3164068" y="3164531"/>
        <a:ext cx="41614" cy="41614"/>
      </dsp:txXfrm>
    </dsp:sp>
    <dsp:sp modelId="{2D008DB7-67EB-4BB3-AFE9-E540C83477DF}">
      <dsp:nvSpPr>
        <dsp:cNvPr id="0" name=""/>
        <dsp:cNvSpPr/>
      </dsp:nvSpPr>
      <dsp:spPr>
        <a:xfrm>
          <a:off x="1105766" y="3095339"/>
          <a:ext cx="1949231" cy="1737524"/>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发现并解决问题</a:t>
          </a:r>
        </a:p>
      </dsp:txBody>
      <dsp:txXfrm>
        <a:off x="1391224" y="3349793"/>
        <a:ext cx="1378315" cy="122861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ea typeface="宋体" pitchFamily="2" charset="-122"/>
              </a:defRPr>
            </a:lvl1pPr>
          </a:lstStyle>
          <a:p>
            <a:pPr>
              <a:defRPr/>
            </a:pPr>
            <a:endParaRPr lang="en-US" altLang="zh-CN"/>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ea typeface="宋体" pitchFamily="2"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ea typeface="宋体" pitchFamily="2" charset="-122"/>
              </a:defRPr>
            </a:lvl1pPr>
          </a:lstStyle>
          <a:p>
            <a:pPr>
              <a:defRPr/>
            </a:pPr>
            <a:endParaRPr lang="en-US" altLang="zh-CN"/>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ea typeface="宋体" pitchFamily="2" charset="-122"/>
              </a:defRPr>
            </a:lvl1pPr>
          </a:lstStyle>
          <a:p>
            <a:pPr>
              <a:defRPr/>
            </a:pPr>
            <a:fld id="{7DB1B611-1150-4A5B-A1A8-A0E68D8DDBBD}" type="slidenum">
              <a:rPr lang="en-US" altLang="zh-CN"/>
              <a:pPr>
                <a:defRPr/>
              </a:pPr>
              <a:t>‹#›</a:t>
            </a:fld>
            <a:endParaRPr lang="en-US" altLang="zh-CN"/>
          </a:p>
        </p:txBody>
      </p:sp>
    </p:spTree>
    <p:extLst>
      <p:ext uri="{BB962C8B-B14F-4D97-AF65-F5344CB8AC3E}">
        <p14:creationId xmlns:p14="http://schemas.microsoft.com/office/powerpoint/2010/main" val="25997773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xfrm>
            <a:off x="650875" y="406400"/>
            <a:ext cx="5556250" cy="4167188"/>
          </a:xfrm>
          <a:ln/>
        </p:spPr>
      </p:sp>
      <p:sp>
        <p:nvSpPr>
          <p:cNvPr id="1945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xfrm>
            <a:off x="650875" y="406400"/>
            <a:ext cx="5556250" cy="4167188"/>
          </a:xfrm>
          <a:ln/>
        </p:spPr>
      </p:sp>
      <p:sp>
        <p:nvSpPr>
          <p:cNvPr id="399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xfrm>
            <a:off x="650875" y="406400"/>
            <a:ext cx="5556250" cy="4167188"/>
          </a:xfrm>
          <a:ln/>
        </p:spPr>
      </p:sp>
      <p:sp>
        <p:nvSpPr>
          <p:cNvPr id="4198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xfrm>
            <a:off x="650875" y="406400"/>
            <a:ext cx="5556250" cy="4167188"/>
          </a:xfrm>
          <a:ln/>
        </p:spPr>
      </p:sp>
      <p:sp>
        <p:nvSpPr>
          <p:cNvPr id="4403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DB1B611-1150-4A5B-A1A8-A0E68D8DDBBD}" type="slidenum">
              <a:rPr lang="en-US" altLang="zh-CN" smtClean="0"/>
              <a:pPr>
                <a:defRPr/>
              </a:pPr>
              <a:t>21</a:t>
            </a:fld>
            <a:endParaRPr lang="en-US" altLang="zh-CN"/>
          </a:p>
        </p:txBody>
      </p:sp>
    </p:spTree>
    <p:extLst>
      <p:ext uri="{BB962C8B-B14F-4D97-AF65-F5344CB8AC3E}">
        <p14:creationId xmlns:p14="http://schemas.microsoft.com/office/powerpoint/2010/main" val="2884657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0518" eaLnBrk="0" hangingPunct="0">
              <a:defRPr sz="1400">
                <a:solidFill>
                  <a:schemeClr val="tx1"/>
                </a:solidFill>
                <a:latin typeface="Arial" pitchFamily="34" charset="0"/>
                <a:ea typeface="宋体" pitchFamily="2" charset="-122"/>
              </a:defRPr>
            </a:lvl1pPr>
            <a:lvl2pPr marL="729057" indent="-280406" defTabSz="970518" eaLnBrk="0" hangingPunct="0">
              <a:defRPr sz="1400">
                <a:solidFill>
                  <a:schemeClr val="tx1"/>
                </a:solidFill>
                <a:latin typeface="Arial" pitchFamily="34" charset="0"/>
                <a:ea typeface="宋体" pitchFamily="2" charset="-122"/>
              </a:defRPr>
            </a:lvl2pPr>
            <a:lvl3pPr marL="1121626" indent="-224325" defTabSz="970518" eaLnBrk="0" hangingPunct="0">
              <a:defRPr sz="1400">
                <a:solidFill>
                  <a:schemeClr val="tx1"/>
                </a:solidFill>
                <a:latin typeface="Arial" pitchFamily="34" charset="0"/>
                <a:ea typeface="宋体" pitchFamily="2" charset="-122"/>
              </a:defRPr>
            </a:lvl3pPr>
            <a:lvl4pPr marL="1570276" indent="-224325" defTabSz="970518" eaLnBrk="0" hangingPunct="0">
              <a:defRPr sz="1400">
                <a:solidFill>
                  <a:schemeClr val="tx1"/>
                </a:solidFill>
                <a:latin typeface="Arial" pitchFamily="34" charset="0"/>
                <a:ea typeface="宋体" pitchFamily="2" charset="-122"/>
              </a:defRPr>
            </a:lvl4pPr>
            <a:lvl5pPr marL="2018927" indent="-224325" defTabSz="970518" eaLnBrk="0" hangingPunct="0">
              <a:defRPr sz="1400">
                <a:solidFill>
                  <a:schemeClr val="tx1"/>
                </a:solidFill>
                <a:latin typeface="Arial" pitchFamily="34" charset="0"/>
                <a:ea typeface="宋体" pitchFamily="2" charset="-122"/>
              </a:defRPr>
            </a:lvl5pPr>
            <a:lvl6pPr marL="2467577" indent="-224325" defTabSz="970518" eaLnBrk="0" fontAlgn="base" hangingPunct="0">
              <a:spcBef>
                <a:spcPct val="0"/>
              </a:spcBef>
              <a:spcAft>
                <a:spcPct val="0"/>
              </a:spcAft>
              <a:defRPr sz="1400">
                <a:solidFill>
                  <a:schemeClr val="tx1"/>
                </a:solidFill>
                <a:latin typeface="Arial" pitchFamily="34" charset="0"/>
                <a:ea typeface="宋体" pitchFamily="2" charset="-122"/>
              </a:defRPr>
            </a:lvl6pPr>
            <a:lvl7pPr marL="2916227" indent="-224325" defTabSz="970518" eaLnBrk="0" fontAlgn="base" hangingPunct="0">
              <a:spcBef>
                <a:spcPct val="0"/>
              </a:spcBef>
              <a:spcAft>
                <a:spcPct val="0"/>
              </a:spcAft>
              <a:defRPr sz="1400">
                <a:solidFill>
                  <a:schemeClr val="tx1"/>
                </a:solidFill>
                <a:latin typeface="Arial" pitchFamily="34" charset="0"/>
                <a:ea typeface="宋体" pitchFamily="2" charset="-122"/>
              </a:defRPr>
            </a:lvl7pPr>
            <a:lvl8pPr marL="3364878" indent="-224325" defTabSz="970518" eaLnBrk="0" fontAlgn="base" hangingPunct="0">
              <a:spcBef>
                <a:spcPct val="0"/>
              </a:spcBef>
              <a:spcAft>
                <a:spcPct val="0"/>
              </a:spcAft>
              <a:defRPr sz="1400">
                <a:solidFill>
                  <a:schemeClr val="tx1"/>
                </a:solidFill>
                <a:latin typeface="Arial" pitchFamily="34" charset="0"/>
                <a:ea typeface="宋体" pitchFamily="2" charset="-122"/>
              </a:defRPr>
            </a:lvl8pPr>
            <a:lvl9pPr marL="3813528" indent="-224325" defTabSz="970518" eaLnBrk="0" fontAlgn="base" hangingPunct="0">
              <a:spcBef>
                <a:spcPct val="0"/>
              </a:spcBef>
              <a:spcAft>
                <a:spcPct val="0"/>
              </a:spcAft>
              <a:defRPr sz="1400">
                <a:solidFill>
                  <a:schemeClr val="tx1"/>
                </a:solidFill>
                <a:latin typeface="Arial" pitchFamily="34" charset="0"/>
                <a:ea typeface="宋体" pitchFamily="2" charset="-122"/>
              </a:defRPr>
            </a:lvl9pPr>
          </a:lstStyle>
          <a:p>
            <a:pPr>
              <a:buClr>
                <a:srgbClr val="FFFFFF"/>
              </a:buClr>
            </a:pPr>
            <a:fld id="{A8E68186-CC71-4887-924A-03EFB07E55AE}" type="slidenum">
              <a:rPr lang="zh-CN" altLang="en-US" sz="1200">
                <a:solidFill>
                  <a:srgbClr val="000000"/>
                </a:solidFill>
                <a:ea typeface="MS PGothic" pitchFamily="34" charset="-128"/>
              </a:rPr>
              <a:pPr>
                <a:buClr>
                  <a:srgbClr val="FFFFFF"/>
                </a:buClr>
              </a:pPr>
              <a:t>24</a:t>
            </a:fld>
            <a:endParaRPr lang="en-US" altLang="zh-CN" sz="1200">
              <a:solidFill>
                <a:srgbClr val="000000"/>
              </a:solidFill>
              <a:ea typeface="MS PGothic" pitchFamily="34" charset="-128"/>
            </a:endParaRPr>
          </a:p>
        </p:txBody>
      </p:sp>
      <p:sp>
        <p:nvSpPr>
          <p:cNvPr id="68611" name="Rectangle 2"/>
          <p:cNvSpPr>
            <a:spLocks noGrp="1" noRot="1" noChangeAspect="1" noChangeArrowheads="1" noTextEdit="1"/>
          </p:cNvSpPr>
          <p:nvPr>
            <p:ph type="sldImg"/>
          </p:nvPr>
        </p:nvSpPr>
        <p:spPr>
          <a:xfrm>
            <a:off x="1143000" y="685800"/>
            <a:ext cx="4572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dirty="0">
                <a:latin typeface="华文细黑" pitchFamily="2" charset="-122"/>
              </a:rPr>
              <a:t>在敏捷开发中，软件项目的构建被切分成多个子项目，各个子项目的成果都经过测试，具备集成和可运行的特征。简言之，就是把一个大项目分为多个相互联系，但也可独立运行的小项目，并分别完成，在此过程中软件一直处于可使用状态。 </a:t>
            </a:r>
            <a:endParaRPr lang="en-US" altLang="zh-CN" dirty="0">
              <a:latin typeface="华文细黑" pitchFamily="2" charset="-122"/>
            </a:endParaRPr>
          </a:p>
          <a:p>
            <a:pPr eaLnBrk="1" hangingPunct="1"/>
            <a:endParaRPr lang="zh-CN" altLang="en-US" dirty="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0518" eaLnBrk="0" hangingPunct="0">
              <a:defRPr sz="1400">
                <a:solidFill>
                  <a:schemeClr val="tx1"/>
                </a:solidFill>
                <a:latin typeface="Arial" pitchFamily="34" charset="0"/>
                <a:ea typeface="宋体" pitchFamily="2" charset="-122"/>
              </a:defRPr>
            </a:lvl1pPr>
            <a:lvl2pPr marL="729057" indent="-280406" defTabSz="970518" eaLnBrk="0" hangingPunct="0">
              <a:defRPr sz="1400">
                <a:solidFill>
                  <a:schemeClr val="tx1"/>
                </a:solidFill>
                <a:latin typeface="Arial" pitchFamily="34" charset="0"/>
                <a:ea typeface="宋体" pitchFamily="2" charset="-122"/>
              </a:defRPr>
            </a:lvl2pPr>
            <a:lvl3pPr marL="1121626" indent="-224325" defTabSz="970518" eaLnBrk="0" hangingPunct="0">
              <a:defRPr sz="1400">
                <a:solidFill>
                  <a:schemeClr val="tx1"/>
                </a:solidFill>
                <a:latin typeface="Arial" pitchFamily="34" charset="0"/>
                <a:ea typeface="宋体" pitchFamily="2" charset="-122"/>
              </a:defRPr>
            </a:lvl3pPr>
            <a:lvl4pPr marL="1570276" indent="-224325" defTabSz="970518" eaLnBrk="0" hangingPunct="0">
              <a:defRPr sz="1400">
                <a:solidFill>
                  <a:schemeClr val="tx1"/>
                </a:solidFill>
                <a:latin typeface="Arial" pitchFamily="34" charset="0"/>
                <a:ea typeface="宋体" pitchFamily="2" charset="-122"/>
              </a:defRPr>
            </a:lvl4pPr>
            <a:lvl5pPr marL="2018927" indent="-224325" defTabSz="970518" eaLnBrk="0" hangingPunct="0">
              <a:defRPr sz="1400">
                <a:solidFill>
                  <a:schemeClr val="tx1"/>
                </a:solidFill>
                <a:latin typeface="Arial" pitchFamily="34" charset="0"/>
                <a:ea typeface="宋体" pitchFamily="2" charset="-122"/>
              </a:defRPr>
            </a:lvl5pPr>
            <a:lvl6pPr marL="2467577" indent="-224325" defTabSz="970518" eaLnBrk="0" fontAlgn="base" hangingPunct="0">
              <a:spcBef>
                <a:spcPct val="0"/>
              </a:spcBef>
              <a:spcAft>
                <a:spcPct val="0"/>
              </a:spcAft>
              <a:defRPr sz="1400">
                <a:solidFill>
                  <a:schemeClr val="tx1"/>
                </a:solidFill>
                <a:latin typeface="Arial" pitchFamily="34" charset="0"/>
                <a:ea typeface="宋体" pitchFamily="2" charset="-122"/>
              </a:defRPr>
            </a:lvl6pPr>
            <a:lvl7pPr marL="2916227" indent="-224325" defTabSz="970518" eaLnBrk="0" fontAlgn="base" hangingPunct="0">
              <a:spcBef>
                <a:spcPct val="0"/>
              </a:spcBef>
              <a:spcAft>
                <a:spcPct val="0"/>
              </a:spcAft>
              <a:defRPr sz="1400">
                <a:solidFill>
                  <a:schemeClr val="tx1"/>
                </a:solidFill>
                <a:latin typeface="Arial" pitchFamily="34" charset="0"/>
                <a:ea typeface="宋体" pitchFamily="2" charset="-122"/>
              </a:defRPr>
            </a:lvl7pPr>
            <a:lvl8pPr marL="3364878" indent="-224325" defTabSz="970518" eaLnBrk="0" fontAlgn="base" hangingPunct="0">
              <a:spcBef>
                <a:spcPct val="0"/>
              </a:spcBef>
              <a:spcAft>
                <a:spcPct val="0"/>
              </a:spcAft>
              <a:defRPr sz="1400">
                <a:solidFill>
                  <a:schemeClr val="tx1"/>
                </a:solidFill>
                <a:latin typeface="Arial" pitchFamily="34" charset="0"/>
                <a:ea typeface="宋体" pitchFamily="2" charset="-122"/>
              </a:defRPr>
            </a:lvl8pPr>
            <a:lvl9pPr marL="3813528" indent="-224325" defTabSz="970518" eaLnBrk="0" fontAlgn="base" hangingPunct="0">
              <a:spcBef>
                <a:spcPct val="0"/>
              </a:spcBef>
              <a:spcAft>
                <a:spcPct val="0"/>
              </a:spcAft>
              <a:defRPr sz="1400">
                <a:solidFill>
                  <a:schemeClr val="tx1"/>
                </a:solidFill>
                <a:latin typeface="Arial" pitchFamily="34" charset="0"/>
                <a:ea typeface="宋体" pitchFamily="2" charset="-122"/>
              </a:defRPr>
            </a:lvl9pPr>
          </a:lstStyle>
          <a:p>
            <a:pPr>
              <a:buClr>
                <a:srgbClr val="FFFFFF"/>
              </a:buClr>
            </a:pPr>
            <a:fld id="{74C3BD6D-6224-47D3-8A77-767C5A90462E}" type="slidenum">
              <a:rPr lang="zh-CN" altLang="en-US" sz="1200">
                <a:solidFill>
                  <a:srgbClr val="000000"/>
                </a:solidFill>
                <a:ea typeface="MS PGothic" pitchFamily="34" charset="-128"/>
              </a:rPr>
              <a:pPr>
                <a:buClr>
                  <a:srgbClr val="FFFFFF"/>
                </a:buClr>
              </a:pPr>
              <a:t>29</a:t>
            </a:fld>
            <a:endParaRPr lang="en-US" altLang="zh-CN" sz="1200">
              <a:solidFill>
                <a:srgbClr val="000000"/>
              </a:solidFill>
              <a:ea typeface="MS PGothic" pitchFamily="34" charset="-128"/>
            </a:endParaRPr>
          </a:p>
        </p:txBody>
      </p:sp>
      <p:sp>
        <p:nvSpPr>
          <p:cNvPr id="69635" name="Rectangle 2"/>
          <p:cNvSpPr>
            <a:spLocks noGrp="1" noRot="1" noChangeAspect="1" noChangeArrowheads="1" noTextEdit="1"/>
          </p:cNvSpPr>
          <p:nvPr>
            <p:ph type="sldImg"/>
          </p:nvPr>
        </p:nvSpPr>
        <p:spPr>
          <a:xfrm>
            <a:off x="965959" y="685488"/>
            <a:ext cx="4926082"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itchFamily="34" charset="0"/>
              </a:rPr>
              <a:t>2001</a:t>
            </a:r>
            <a:r>
              <a:rPr lang="zh-CN" altLang="en-US" dirty="0">
                <a:latin typeface="Arial" pitchFamily="34" charset="0"/>
              </a:rPr>
              <a:t>年</a:t>
            </a:r>
            <a:r>
              <a:rPr lang="en-US" altLang="zh-CN" dirty="0">
                <a:latin typeface="Arial" pitchFamily="34" charset="0"/>
              </a:rPr>
              <a:t>2</a:t>
            </a:r>
            <a:r>
              <a:rPr lang="zh-CN" altLang="en-US" dirty="0">
                <a:latin typeface="Arial" pitchFamily="34" charset="0"/>
              </a:rPr>
              <a:t>月</a:t>
            </a:r>
            <a:r>
              <a:rPr lang="en-US" altLang="zh-CN" dirty="0">
                <a:latin typeface="Arial" pitchFamily="34" charset="0"/>
              </a:rPr>
              <a:t>11~13</a:t>
            </a:r>
            <a:r>
              <a:rPr lang="zh-CN" altLang="en-US" dirty="0">
                <a:latin typeface="Arial" pitchFamily="34" charset="0"/>
              </a:rPr>
              <a:t>日，在美国犹他州</a:t>
            </a:r>
            <a:r>
              <a:rPr lang="en-US" altLang="zh-CN" dirty="0">
                <a:latin typeface="Arial" pitchFamily="34" charset="0"/>
              </a:rPr>
              <a:t>Wasatch</a:t>
            </a:r>
            <a:r>
              <a:rPr lang="zh-CN" altLang="en-US" dirty="0">
                <a:latin typeface="Arial" pitchFamily="34" charset="0"/>
              </a:rPr>
              <a:t>山的滑雪胜地</a:t>
            </a:r>
            <a:r>
              <a:rPr lang="en-US" altLang="zh-CN" dirty="0">
                <a:latin typeface="Arial" pitchFamily="34" charset="0"/>
              </a:rPr>
              <a:t>Snowbird</a:t>
            </a:r>
          </a:p>
          <a:p>
            <a:pPr eaLnBrk="1" hangingPunct="1"/>
            <a:r>
              <a:rPr lang="en-US" altLang="zh-CN" dirty="0">
                <a:latin typeface="Arial" pitchFamily="34" charset="0"/>
              </a:rPr>
              <a:t>XP</a:t>
            </a:r>
            <a:r>
              <a:rPr lang="zh-CN" altLang="en-US" dirty="0">
                <a:latin typeface="Arial" pitchFamily="34" charset="0"/>
              </a:rPr>
              <a:t>、</a:t>
            </a:r>
            <a:r>
              <a:rPr lang="en-US" altLang="zh-CN" dirty="0">
                <a:latin typeface="Arial" pitchFamily="34" charset="0"/>
              </a:rPr>
              <a:t>Scrum</a:t>
            </a:r>
            <a:r>
              <a:rPr lang="zh-CN" altLang="en-US" dirty="0">
                <a:latin typeface="Arial" pitchFamily="34" charset="0"/>
              </a:rPr>
              <a:t>、</a:t>
            </a:r>
            <a:r>
              <a:rPr lang="en-US" altLang="zh-CN" dirty="0">
                <a:latin typeface="Arial" pitchFamily="34" charset="0"/>
              </a:rPr>
              <a:t>DSDM</a:t>
            </a:r>
            <a:r>
              <a:rPr lang="zh-CN" altLang="en-US" dirty="0">
                <a:latin typeface="Arial" pitchFamily="34" charset="0"/>
              </a:rPr>
              <a:t>、</a:t>
            </a:r>
            <a:r>
              <a:rPr lang="en-US" altLang="zh-CN" dirty="0">
                <a:latin typeface="Arial" pitchFamily="34" charset="0"/>
              </a:rPr>
              <a:t>ASD</a:t>
            </a:r>
            <a:r>
              <a:rPr lang="zh-CN" altLang="en-US" dirty="0">
                <a:latin typeface="Arial" pitchFamily="34" charset="0"/>
              </a:rPr>
              <a:t>、</a:t>
            </a:r>
            <a:r>
              <a:rPr lang="en-US" altLang="zh-CN" dirty="0">
                <a:latin typeface="Arial" pitchFamily="34" charset="0"/>
              </a:rPr>
              <a:t>Crystal</a:t>
            </a:r>
            <a:r>
              <a:rPr lang="zh-CN" altLang="en-US" dirty="0">
                <a:latin typeface="Arial" pitchFamily="34" charset="0"/>
              </a:rPr>
              <a:t>、</a:t>
            </a:r>
            <a:r>
              <a:rPr lang="en-US" altLang="zh-CN" dirty="0">
                <a:latin typeface="Arial" pitchFamily="34" charset="0"/>
              </a:rPr>
              <a:t>FDD</a:t>
            </a:r>
            <a:r>
              <a:rPr lang="zh-CN" altLang="en-US" dirty="0">
                <a:latin typeface="Arial" pitchFamily="34" charset="0"/>
              </a:rPr>
              <a:t>等方法的代表人物</a:t>
            </a:r>
            <a:r>
              <a:rPr lang="en-US" altLang="zh-CN" dirty="0">
                <a:latin typeface="Arial" pitchFamily="34" charset="0"/>
              </a:rPr>
              <a:t>17</a:t>
            </a:r>
            <a:r>
              <a:rPr lang="zh-CN" altLang="en-US" dirty="0">
                <a:latin typeface="Arial" pitchFamily="34" charset="0"/>
              </a:rPr>
              <a:t>人签署了敏捷软件开发宣言：</a:t>
            </a:r>
          </a:p>
          <a:p>
            <a:pPr eaLnBrk="1" hangingPunct="1"/>
            <a:r>
              <a:rPr lang="en-US" altLang="en-US" dirty="0">
                <a:latin typeface="Arial" pitchFamily="34" charset="0"/>
              </a:rPr>
              <a:t>Individuals and interactions over processes and tools</a:t>
            </a:r>
            <a:endParaRPr lang="en-US" altLang="zh-CN" dirty="0">
              <a:latin typeface="Arial" pitchFamily="34" charset="0"/>
            </a:endParaRPr>
          </a:p>
          <a:p>
            <a:pPr eaLnBrk="1" hangingPunct="1"/>
            <a:r>
              <a:rPr lang="en-US" altLang="en-US" dirty="0">
                <a:latin typeface="Arial" pitchFamily="34" charset="0"/>
              </a:rPr>
              <a:t>Working software over comprehensive documentation</a:t>
            </a:r>
            <a:endParaRPr lang="en-US" altLang="zh-CN" dirty="0">
              <a:latin typeface="Arial" pitchFamily="34" charset="0"/>
            </a:endParaRPr>
          </a:p>
          <a:p>
            <a:pPr eaLnBrk="1" hangingPunct="1"/>
            <a:r>
              <a:rPr lang="en-US" altLang="en-US" dirty="0">
                <a:latin typeface="Arial" pitchFamily="34" charset="0"/>
              </a:rPr>
              <a:t>Customer collaboration over contract negotiation</a:t>
            </a:r>
            <a:endParaRPr lang="en-US" altLang="zh-CN" dirty="0">
              <a:latin typeface="Arial" pitchFamily="34" charset="0"/>
            </a:endParaRPr>
          </a:p>
          <a:p>
            <a:pPr eaLnBrk="1" hangingPunct="1"/>
            <a:r>
              <a:rPr lang="en-US" altLang="en-US" dirty="0">
                <a:latin typeface="Arial" pitchFamily="34" charset="0"/>
              </a:rPr>
              <a:t>Responding to change over following a plan</a:t>
            </a:r>
            <a:endParaRPr lang="zh-CN" altLang="en-US" dirty="0">
              <a:latin typeface="Arial" pitchFamily="34" charset="0"/>
            </a:endParaRPr>
          </a:p>
          <a:p>
            <a:pPr eaLnBrk="1" hangingPunct="1"/>
            <a:r>
              <a:rPr lang="zh-CN" altLang="en-US" dirty="0">
                <a:latin typeface="Arial" pitchFamily="34" charset="0"/>
              </a:rPr>
              <a:t>教师在讲解时必须体现：价值驱动、勇气、沟通、反馈、简单的原则</a:t>
            </a:r>
          </a:p>
          <a:p>
            <a:pPr eaLnBrk="1" hangingPunct="1"/>
            <a:r>
              <a:rPr lang="en-US" altLang="zh-CN" dirty="0">
                <a:latin typeface="Arial" pitchFamily="34" charset="0"/>
              </a:rPr>
              <a:t>=======</a:t>
            </a:r>
          </a:p>
          <a:p>
            <a:pPr eaLnBrk="1" hangingPunct="1"/>
            <a:r>
              <a:rPr lang="zh-CN" altLang="en-US" dirty="0">
                <a:latin typeface="Arial" pitchFamily="34" charset="0"/>
              </a:rPr>
              <a:t>　　</a:t>
            </a:r>
            <a:r>
              <a:rPr lang="en-US" altLang="zh-CN" dirty="0">
                <a:latin typeface="Arial" pitchFamily="34" charset="0"/>
              </a:rPr>
              <a:t>1</a:t>
            </a:r>
            <a:r>
              <a:rPr lang="zh-CN" altLang="en-US" dirty="0">
                <a:latin typeface="Arial" pitchFamily="34" charset="0"/>
              </a:rPr>
              <a:t>．个体和交互胜过过程和工具</a:t>
            </a:r>
          </a:p>
          <a:p>
            <a:pPr eaLnBrk="1" hangingPunct="1"/>
            <a:r>
              <a:rPr lang="zh-CN" altLang="en-US" dirty="0">
                <a:latin typeface="Arial" pitchFamily="34" charset="0"/>
              </a:rPr>
              <a:t>　　人是获得成功的最为重要的因素。如果团队中没有优秀的成员，那么就是使用好的过程也不能从失败中挽救项目，但是，不好的过程却可以使最优秀的团队成员失去效用。如果不能作为一个团队进行工作，那么即使拥有一批优秀的成员也一样会惨败。团队的构建要比环境的构建重要得多。许多团队和管理者就犯了先构建环境，然后期望团队自动凝聚在一起的错误。相反，应该首先致力于构建团队，然后再让团队基于需要来配置环境。</a:t>
            </a:r>
          </a:p>
          <a:p>
            <a:pPr eaLnBrk="1" hangingPunct="1"/>
            <a:r>
              <a:rPr lang="zh-CN" altLang="en-US" dirty="0">
                <a:latin typeface="Arial" pitchFamily="34" charset="0"/>
              </a:rPr>
              <a:t>　　</a:t>
            </a:r>
            <a:r>
              <a:rPr lang="en-US" altLang="zh-CN" dirty="0">
                <a:latin typeface="Arial" pitchFamily="34" charset="0"/>
              </a:rPr>
              <a:t>2</a:t>
            </a:r>
            <a:r>
              <a:rPr lang="zh-CN" altLang="en-US" dirty="0">
                <a:latin typeface="Arial" pitchFamily="34" charset="0"/>
              </a:rPr>
              <a:t>．可以工作的软件胜过面面俱到的文档</a:t>
            </a:r>
          </a:p>
          <a:p>
            <a:pPr eaLnBrk="1" hangingPunct="1"/>
            <a:r>
              <a:rPr lang="zh-CN" altLang="en-US" dirty="0">
                <a:latin typeface="Arial" pitchFamily="34" charset="0"/>
              </a:rPr>
              <a:t>　　没有文档的软件是一种灾难。代码不是传达系统原理和结构的理想媒介。团队更需要编制易于阅读的文档，来对系统及其设计决策的依据进行描述。然而，过多的文档比过少的文档更糟。编制众多的文档需要花费大量的时间，并且要使这些文档和代码保持同步，就要花费更多的时间。如果文档和代码之间失去同步，那么文档就会变成庞大的、复杂的谎言，会造成重大的误导。虽然从代码中提取系统的原理和结构信息可能是困难的，但是代码是惟一没有二义性的信息源。在团队成员的头脑中，保存着时常变化的系统的脉络图（</a:t>
            </a:r>
            <a:r>
              <a:rPr lang="en-US" altLang="zh-CN" dirty="0">
                <a:latin typeface="Arial" pitchFamily="34" charset="0"/>
              </a:rPr>
              <a:t>road map</a:t>
            </a:r>
            <a:r>
              <a:rPr lang="zh-CN" altLang="en-US" dirty="0">
                <a:latin typeface="Arial" pitchFamily="34" charset="0"/>
              </a:rPr>
              <a:t>）。人和人之间的交互是把这份脉络图传授给他人的最快、最有效的方式。</a:t>
            </a:r>
          </a:p>
          <a:p>
            <a:pPr eaLnBrk="1" hangingPunct="1"/>
            <a:r>
              <a:rPr lang="zh-CN" altLang="en-US" dirty="0">
                <a:latin typeface="Arial" pitchFamily="34" charset="0"/>
              </a:rPr>
              <a:t>　　</a:t>
            </a:r>
            <a:r>
              <a:rPr lang="en-US" altLang="zh-CN" dirty="0">
                <a:latin typeface="Arial" pitchFamily="34" charset="0"/>
              </a:rPr>
              <a:t>3</a:t>
            </a:r>
            <a:r>
              <a:rPr lang="zh-CN" altLang="en-US" dirty="0">
                <a:latin typeface="Arial" pitchFamily="34" charset="0"/>
              </a:rPr>
              <a:t>．客户合作胜过合同谈判</a:t>
            </a:r>
          </a:p>
          <a:p>
            <a:pPr eaLnBrk="1" hangingPunct="1"/>
            <a:r>
              <a:rPr lang="zh-CN" altLang="en-US" dirty="0">
                <a:latin typeface="Arial" pitchFamily="34" charset="0"/>
              </a:rPr>
              <a:t>　　不能像订购日用品一样来订购软件。你不能够仅仅写下一份关于你想要的软件的描述，然后就让人在固定的时间内以固定的价格去开发它。所有用这种方式来对待软件项目的尝试都以失败而告终。有时，失败是惨重的。告诉开发团队想要的东西，然后期望开发团队消失一段时间后就能够交付一个满足需要的系统来，这对于公司的管理者来说是具有诱惑力的。然而，这种操作模式将导致低劣的质量和失败。成功的项目需要有序、频繁的客户反馈。项目的需求基本处于一个持续变化的状态。大的变更是很平常的。在这期间，也会出现整个功能块被减掉，而加进来另外一些功能块。然而，合同和项目都经受住了这些变更，并获得成功。成功的关键在于和客户之间真诚的协作，并且合同指导了这种协作，而不是试图去规定项目范围的细节和固定成本下的进度。</a:t>
            </a:r>
          </a:p>
          <a:p>
            <a:pPr eaLnBrk="1" hangingPunct="1"/>
            <a:r>
              <a:rPr lang="zh-CN" altLang="en-US" dirty="0">
                <a:latin typeface="Arial" pitchFamily="34" charset="0"/>
              </a:rPr>
              <a:t>　　</a:t>
            </a:r>
            <a:r>
              <a:rPr lang="en-US" altLang="zh-CN" dirty="0">
                <a:latin typeface="Arial" pitchFamily="34" charset="0"/>
              </a:rPr>
              <a:t>4</a:t>
            </a:r>
            <a:r>
              <a:rPr lang="zh-CN" altLang="en-US" dirty="0">
                <a:latin typeface="Arial" pitchFamily="34" charset="0"/>
              </a:rPr>
              <a:t>．响应变化胜过遵循计划</a:t>
            </a:r>
          </a:p>
          <a:p>
            <a:pPr eaLnBrk="1" hangingPunct="1"/>
            <a:r>
              <a:rPr lang="zh-CN" altLang="en-US" dirty="0">
                <a:latin typeface="Arial" pitchFamily="34" charset="0"/>
              </a:rPr>
              <a:t>　　响应变化的能力常常决定着一个软件项目的成败。当我们构建计划时，应该确保计划是灵活的并且易于适应商务和技术方面的变化。计划不能考虑得过远。</a:t>
            </a:r>
            <a:endParaRPr lang="en-US" altLang="zh-CN" dirty="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p:cNvSpPr>
          <p:nvPr>
            <p:ph type="sldImg"/>
          </p:nvPr>
        </p:nvSpPr>
        <p:spPr>
          <a:ln/>
        </p:spPr>
      </p:sp>
      <p:sp>
        <p:nvSpPr>
          <p:cNvPr id="54274" name="备注占位符 2"/>
          <p:cNvSpPr>
            <a:spLocks noGrp="1"/>
          </p:cNvSpPr>
          <p:nvPr>
            <p:ph type="body" idx="1"/>
          </p:nvPr>
        </p:nvSpPr>
        <p:spPr>
          <a:noFill/>
          <a:ln/>
        </p:spPr>
        <p:txBody>
          <a:bodyPr/>
          <a:lstStyle/>
          <a:p>
            <a:pPr eaLnBrk="1" hangingPunct="1">
              <a:lnSpc>
                <a:spcPct val="150000"/>
              </a:lnSpc>
            </a:pPr>
            <a:r>
              <a:rPr lang="en-US" altLang="zh-CN">
                <a:latin typeface="楷体" pitchFamily="49" charset="-122"/>
                <a:ea typeface="楷体" pitchFamily="49" charset="-122"/>
              </a:rPr>
              <a:t>1) </a:t>
            </a:r>
            <a:r>
              <a:rPr lang="zh-CN" altLang="en-US">
                <a:latin typeface="楷体" pitchFamily="49" charset="-122"/>
                <a:ea typeface="楷体" pitchFamily="49" charset="-122"/>
              </a:rPr>
              <a:t>软件测试如何支撑或协助“</a:t>
            </a:r>
            <a:r>
              <a:rPr lang="zh-CN" altLang="en-US" b="1">
                <a:latin typeface="楷体" pitchFamily="49" charset="-122"/>
                <a:ea typeface="楷体" pitchFamily="49" charset="-122"/>
              </a:rPr>
              <a:t>持续不断地及早交付有价值的软件</a:t>
            </a:r>
            <a:r>
              <a:rPr lang="zh-CN" altLang="en-US">
                <a:latin typeface="楷体" pitchFamily="49" charset="-122"/>
                <a:ea typeface="楷体" pitchFamily="49" charset="-122"/>
              </a:rPr>
              <a:t>”？如何在非常有限的时间内进行充分的测试？</a:t>
            </a:r>
            <a:endParaRPr lang="en-US" altLang="zh-CN">
              <a:latin typeface="楷体" pitchFamily="49" charset="-122"/>
              <a:ea typeface="楷体" pitchFamily="49" charset="-122"/>
            </a:endParaRPr>
          </a:p>
          <a:p>
            <a:pPr eaLnBrk="1" hangingPunct="1">
              <a:lnSpc>
                <a:spcPct val="150000"/>
              </a:lnSpc>
            </a:pPr>
            <a:r>
              <a:rPr lang="en-US" altLang="zh-CN">
                <a:latin typeface="楷体" pitchFamily="49" charset="-122"/>
                <a:ea typeface="楷体" pitchFamily="49" charset="-122"/>
              </a:rPr>
              <a:t>2) “</a:t>
            </a:r>
            <a:r>
              <a:rPr lang="zh-CN" altLang="en-US" b="1">
                <a:latin typeface="楷体" pitchFamily="49" charset="-122"/>
                <a:ea typeface="楷体" pitchFamily="49" charset="-122"/>
              </a:rPr>
              <a:t>欣然面对需求变化，即使在开发后期也一样</a:t>
            </a:r>
            <a:r>
              <a:rPr lang="zh-CN" altLang="en-US">
                <a:latin typeface="楷体" pitchFamily="49" charset="-122"/>
                <a:ea typeface="楷体" pitchFamily="49" charset="-122"/>
              </a:rPr>
              <a:t>” ，那么测试如何适应这种变化？如何快速地完成回归测试？</a:t>
            </a:r>
            <a:endParaRPr lang="en-US" altLang="zh-CN">
              <a:latin typeface="楷体" pitchFamily="49" charset="-122"/>
              <a:ea typeface="楷体" pitchFamily="49" charset="-122"/>
            </a:endParaRPr>
          </a:p>
          <a:p>
            <a:pPr eaLnBrk="1" hangingPunct="1">
              <a:lnSpc>
                <a:spcPct val="150000"/>
              </a:lnSpc>
            </a:pPr>
            <a:r>
              <a:rPr lang="en-US" altLang="zh-CN">
                <a:latin typeface="楷体" pitchFamily="49" charset="-122"/>
                <a:ea typeface="楷体" pitchFamily="49" charset="-122"/>
              </a:rPr>
              <a:t>3) </a:t>
            </a:r>
            <a:r>
              <a:rPr lang="zh-CN" altLang="en-US">
                <a:latin typeface="楷体" pitchFamily="49" charset="-122"/>
                <a:ea typeface="楷体" pitchFamily="49" charset="-122"/>
              </a:rPr>
              <a:t>敏捷开发强调开发和测试一起工作，“</a:t>
            </a:r>
            <a:r>
              <a:rPr lang="zh-CN" altLang="en-US" b="1">
                <a:latin typeface="楷体" pitchFamily="49" charset="-122"/>
                <a:ea typeface="楷体" pitchFamily="49" charset="-122"/>
              </a:rPr>
              <a:t>项目中的每一天都不例外</a:t>
            </a:r>
            <a:r>
              <a:rPr lang="zh-CN" altLang="en-US">
                <a:latin typeface="楷体" pitchFamily="49" charset="-122"/>
                <a:ea typeface="楷体" pitchFamily="49" charset="-122"/>
              </a:rPr>
              <a:t>”，在这样的原则下，如何去做敏捷测试？</a:t>
            </a:r>
          </a:p>
          <a:p>
            <a:pPr eaLnBrk="1" hangingPunct="1"/>
            <a:endParaRPr kumimoji="1" lang="zh-CN" altLang="en-US">
              <a:ea typeface="宋体" charset="-122"/>
            </a:endParaRPr>
          </a:p>
        </p:txBody>
      </p:sp>
      <p:sp>
        <p:nvSpPr>
          <p:cNvPr id="54275" name="幻灯片编号占位符 3"/>
          <p:cNvSpPr>
            <a:spLocks noGrp="1"/>
          </p:cNvSpPr>
          <p:nvPr>
            <p:ph type="sldNum" sz="quarter" idx="5"/>
          </p:nvPr>
        </p:nvSpPr>
        <p:spPr>
          <a:noFill/>
        </p:spPr>
        <p:txBody>
          <a:bodyPr/>
          <a:lstStyle/>
          <a:p>
            <a:fld id="{DEE7B7BE-78E9-49C0-A2E9-7130E5AA7763}" type="slidenum">
              <a:rPr lang="en-US" altLang="zh-CN" smtClean="0">
                <a:ea typeface="宋体" charset="-122"/>
              </a:rPr>
              <a:pPr/>
              <a:t>30</a:t>
            </a:fld>
            <a:endParaRPr lang="en-US" altLang="zh-CN">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p:cNvSpPr>
          <p:nvPr>
            <p:ph type="sldImg"/>
          </p:nvPr>
        </p:nvSpPr>
        <p:spPr>
          <a:ln/>
        </p:spPr>
      </p:sp>
      <p:sp>
        <p:nvSpPr>
          <p:cNvPr id="56322" name="备注占位符 2"/>
          <p:cNvSpPr>
            <a:spLocks noGrp="1"/>
          </p:cNvSpPr>
          <p:nvPr>
            <p:ph type="body" idx="1"/>
          </p:nvPr>
        </p:nvSpPr>
        <p:spPr>
          <a:noFill/>
          <a:ln/>
        </p:spPr>
        <p:txBody>
          <a:bodyPr/>
          <a:lstStyle/>
          <a:p>
            <a:pPr eaLnBrk="1" hangingPunct="1"/>
            <a:r>
              <a:rPr lang="en-US" altLang="zh-CN">
                <a:latin typeface="楷体" pitchFamily="49" charset="-122"/>
                <a:ea typeface="楷体" pitchFamily="49" charset="-122"/>
              </a:rPr>
              <a:t>“</a:t>
            </a:r>
            <a:r>
              <a:rPr lang="zh-CN" altLang="en-US" b="1">
                <a:latin typeface="楷体" pitchFamily="49" charset="-122"/>
                <a:ea typeface="楷体" pitchFamily="49" charset="-122"/>
              </a:rPr>
              <a:t>可工作的软件是进度的首要度量标准</a:t>
            </a:r>
            <a:r>
              <a:rPr lang="zh-CN" altLang="en-US">
                <a:latin typeface="楷体" pitchFamily="49" charset="-122"/>
                <a:ea typeface="楷体" pitchFamily="49" charset="-122"/>
              </a:rPr>
              <a:t>”，谁做的测试不重要，关键是要有准备好的测试，随时验证已完成的工作。</a:t>
            </a:r>
          </a:p>
          <a:p>
            <a:pPr eaLnBrk="1" hangingPunct="1"/>
            <a:endParaRPr kumimoji="1" lang="zh-CN" altLang="en-US">
              <a:ea typeface="宋体" charset="-122"/>
            </a:endParaRPr>
          </a:p>
        </p:txBody>
      </p:sp>
      <p:sp>
        <p:nvSpPr>
          <p:cNvPr id="56323" name="幻灯片编号占位符 3"/>
          <p:cNvSpPr>
            <a:spLocks noGrp="1"/>
          </p:cNvSpPr>
          <p:nvPr>
            <p:ph type="sldNum" sz="quarter" idx="5"/>
          </p:nvPr>
        </p:nvSpPr>
        <p:spPr>
          <a:noFill/>
        </p:spPr>
        <p:txBody>
          <a:bodyPr/>
          <a:lstStyle/>
          <a:p>
            <a:fld id="{6664DE41-39D5-4225-8FBD-B934D056C304}" type="slidenum">
              <a:rPr lang="en-US" altLang="zh-CN" smtClean="0">
                <a:ea typeface="宋体" charset="-122"/>
              </a:rPr>
              <a:pPr/>
              <a:t>31</a:t>
            </a:fld>
            <a:endParaRPr lang="en-US" altLang="zh-CN">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a:ln/>
        </p:spPr>
      </p:sp>
      <p:sp>
        <p:nvSpPr>
          <p:cNvPr id="58370" name="备注占位符 2"/>
          <p:cNvSpPr>
            <a:spLocks noGrp="1"/>
          </p:cNvSpPr>
          <p:nvPr>
            <p:ph type="body" idx="1"/>
          </p:nvPr>
        </p:nvSpPr>
        <p:spPr>
          <a:noFill/>
          <a:ln/>
        </p:spPr>
        <p:txBody>
          <a:bodyPr/>
          <a:lstStyle/>
          <a:p>
            <a:pPr eaLnBrk="1" hangingPunct="1"/>
            <a:r>
              <a:rPr lang="en-US" altLang="zh-CN">
                <a:latin typeface="楷体" pitchFamily="49" charset="-122"/>
                <a:ea typeface="楷体" pitchFamily="49" charset="-122"/>
              </a:rPr>
              <a:t>“</a:t>
            </a:r>
            <a:r>
              <a:rPr lang="zh-CN" altLang="en-US" b="1">
                <a:latin typeface="楷体" pitchFamily="49" charset="-122"/>
                <a:ea typeface="楷体" pitchFamily="49" charset="-122"/>
              </a:rPr>
              <a:t>坚持不懈地追求技术卓越和良好设计</a:t>
            </a:r>
            <a:r>
              <a:rPr lang="zh-CN" altLang="en-US">
                <a:latin typeface="楷体" pitchFamily="49" charset="-122"/>
                <a:ea typeface="楷体" pitchFamily="49" charset="-122"/>
              </a:rPr>
              <a:t>”，在处理每个测试任务时，都应该找到最有效的办法</a:t>
            </a:r>
            <a:endParaRPr kumimoji="1" lang="zh-CN" altLang="en-US">
              <a:ea typeface="宋体" charset="-122"/>
            </a:endParaRPr>
          </a:p>
        </p:txBody>
      </p:sp>
      <p:sp>
        <p:nvSpPr>
          <p:cNvPr id="58371" name="幻灯片编号占位符 3"/>
          <p:cNvSpPr>
            <a:spLocks noGrp="1"/>
          </p:cNvSpPr>
          <p:nvPr>
            <p:ph type="sldNum" sz="quarter" idx="5"/>
          </p:nvPr>
        </p:nvSpPr>
        <p:spPr>
          <a:noFill/>
        </p:spPr>
        <p:txBody>
          <a:bodyPr/>
          <a:lstStyle/>
          <a:p>
            <a:fld id="{FDB11085-B0B0-4C04-8527-1858C7DC3739}" type="slidenum">
              <a:rPr lang="en-US" altLang="zh-CN" smtClean="0">
                <a:ea typeface="宋体" charset="-122"/>
              </a:rPr>
              <a:pPr/>
              <a:t>32</a:t>
            </a:fld>
            <a:endParaRPr lang="en-US" altLang="zh-CN">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0518" eaLnBrk="0" hangingPunct="0">
              <a:defRPr sz="1400">
                <a:solidFill>
                  <a:schemeClr val="tx1"/>
                </a:solidFill>
                <a:latin typeface="Arial" pitchFamily="34" charset="0"/>
                <a:ea typeface="宋体" pitchFamily="2" charset="-122"/>
              </a:defRPr>
            </a:lvl1pPr>
            <a:lvl2pPr marL="729057" indent="-280406" defTabSz="970518" eaLnBrk="0" hangingPunct="0">
              <a:defRPr sz="1400">
                <a:solidFill>
                  <a:schemeClr val="tx1"/>
                </a:solidFill>
                <a:latin typeface="Arial" pitchFamily="34" charset="0"/>
                <a:ea typeface="宋体" pitchFamily="2" charset="-122"/>
              </a:defRPr>
            </a:lvl2pPr>
            <a:lvl3pPr marL="1121626" indent="-224325" defTabSz="970518" eaLnBrk="0" hangingPunct="0">
              <a:defRPr sz="1400">
                <a:solidFill>
                  <a:schemeClr val="tx1"/>
                </a:solidFill>
                <a:latin typeface="Arial" pitchFamily="34" charset="0"/>
                <a:ea typeface="宋体" pitchFamily="2" charset="-122"/>
              </a:defRPr>
            </a:lvl3pPr>
            <a:lvl4pPr marL="1570276" indent="-224325" defTabSz="970518" eaLnBrk="0" hangingPunct="0">
              <a:defRPr sz="1400">
                <a:solidFill>
                  <a:schemeClr val="tx1"/>
                </a:solidFill>
                <a:latin typeface="Arial" pitchFamily="34" charset="0"/>
                <a:ea typeface="宋体" pitchFamily="2" charset="-122"/>
              </a:defRPr>
            </a:lvl4pPr>
            <a:lvl5pPr marL="2018927" indent="-224325" defTabSz="970518" eaLnBrk="0" hangingPunct="0">
              <a:defRPr sz="1400">
                <a:solidFill>
                  <a:schemeClr val="tx1"/>
                </a:solidFill>
                <a:latin typeface="Arial" pitchFamily="34" charset="0"/>
                <a:ea typeface="宋体" pitchFamily="2" charset="-122"/>
              </a:defRPr>
            </a:lvl5pPr>
            <a:lvl6pPr marL="2467577" indent="-224325" defTabSz="970518" eaLnBrk="0" fontAlgn="base" hangingPunct="0">
              <a:spcBef>
                <a:spcPct val="0"/>
              </a:spcBef>
              <a:spcAft>
                <a:spcPct val="0"/>
              </a:spcAft>
              <a:defRPr sz="1400">
                <a:solidFill>
                  <a:schemeClr val="tx1"/>
                </a:solidFill>
                <a:latin typeface="Arial" pitchFamily="34" charset="0"/>
                <a:ea typeface="宋体" pitchFamily="2" charset="-122"/>
              </a:defRPr>
            </a:lvl6pPr>
            <a:lvl7pPr marL="2916227" indent="-224325" defTabSz="970518" eaLnBrk="0" fontAlgn="base" hangingPunct="0">
              <a:spcBef>
                <a:spcPct val="0"/>
              </a:spcBef>
              <a:spcAft>
                <a:spcPct val="0"/>
              </a:spcAft>
              <a:defRPr sz="1400">
                <a:solidFill>
                  <a:schemeClr val="tx1"/>
                </a:solidFill>
                <a:latin typeface="Arial" pitchFamily="34" charset="0"/>
                <a:ea typeface="宋体" pitchFamily="2" charset="-122"/>
              </a:defRPr>
            </a:lvl7pPr>
            <a:lvl8pPr marL="3364878" indent="-224325" defTabSz="970518" eaLnBrk="0" fontAlgn="base" hangingPunct="0">
              <a:spcBef>
                <a:spcPct val="0"/>
              </a:spcBef>
              <a:spcAft>
                <a:spcPct val="0"/>
              </a:spcAft>
              <a:defRPr sz="1400">
                <a:solidFill>
                  <a:schemeClr val="tx1"/>
                </a:solidFill>
                <a:latin typeface="Arial" pitchFamily="34" charset="0"/>
                <a:ea typeface="宋体" pitchFamily="2" charset="-122"/>
              </a:defRPr>
            </a:lvl8pPr>
            <a:lvl9pPr marL="3813528" indent="-224325" defTabSz="970518" eaLnBrk="0" fontAlgn="base" hangingPunct="0">
              <a:spcBef>
                <a:spcPct val="0"/>
              </a:spcBef>
              <a:spcAft>
                <a:spcPct val="0"/>
              </a:spcAft>
              <a:defRPr sz="1400">
                <a:solidFill>
                  <a:schemeClr val="tx1"/>
                </a:solidFill>
                <a:latin typeface="Arial" pitchFamily="34" charset="0"/>
                <a:ea typeface="宋体" pitchFamily="2" charset="-122"/>
              </a:defRPr>
            </a:lvl9pPr>
          </a:lstStyle>
          <a:p>
            <a:pPr>
              <a:buClr>
                <a:srgbClr val="FFFFFF"/>
              </a:buClr>
            </a:pPr>
            <a:fld id="{469DC353-2885-4807-9166-EFA191456915}" type="slidenum">
              <a:rPr lang="zh-CN" altLang="en-US" sz="1200">
                <a:solidFill>
                  <a:srgbClr val="000000"/>
                </a:solidFill>
                <a:ea typeface="MS PGothic" pitchFamily="34" charset="-128"/>
              </a:rPr>
              <a:pPr>
                <a:buClr>
                  <a:srgbClr val="FFFFFF"/>
                </a:buClr>
              </a:pPr>
              <a:t>34</a:t>
            </a:fld>
            <a:endParaRPr lang="en-US" altLang="zh-CN" sz="1200">
              <a:solidFill>
                <a:srgbClr val="000000"/>
              </a:solidFill>
              <a:ea typeface="MS PGothic" pitchFamily="34" charset="-128"/>
            </a:endParaRPr>
          </a:p>
        </p:txBody>
      </p:sp>
      <p:sp>
        <p:nvSpPr>
          <p:cNvPr id="71683" name="Rectangle 2"/>
          <p:cNvSpPr>
            <a:spLocks noGrp="1" noRot="1" noChangeAspect="1" noChangeArrowheads="1" noTextEdit="1"/>
          </p:cNvSpPr>
          <p:nvPr>
            <p:ph type="sldImg"/>
          </p:nvPr>
        </p:nvSpPr>
        <p:spPr>
          <a:xfrm>
            <a:off x="1143000" y="685800"/>
            <a:ext cx="4572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650875" y="406400"/>
            <a:ext cx="5556250" cy="4167188"/>
          </a:xfrm>
          <a:ln/>
        </p:spPr>
      </p:sp>
      <p:sp>
        <p:nvSpPr>
          <p:cNvPr id="2355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0518" eaLnBrk="0" hangingPunct="0">
              <a:defRPr sz="1400">
                <a:solidFill>
                  <a:schemeClr val="tx1"/>
                </a:solidFill>
                <a:latin typeface="Arial" pitchFamily="34" charset="0"/>
                <a:ea typeface="宋体" pitchFamily="2" charset="-122"/>
              </a:defRPr>
            </a:lvl1pPr>
            <a:lvl2pPr marL="729057" indent="-280406" defTabSz="970518" eaLnBrk="0" hangingPunct="0">
              <a:defRPr sz="1400">
                <a:solidFill>
                  <a:schemeClr val="tx1"/>
                </a:solidFill>
                <a:latin typeface="Arial" pitchFamily="34" charset="0"/>
                <a:ea typeface="宋体" pitchFamily="2" charset="-122"/>
              </a:defRPr>
            </a:lvl2pPr>
            <a:lvl3pPr marL="1121626" indent="-224325" defTabSz="970518" eaLnBrk="0" hangingPunct="0">
              <a:defRPr sz="1400">
                <a:solidFill>
                  <a:schemeClr val="tx1"/>
                </a:solidFill>
                <a:latin typeface="Arial" pitchFamily="34" charset="0"/>
                <a:ea typeface="宋体" pitchFamily="2" charset="-122"/>
              </a:defRPr>
            </a:lvl3pPr>
            <a:lvl4pPr marL="1570276" indent="-224325" defTabSz="970518" eaLnBrk="0" hangingPunct="0">
              <a:defRPr sz="1400">
                <a:solidFill>
                  <a:schemeClr val="tx1"/>
                </a:solidFill>
                <a:latin typeface="Arial" pitchFamily="34" charset="0"/>
                <a:ea typeface="宋体" pitchFamily="2" charset="-122"/>
              </a:defRPr>
            </a:lvl4pPr>
            <a:lvl5pPr marL="2018927" indent="-224325" defTabSz="970518" eaLnBrk="0" hangingPunct="0">
              <a:defRPr sz="1400">
                <a:solidFill>
                  <a:schemeClr val="tx1"/>
                </a:solidFill>
                <a:latin typeface="Arial" pitchFamily="34" charset="0"/>
                <a:ea typeface="宋体" pitchFamily="2" charset="-122"/>
              </a:defRPr>
            </a:lvl5pPr>
            <a:lvl6pPr marL="2467577" indent="-224325" defTabSz="970518" eaLnBrk="0" fontAlgn="base" hangingPunct="0">
              <a:spcBef>
                <a:spcPct val="0"/>
              </a:spcBef>
              <a:spcAft>
                <a:spcPct val="0"/>
              </a:spcAft>
              <a:defRPr sz="1400">
                <a:solidFill>
                  <a:schemeClr val="tx1"/>
                </a:solidFill>
                <a:latin typeface="Arial" pitchFamily="34" charset="0"/>
                <a:ea typeface="宋体" pitchFamily="2" charset="-122"/>
              </a:defRPr>
            </a:lvl6pPr>
            <a:lvl7pPr marL="2916227" indent="-224325" defTabSz="970518" eaLnBrk="0" fontAlgn="base" hangingPunct="0">
              <a:spcBef>
                <a:spcPct val="0"/>
              </a:spcBef>
              <a:spcAft>
                <a:spcPct val="0"/>
              </a:spcAft>
              <a:defRPr sz="1400">
                <a:solidFill>
                  <a:schemeClr val="tx1"/>
                </a:solidFill>
                <a:latin typeface="Arial" pitchFamily="34" charset="0"/>
                <a:ea typeface="宋体" pitchFamily="2" charset="-122"/>
              </a:defRPr>
            </a:lvl7pPr>
            <a:lvl8pPr marL="3364878" indent="-224325" defTabSz="970518" eaLnBrk="0" fontAlgn="base" hangingPunct="0">
              <a:spcBef>
                <a:spcPct val="0"/>
              </a:spcBef>
              <a:spcAft>
                <a:spcPct val="0"/>
              </a:spcAft>
              <a:defRPr sz="1400">
                <a:solidFill>
                  <a:schemeClr val="tx1"/>
                </a:solidFill>
                <a:latin typeface="Arial" pitchFamily="34" charset="0"/>
                <a:ea typeface="宋体" pitchFamily="2" charset="-122"/>
              </a:defRPr>
            </a:lvl8pPr>
            <a:lvl9pPr marL="3813528" indent="-224325" defTabSz="970518" eaLnBrk="0" fontAlgn="base" hangingPunct="0">
              <a:spcBef>
                <a:spcPct val="0"/>
              </a:spcBef>
              <a:spcAft>
                <a:spcPct val="0"/>
              </a:spcAft>
              <a:defRPr sz="1400">
                <a:solidFill>
                  <a:schemeClr val="tx1"/>
                </a:solidFill>
                <a:latin typeface="Arial" pitchFamily="34" charset="0"/>
                <a:ea typeface="宋体" pitchFamily="2" charset="-122"/>
              </a:defRPr>
            </a:lvl9pPr>
          </a:lstStyle>
          <a:p>
            <a:pPr>
              <a:buClr>
                <a:srgbClr val="FFFFFF"/>
              </a:buClr>
            </a:pPr>
            <a:fld id="{9B3990FB-6E5C-4D60-805B-628FD5DF2FE4}" type="slidenum">
              <a:rPr lang="zh-CN" altLang="en-US" sz="1200">
                <a:solidFill>
                  <a:srgbClr val="000000"/>
                </a:solidFill>
                <a:ea typeface="MS PGothic" pitchFamily="34" charset="-128"/>
              </a:rPr>
              <a:pPr>
                <a:buClr>
                  <a:srgbClr val="FFFFFF"/>
                </a:buClr>
              </a:pPr>
              <a:t>43</a:t>
            </a:fld>
            <a:endParaRPr lang="en-US" altLang="zh-CN" sz="1200">
              <a:solidFill>
                <a:srgbClr val="000000"/>
              </a:solidFill>
              <a:ea typeface="MS PGothic" pitchFamily="34" charset="-128"/>
            </a:endParaRPr>
          </a:p>
        </p:txBody>
      </p:sp>
      <p:sp>
        <p:nvSpPr>
          <p:cNvPr id="73731" name="Rectangle 2"/>
          <p:cNvSpPr>
            <a:spLocks noGrp="1" noRot="1" noChangeAspect="1" noChangeArrowheads="1" noTextEdit="1"/>
          </p:cNvSpPr>
          <p:nvPr>
            <p:ph type="sldImg"/>
          </p:nvPr>
        </p:nvSpPr>
        <p:spPr>
          <a:xfrm>
            <a:off x="1143000" y="685800"/>
            <a:ext cx="4572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Sustainable Pace---</a:t>
            </a:r>
            <a:r>
              <a:rPr lang="zh-CN" altLang="en-US">
                <a:latin typeface="Arial" pitchFamily="34" charset="0"/>
              </a:rPr>
              <a:t>稳定的步伐，保持开发在一个稳定的步伐。</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p:cNvSpPr>
          <p:nvPr>
            <p:ph type="sldImg"/>
          </p:nvPr>
        </p:nvSpPr>
        <p:spPr>
          <a:ln/>
        </p:spPr>
      </p:sp>
      <p:sp>
        <p:nvSpPr>
          <p:cNvPr id="60418" name="备注占位符 2"/>
          <p:cNvSpPr>
            <a:spLocks noGrp="1"/>
          </p:cNvSpPr>
          <p:nvPr>
            <p:ph type="body" idx="1"/>
          </p:nvPr>
        </p:nvSpPr>
        <p:spPr>
          <a:noFill/>
          <a:ln/>
        </p:spPr>
        <p:txBody>
          <a:bodyPr/>
          <a:lstStyle/>
          <a:p>
            <a:pPr eaLnBrk="1" hangingPunct="1">
              <a:lnSpc>
                <a:spcPct val="150000"/>
              </a:lnSpc>
            </a:pPr>
            <a:r>
              <a:rPr lang="en-US" altLang="zh-CN">
                <a:latin typeface="楷体" pitchFamily="49" charset="-122"/>
                <a:ea typeface="楷体" pitchFamily="49" charset="-122"/>
              </a:rPr>
              <a:t>1) </a:t>
            </a:r>
            <a:r>
              <a:rPr lang="zh-CN" altLang="en-US">
                <a:latin typeface="楷体" pitchFamily="49" charset="-122"/>
                <a:ea typeface="楷体" pitchFamily="49" charset="-122"/>
              </a:rPr>
              <a:t>软件测试如何支撑或协助“</a:t>
            </a:r>
            <a:r>
              <a:rPr lang="zh-CN" altLang="en-US" b="1">
                <a:latin typeface="楷体" pitchFamily="49" charset="-122"/>
                <a:ea typeface="楷体" pitchFamily="49" charset="-122"/>
              </a:rPr>
              <a:t>持续不断地及早交付有价值的软件</a:t>
            </a:r>
            <a:r>
              <a:rPr lang="zh-CN" altLang="en-US">
                <a:latin typeface="楷体" pitchFamily="49" charset="-122"/>
                <a:ea typeface="楷体" pitchFamily="49" charset="-122"/>
              </a:rPr>
              <a:t>”？如何在非常有限的时间内进行充分的测试？</a:t>
            </a:r>
            <a:endParaRPr lang="en-US" altLang="zh-CN">
              <a:latin typeface="楷体" pitchFamily="49" charset="-122"/>
              <a:ea typeface="楷体" pitchFamily="49" charset="-122"/>
            </a:endParaRPr>
          </a:p>
          <a:p>
            <a:pPr eaLnBrk="1" hangingPunct="1">
              <a:lnSpc>
                <a:spcPct val="150000"/>
              </a:lnSpc>
            </a:pPr>
            <a:r>
              <a:rPr lang="en-US" altLang="zh-CN">
                <a:latin typeface="楷体" pitchFamily="49" charset="-122"/>
                <a:ea typeface="楷体" pitchFamily="49" charset="-122"/>
              </a:rPr>
              <a:t>2) “</a:t>
            </a:r>
            <a:r>
              <a:rPr lang="zh-CN" altLang="en-US" b="1">
                <a:latin typeface="楷体" pitchFamily="49" charset="-122"/>
                <a:ea typeface="楷体" pitchFamily="49" charset="-122"/>
              </a:rPr>
              <a:t>欣然面对需求变化，即使在开发后期也一样</a:t>
            </a:r>
            <a:r>
              <a:rPr lang="zh-CN" altLang="en-US">
                <a:latin typeface="楷体" pitchFamily="49" charset="-122"/>
                <a:ea typeface="楷体" pitchFamily="49" charset="-122"/>
              </a:rPr>
              <a:t>” ，那么测试如何适应这种变化？如何快速地完成回归测试？</a:t>
            </a:r>
            <a:endParaRPr lang="en-US" altLang="zh-CN">
              <a:latin typeface="楷体" pitchFamily="49" charset="-122"/>
              <a:ea typeface="楷体" pitchFamily="49" charset="-122"/>
            </a:endParaRPr>
          </a:p>
          <a:p>
            <a:pPr eaLnBrk="1" hangingPunct="1">
              <a:lnSpc>
                <a:spcPct val="150000"/>
              </a:lnSpc>
            </a:pPr>
            <a:r>
              <a:rPr lang="en-US" altLang="zh-CN">
                <a:latin typeface="楷体" pitchFamily="49" charset="-122"/>
                <a:ea typeface="楷体" pitchFamily="49" charset="-122"/>
              </a:rPr>
              <a:t>3) </a:t>
            </a:r>
            <a:r>
              <a:rPr lang="zh-CN" altLang="en-US">
                <a:latin typeface="楷体" pitchFamily="49" charset="-122"/>
                <a:ea typeface="楷体" pitchFamily="49" charset="-122"/>
              </a:rPr>
              <a:t>敏捷开发强调开发和测试一起工作，“</a:t>
            </a:r>
            <a:r>
              <a:rPr lang="zh-CN" altLang="en-US" b="1">
                <a:latin typeface="楷体" pitchFamily="49" charset="-122"/>
                <a:ea typeface="楷体" pitchFamily="49" charset="-122"/>
              </a:rPr>
              <a:t>项目中的每一天都不例外</a:t>
            </a:r>
            <a:r>
              <a:rPr lang="zh-CN" altLang="en-US">
                <a:latin typeface="楷体" pitchFamily="49" charset="-122"/>
                <a:ea typeface="楷体" pitchFamily="49" charset="-122"/>
              </a:rPr>
              <a:t>”，在这样的原则下，如何去做敏捷测试？</a:t>
            </a:r>
          </a:p>
          <a:p>
            <a:pPr eaLnBrk="1" hangingPunct="1"/>
            <a:endParaRPr kumimoji="1" lang="zh-CN" altLang="en-US">
              <a:ea typeface="宋体" charset="-122"/>
            </a:endParaRPr>
          </a:p>
        </p:txBody>
      </p:sp>
      <p:sp>
        <p:nvSpPr>
          <p:cNvPr id="60419" name="幻灯片编号占位符 3"/>
          <p:cNvSpPr>
            <a:spLocks noGrp="1"/>
          </p:cNvSpPr>
          <p:nvPr>
            <p:ph type="sldNum" sz="quarter" idx="5"/>
          </p:nvPr>
        </p:nvSpPr>
        <p:spPr>
          <a:noFill/>
        </p:spPr>
        <p:txBody>
          <a:bodyPr/>
          <a:lstStyle/>
          <a:p>
            <a:fld id="{24C24B4C-6F4A-472B-8CC0-95BF4270B77A}" type="slidenum">
              <a:rPr lang="en-US" altLang="zh-CN" smtClean="0">
                <a:ea typeface="宋体" charset="-122"/>
              </a:rPr>
              <a:pPr/>
              <a:t>44</a:t>
            </a:fld>
            <a:endParaRPr lang="en-US" altLang="zh-CN">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ln/>
        </p:spPr>
      </p:sp>
      <p:sp>
        <p:nvSpPr>
          <p:cNvPr id="64514" name="Notes Placeholder 2"/>
          <p:cNvSpPr>
            <a:spLocks noGrp="1"/>
          </p:cNvSpPr>
          <p:nvPr>
            <p:ph type="body" idx="1"/>
          </p:nvPr>
        </p:nvSpPr>
        <p:spPr>
          <a:noFill/>
          <a:ln/>
        </p:spPr>
        <p:txBody>
          <a:bodyPr/>
          <a:lstStyle/>
          <a:p>
            <a:pPr eaLnBrk="1" hangingPunct="1"/>
            <a:endParaRPr lang="zh-CN" altLang="en-US">
              <a:ea typeface="宋体" charset="-122"/>
            </a:endParaRPr>
          </a:p>
        </p:txBody>
      </p:sp>
      <p:sp>
        <p:nvSpPr>
          <p:cNvPr id="64515" name="Slide Number Placeholder 3"/>
          <p:cNvSpPr>
            <a:spLocks noGrp="1"/>
          </p:cNvSpPr>
          <p:nvPr>
            <p:ph type="sldNum" sz="quarter" idx="5"/>
          </p:nvPr>
        </p:nvSpPr>
        <p:spPr>
          <a:noFill/>
        </p:spPr>
        <p:txBody>
          <a:bodyPr/>
          <a:lstStyle/>
          <a:p>
            <a:fld id="{EDA2BA11-890C-4354-83F0-BB24A6545834}" type="slidenum">
              <a:rPr lang="zh-CN" altLang="en-US" smtClean="0">
                <a:ea typeface="宋体" charset="-122"/>
              </a:rPr>
              <a:pPr/>
              <a:t>45</a:t>
            </a:fld>
            <a:endParaRPr lang="en-US" altLang="zh-CN">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p:spPr>
        <p:txBody>
          <a:bodyPr/>
          <a:lstStyle/>
          <a:p>
            <a:pPr eaLnBrk="1" hangingPunct="1"/>
            <a:r>
              <a:rPr lang="zh-CN" altLang="en-US">
                <a:ea typeface="宋体" charset="-122"/>
              </a:rPr>
              <a:t>敏捷开发？自动化测试？</a:t>
            </a:r>
            <a:r>
              <a:rPr lang="en-US" altLang="zh-CN">
                <a:ea typeface="宋体" charset="-122"/>
              </a:rPr>
              <a:t> </a:t>
            </a:r>
          </a:p>
          <a:p>
            <a:pPr eaLnBrk="1" hangingPunct="1"/>
            <a:r>
              <a:rPr lang="zh-CN" altLang="en-US">
                <a:ea typeface="宋体" charset="-122"/>
              </a:rPr>
              <a:t>代码质量？持续集成？</a:t>
            </a:r>
            <a:endParaRPr lang="en-US" altLang="zh-CN">
              <a:ea typeface="宋体" charset="-122"/>
            </a:endParaRPr>
          </a:p>
          <a:p>
            <a:pPr eaLnBrk="1" hangingPunct="1"/>
            <a:endParaRPr lang="zh-CN" altLang="en-US">
              <a:ea typeface="宋体" charset="-122"/>
            </a:endParaRPr>
          </a:p>
        </p:txBody>
      </p:sp>
      <p:sp>
        <p:nvSpPr>
          <p:cNvPr id="66563" name="Slide Number Placeholder 3"/>
          <p:cNvSpPr>
            <a:spLocks noGrp="1"/>
          </p:cNvSpPr>
          <p:nvPr>
            <p:ph type="sldNum" sz="quarter" idx="5"/>
          </p:nvPr>
        </p:nvSpPr>
        <p:spPr>
          <a:noFill/>
        </p:spPr>
        <p:txBody>
          <a:bodyPr/>
          <a:lstStyle/>
          <a:p>
            <a:fld id="{78262B82-8FCE-44B5-A8D2-263518F1CAC6}" type="slidenum">
              <a:rPr lang="zh-CN" altLang="en-US" smtClean="0">
                <a:ea typeface="宋体" charset="-122"/>
              </a:rPr>
              <a:pPr/>
              <a:t>46</a:t>
            </a:fld>
            <a:endParaRPr lang="en-US" altLang="zh-CN">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txBox="1">
            <a:spLocks noGrp="1" noChangeArrowheads="1"/>
          </p:cNvSpPr>
          <p:nvPr/>
        </p:nvSpPr>
        <p:spPr bwMode="auto">
          <a:xfrm>
            <a:off x="5800725" y="8537575"/>
            <a:ext cx="795338" cy="282575"/>
          </a:xfrm>
          <a:prstGeom prst="rect">
            <a:avLst/>
          </a:prstGeom>
          <a:noFill/>
          <a:ln w="9525">
            <a:noFill/>
            <a:miter lim="800000"/>
            <a:headEnd/>
            <a:tailEnd/>
          </a:ln>
        </p:spPr>
        <p:txBody>
          <a:bodyPr lIns="18819" tIns="0" rIns="18819" bIns="0" anchor="b"/>
          <a:lstStyle/>
          <a:p>
            <a:pPr algn="r" defTabSz="903288" eaLnBrk="0" hangingPunct="0"/>
            <a:fld id="{63A80B5B-A663-4E4D-80ED-8059E1ACE7B5}" type="slidenum">
              <a:rPr lang="zh-CN" altLang="en-US" sz="800">
                <a:ea typeface="MS PGothic" pitchFamily="34" charset="-128"/>
              </a:rPr>
              <a:pPr algn="r" defTabSz="903288" eaLnBrk="0" hangingPunct="0"/>
              <a:t>49</a:t>
            </a:fld>
            <a:endParaRPr lang="en-US" altLang="zh-CN" sz="800">
              <a:ea typeface="MS PGothic" pitchFamily="34" charset="-128"/>
            </a:endParaRPr>
          </a:p>
        </p:txBody>
      </p:sp>
      <p:sp>
        <p:nvSpPr>
          <p:cNvPr id="69634" name="AutoShape 2"/>
          <p:cNvSpPr>
            <a:spLocks noGrp="1" noRot="1" noChangeAspect="1" noChangeArrowheads="1" noTextEdit="1"/>
          </p:cNvSpPr>
          <p:nvPr>
            <p:ph type="sldImg"/>
          </p:nvPr>
        </p:nvSpPr>
        <p:spPr>
          <a:xfrm>
            <a:off x="839788" y="241300"/>
            <a:ext cx="5233987" cy="3927475"/>
          </a:xfrm>
          <a:ln/>
        </p:spPr>
      </p:sp>
      <p:sp>
        <p:nvSpPr>
          <p:cNvPr id="69635" name="Rectangle 3"/>
          <p:cNvSpPr>
            <a:spLocks noGrp="1" noChangeArrowheads="1"/>
          </p:cNvSpPr>
          <p:nvPr>
            <p:ph type="body" idx="1"/>
          </p:nvPr>
        </p:nvSpPr>
        <p:spPr>
          <a:xfrm>
            <a:off x="395288" y="4306888"/>
            <a:ext cx="5988050" cy="4179887"/>
          </a:xfrm>
          <a:solidFill>
            <a:srgbClr val="FFFFFF"/>
          </a:solidFill>
          <a:ln>
            <a:solidFill>
              <a:srgbClr val="000000"/>
            </a:solidFill>
          </a:ln>
        </p:spPr>
        <p:txBody>
          <a:bodyPr lIns="91574" tIns="45788" rIns="91574" bIns="45788"/>
          <a:lstStyle/>
          <a:p>
            <a:pPr marL="112713" indent="-112713" defTabSz="1020763" eaLnBrk="1" hangingPunct="1"/>
            <a:r>
              <a:rPr lang="en-US" altLang="zh-CN">
                <a:ea typeface="宋体" charset="-122"/>
              </a:rPr>
              <a:t>Customer Benefit: “With WebEx Meeting Center, you can speed up business decision making and at the same time reduce travel cost and time”</a:t>
            </a:r>
          </a:p>
          <a:p>
            <a:pPr marL="112713" indent="-112713" defTabSz="1020763" eaLnBrk="1" hangingPunct="1"/>
            <a:endParaRPr lang="zh-CN" altLang="en-US">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p:cNvSpPr>
          <p:nvPr>
            <p:ph type="sldImg"/>
          </p:nvPr>
        </p:nvSpPr>
        <p:spPr>
          <a:ln/>
        </p:spPr>
      </p:sp>
      <p:sp>
        <p:nvSpPr>
          <p:cNvPr id="74754" name="备注占位符 2"/>
          <p:cNvSpPr>
            <a:spLocks noGrp="1"/>
          </p:cNvSpPr>
          <p:nvPr>
            <p:ph type="body" idx="1"/>
          </p:nvPr>
        </p:nvSpPr>
        <p:spPr>
          <a:noFill/>
          <a:ln/>
        </p:spPr>
        <p:txBody>
          <a:bodyPr/>
          <a:lstStyle/>
          <a:p>
            <a:pPr eaLnBrk="1" hangingPunct="1">
              <a:lnSpc>
                <a:spcPct val="120000"/>
              </a:lnSpc>
              <a:buClr>
                <a:srgbClr val="91AC4E"/>
              </a:buClr>
              <a:buSzPct val="80000"/>
              <a:buFont typeface="Wingdings" pitchFamily="2" charset="2"/>
              <a:buChar char="p"/>
            </a:pPr>
            <a:r>
              <a:rPr lang="zh-CN" altLang="en-US">
                <a:latin typeface="宋体" charset="-122"/>
                <a:ea typeface="宋体" charset="-122"/>
              </a:rPr>
              <a:t> 开发人员多、测试人员少，测试更关注效率</a:t>
            </a:r>
            <a:endParaRPr lang="en-US" altLang="zh-CN">
              <a:latin typeface="宋体" charset="-122"/>
              <a:ea typeface="宋体" charset="-122"/>
            </a:endParaRPr>
          </a:p>
          <a:p>
            <a:pPr eaLnBrk="1" hangingPunct="1">
              <a:lnSpc>
                <a:spcPct val="120000"/>
              </a:lnSpc>
              <a:buClr>
                <a:srgbClr val="91AC4E"/>
              </a:buClr>
              <a:buSzPct val="80000"/>
              <a:buFont typeface="Wingdings" pitchFamily="2" charset="2"/>
              <a:buChar char="p"/>
            </a:pPr>
            <a:r>
              <a:rPr lang="zh-CN" altLang="en-US">
                <a:latin typeface="宋体" charset="-122"/>
                <a:ea typeface="宋体" charset="-122"/>
              </a:rPr>
              <a:t> 整个开发节奏很快，测试要跟上这个节奏</a:t>
            </a:r>
            <a:endParaRPr lang="en-US" altLang="zh-CN">
              <a:latin typeface="宋体" charset="-122"/>
              <a:ea typeface="宋体" charset="-122"/>
            </a:endParaRPr>
          </a:p>
          <a:p>
            <a:pPr eaLnBrk="1" hangingPunct="1">
              <a:lnSpc>
                <a:spcPct val="120000"/>
              </a:lnSpc>
              <a:buClr>
                <a:srgbClr val="91AC4E"/>
              </a:buClr>
              <a:buSzPct val="80000"/>
              <a:buFont typeface="Wingdings" pitchFamily="2" charset="2"/>
              <a:buChar char="p"/>
            </a:pPr>
            <a:r>
              <a:rPr lang="zh-CN" altLang="en-US">
                <a:latin typeface="宋体" charset="-122"/>
                <a:ea typeface="宋体" charset="-122"/>
              </a:rPr>
              <a:t> 测试时间很少，需要快速完成测试</a:t>
            </a:r>
            <a:endParaRPr lang="en-US" altLang="zh-CN">
              <a:latin typeface="宋体" charset="-122"/>
              <a:ea typeface="宋体" charset="-122"/>
            </a:endParaRPr>
          </a:p>
          <a:p>
            <a:pPr eaLnBrk="1" hangingPunct="1">
              <a:lnSpc>
                <a:spcPct val="120000"/>
              </a:lnSpc>
              <a:buClr>
                <a:srgbClr val="91AC4E"/>
              </a:buClr>
              <a:buSzPct val="80000"/>
              <a:buFont typeface="Wingdings" pitchFamily="2" charset="2"/>
              <a:buChar char="p"/>
            </a:pPr>
            <a:r>
              <a:rPr lang="zh-CN" altLang="en-US">
                <a:latin typeface="宋体" charset="-122"/>
                <a:ea typeface="宋体" charset="-122"/>
              </a:rPr>
              <a:t> 对产品或业务不够熟悉，需要操作或使用它来熟悉</a:t>
            </a:r>
            <a:endParaRPr lang="en-US" altLang="zh-CN">
              <a:latin typeface="宋体" charset="-122"/>
              <a:ea typeface="宋体" charset="-122"/>
            </a:endParaRPr>
          </a:p>
          <a:p>
            <a:pPr eaLnBrk="1" hangingPunct="1">
              <a:lnSpc>
                <a:spcPct val="120000"/>
              </a:lnSpc>
              <a:buClr>
                <a:srgbClr val="91AC4E"/>
              </a:buClr>
              <a:buSzPct val="80000"/>
              <a:buFont typeface="Wingdings" pitchFamily="2" charset="2"/>
              <a:buChar char="p"/>
            </a:pPr>
            <a:r>
              <a:rPr lang="zh-CN" altLang="en-US">
                <a:latin typeface="宋体" charset="-122"/>
                <a:ea typeface="宋体" charset="-122"/>
              </a:rPr>
              <a:t> 产品某些部分复杂，需要不断探索，才能很好地完成测试</a:t>
            </a:r>
            <a:endParaRPr lang="en-US" altLang="zh-CN">
              <a:latin typeface="宋体" charset="-122"/>
              <a:ea typeface="宋体" charset="-122"/>
            </a:endParaRPr>
          </a:p>
          <a:p>
            <a:pPr eaLnBrk="1" hangingPunct="1"/>
            <a:endParaRPr kumimoji="1" lang="zh-CN" altLang="en-US">
              <a:ea typeface="宋体" charset="-122"/>
            </a:endParaRPr>
          </a:p>
        </p:txBody>
      </p:sp>
      <p:sp>
        <p:nvSpPr>
          <p:cNvPr id="74755" name="日期占位符 3"/>
          <p:cNvSpPr>
            <a:spLocks noGrp="1"/>
          </p:cNvSpPr>
          <p:nvPr>
            <p:ph type="dt" sz="quarter" idx="1"/>
          </p:nvPr>
        </p:nvSpPr>
        <p:spPr>
          <a:noFill/>
        </p:spPr>
        <p:txBody>
          <a:bodyPr/>
          <a:lstStyle/>
          <a:p>
            <a:fld id="{E4E48798-E5AA-41DF-BA5D-92370DEEA9E8}" type="datetime1">
              <a:rPr lang="zh-CN" altLang="en-US" smtClean="0">
                <a:ea typeface="宋体" charset="-122"/>
              </a:rPr>
              <a:pPr/>
              <a:t>2022/4/25</a:t>
            </a:fld>
            <a:endParaRPr lang="en-US" altLang="zh-CN">
              <a:ea typeface="宋体" charset="-122"/>
            </a:endParaRPr>
          </a:p>
        </p:txBody>
      </p:sp>
      <p:sp>
        <p:nvSpPr>
          <p:cNvPr id="74756" name="幻灯片编号占位符 4"/>
          <p:cNvSpPr>
            <a:spLocks noGrp="1"/>
          </p:cNvSpPr>
          <p:nvPr>
            <p:ph type="sldNum" sz="quarter" idx="5"/>
          </p:nvPr>
        </p:nvSpPr>
        <p:spPr>
          <a:noFill/>
        </p:spPr>
        <p:txBody>
          <a:bodyPr/>
          <a:lstStyle/>
          <a:p>
            <a:fld id="{CF3F2DA4-16D0-40A2-B440-711DE935DA9C}" type="slidenum">
              <a:rPr lang="zh-CN" altLang="en-US" smtClean="0">
                <a:ea typeface="宋体" charset="-122"/>
              </a:rPr>
              <a:pPr/>
              <a:t>51</a:t>
            </a:fld>
            <a:endParaRPr lang="en-US" altLang="zh-CN">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p:spPr>
        <p:txBody>
          <a:bodyPr/>
          <a:lstStyle/>
          <a:p>
            <a:fld id="{4F32D5F3-6543-476F-B50B-8842ADCF09FE}" type="slidenum">
              <a:rPr lang="pl-PL" altLang="zh-CN" smtClean="0">
                <a:ea typeface="宋体" charset="-122"/>
              </a:rPr>
              <a:pPr/>
              <a:t>52</a:t>
            </a:fld>
            <a:endParaRPr lang="pl-PL" altLang="zh-CN">
              <a:ea typeface="宋体" charset="-122"/>
            </a:endParaRPr>
          </a:p>
        </p:txBody>
      </p:sp>
      <p:sp>
        <p:nvSpPr>
          <p:cNvPr id="76802" name="Rectangle 2"/>
          <p:cNvSpPr>
            <a:spLocks noGrp="1" noRot="1" noChangeAspect="1" noChangeArrowheads="1" noTextEdit="1"/>
          </p:cNvSpPr>
          <p:nvPr>
            <p:ph type="sldImg"/>
          </p:nvPr>
        </p:nvSpPr>
        <p:spPr>
          <a:xfrm>
            <a:off x="1171575" y="577850"/>
            <a:ext cx="4438650" cy="3328988"/>
          </a:xfrm>
          <a:ln/>
        </p:spPr>
      </p:sp>
      <p:sp>
        <p:nvSpPr>
          <p:cNvPr id="76803" name="Rectangle 3"/>
          <p:cNvSpPr>
            <a:spLocks noGrp="1" noChangeArrowheads="1"/>
          </p:cNvSpPr>
          <p:nvPr>
            <p:ph type="body" idx="1"/>
          </p:nvPr>
        </p:nvSpPr>
        <p:spPr>
          <a:xfrm>
            <a:off x="762000" y="4040188"/>
            <a:ext cx="5334000" cy="4418012"/>
          </a:xfrm>
          <a:noFill/>
          <a:ln/>
        </p:spPr>
        <p:txBody>
          <a:bodyPr/>
          <a:lstStyle/>
          <a:p>
            <a:pPr eaLnBrk="1" hangingPunct="1"/>
            <a:endParaRPr lang="zh-CN" altLang="en-US">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xfrm>
            <a:off x="650875" y="406400"/>
            <a:ext cx="5556250" cy="4167188"/>
          </a:xfrm>
          <a:ln/>
        </p:spPr>
      </p:sp>
      <p:sp>
        <p:nvSpPr>
          <p:cNvPr id="7987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p:spPr>
        <p:txBody>
          <a:bodyPr/>
          <a:lstStyle/>
          <a:p>
            <a:pPr eaLnBrk="1" hangingPunct="1"/>
            <a:endParaRPr lang="en-US" altLang="zh-CN" dirty="0">
              <a:ea typeface="宋体" charset="-122"/>
            </a:endParaRPr>
          </a:p>
        </p:txBody>
      </p:sp>
      <p:sp>
        <p:nvSpPr>
          <p:cNvPr id="83971" name="Slide Number Placeholder 3"/>
          <p:cNvSpPr>
            <a:spLocks noGrp="1"/>
          </p:cNvSpPr>
          <p:nvPr>
            <p:ph type="sldNum" sz="quarter" idx="5"/>
          </p:nvPr>
        </p:nvSpPr>
        <p:spPr>
          <a:noFill/>
        </p:spPr>
        <p:txBody>
          <a:bodyPr/>
          <a:lstStyle/>
          <a:p>
            <a:fld id="{631767B3-3965-4D59-AA08-CE1B02C85C6B}" type="slidenum">
              <a:rPr lang="en-US" altLang="zh-CN" smtClean="0">
                <a:ea typeface="宋体" charset="-122"/>
              </a:rPr>
              <a:pPr/>
              <a:t>60</a:t>
            </a:fld>
            <a:endParaRPr lang="en-US" altLang="zh-CN">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xfrm>
            <a:off x="1144588" y="685800"/>
            <a:ext cx="4570412" cy="3429000"/>
          </a:xfrm>
          <a:ln/>
        </p:spPr>
      </p:sp>
      <p:sp>
        <p:nvSpPr>
          <p:cNvPr id="8601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xfrm>
            <a:off x="650875" y="406400"/>
            <a:ext cx="5556250" cy="4167188"/>
          </a:xfrm>
          <a:ln/>
        </p:spPr>
      </p:sp>
      <p:sp>
        <p:nvSpPr>
          <p:cNvPr id="256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xfrm>
            <a:off x="1144588" y="685800"/>
            <a:ext cx="4570412" cy="3429000"/>
          </a:xfrm>
          <a:ln/>
        </p:spPr>
      </p:sp>
      <p:sp>
        <p:nvSpPr>
          <p:cNvPr id="8806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xfrm>
            <a:off x="1144588" y="685800"/>
            <a:ext cx="4570412" cy="3429000"/>
          </a:xfrm>
          <a:ln/>
        </p:spPr>
      </p:sp>
      <p:sp>
        <p:nvSpPr>
          <p:cNvPr id="9011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noChangeAspect="1" noChangeArrowheads="1" noTextEdit="1"/>
          </p:cNvSpPr>
          <p:nvPr>
            <p:ph type="sldImg"/>
          </p:nvPr>
        </p:nvSpPr>
        <p:spPr>
          <a:xfrm>
            <a:off x="650875" y="406400"/>
            <a:ext cx="5556250" cy="4167188"/>
          </a:xfrm>
          <a:ln/>
        </p:spPr>
      </p:sp>
      <p:sp>
        <p:nvSpPr>
          <p:cNvPr id="9216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xfrm>
            <a:off x="650875" y="406400"/>
            <a:ext cx="5556250" cy="4167188"/>
          </a:xfrm>
          <a:ln/>
        </p:spPr>
      </p:sp>
      <p:sp>
        <p:nvSpPr>
          <p:cNvPr id="9421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xfrm>
            <a:off x="650875" y="406400"/>
            <a:ext cx="5556250" cy="4167188"/>
          </a:xfrm>
          <a:ln/>
        </p:spPr>
      </p:sp>
      <p:sp>
        <p:nvSpPr>
          <p:cNvPr id="9625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Rot="1" noChangeAspect="1" noChangeArrowheads="1" noTextEdit="1"/>
          </p:cNvSpPr>
          <p:nvPr>
            <p:ph type="sldImg"/>
          </p:nvPr>
        </p:nvSpPr>
        <p:spPr>
          <a:xfrm>
            <a:off x="650875" y="406400"/>
            <a:ext cx="5556250" cy="4167188"/>
          </a:xfrm>
          <a:ln/>
        </p:spPr>
      </p:sp>
      <p:sp>
        <p:nvSpPr>
          <p:cNvPr id="9830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xfrm>
            <a:off x="650875" y="406400"/>
            <a:ext cx="5556250" cy="4167188"/>
          </a:xfrm>
          <a:ln/>
        </p:spPr>
      </p:sp>
      <p:sp>
        <p:nvSpPr>
          <p:cNvPr id="1024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xfrm>
            <a:off x="650875" y="406400"/>
            <a:ext cx="5556250" cy="4167188"/>
          </a:xfrm>
          <a:ln/>
        </p:spPr>
      </p:sp>
      <p:sp>
        <p:nvSpPr>
          <p:cNvPr id="10445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xfrm>
            <a:off x="650875" y="406400"/>
            <a:ext cx="5556250" cy="4167188"/>
          </a:xfrm>
          <a:ln/>
        </p:spPr>
      </p:sp>
      <p:sp>
        <p:nvSpPr>
          <p:cNvPr id="10649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xfrm>
            <a:off x="650875" y="406400"/>
            <a:ext cx="5556250" cy="4167188"/>
          </a:xfrm>
          <a:ln/>
        </p:spPr>
      </p:sp>
      <p:sp>
        <p:nvSpPr>
          <p:cNvPr id="11059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xfrm>
            <a:off x="1144588" y="685800"/>
            <a:ext cx="4570412" cy="3429000"/>
          </a:xfrm>
          <a:ln/>
        </p:spPr>
      </p:sp>
      <p:sp>
        <p:nvSpPr>
          <p:cNvPr id="27650" name="Rectangle 3"/>
          <p:cNvSpPr>
            <a:spLocks noGrp="1" noChangeArrowheads="1"/>
          </p:cNvSpPr>
          <p:nvPr>
            <p:ph type="body" idx="1"/>
          </p:nvPr>
        </p:nvSpPr>
        <p:spPr>
          <a:xfrm>
            <a:off x="914400" y="4344988"/>
            <a:ext cx="50292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xfrm>
            <a:off x="650875" y="406400"/>
            <a:ext cx="5556250" cy="4167188"/>
          </a:xfrm>
          <a:ln/>
        </p:spPr>
      </p:sp>
      <p:sp>
        <p:nvSpPr>
          <p:cNvPr id="10854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Rot="1" noChangeAspect="1" noChangeArrowheads="1" noTextEdit="1"/>
          </p:cNvSpPr>
          <p:nvPr>
            <p:ph type="sldImg"/>
          </p:nvPr>
        </p:nvSpPr>
        <p:spPr>
          <a:xfrm>
            <a:off x="650875" y="406400"/>
            <a:ext cx="5556250" cy="4167188"/>
          </a:xfrm>
          <a:ln/>
        </p:spPr>
      </p:sp>
      <p:sp>
        <p:nvSpPr>
          <p:cNvPr id="1167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xfrm>
            <a:off x="650875" y="406400"/>
            <a:ext cx="5556250" cy="4167188"/>
          </a:xfrm>
          <a:ln/>
        </p:spPr>
      </p:sp>
      <p:sp>
        <p:nvSpPr>
          <p:cNvPr id="11878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xfrm>
            <a:off x="650875" y="406400"/>
            <a:ext cx="5556250" cy="4167188"/>
          </a:xfrm>
          <a:ln/>
        </p:spPr>
      </p:sp>
      <p:sp>
        <p:nvSpPr>
          <p:cNvPr id="12083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xfrm>
            <a:off x="650875" y="406400"/>
            <a:ext cx="5556250" cy="4167188"/>
          </a:xfrm>
          <a:ln/>
        </p:spPr>
      </p:sp>
      <p:sp>
        <p:nvSpPr>
          <p:cNvPr id="12288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xfrm>
            <a:off x="650875" y="406400"/>
            <a:ext cx="5556250" cy="4167188"/>
          </a:xfrm>
          <a:ln/>
        </p:spPr>
      </p:sp>
      <p:sp>
        <p:nvSpPr>
          <p:cNvPr id="1249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xfrm>
            <a:off x="650875" y="406400"/>
            <a:ext cx="5556250" cy="4167188"/>
          </a:xfrm>
          <a:ln/>
        </p:spPr>
      </p:sp>
      <p:sp>
        <p:nvSpPr>
          <p:cNvPr id="12697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xfrm>
            <a:off x="650875" y="406400"/>
            <a:ext cx="5556250" cy="4167188"/>
          </a:xfrm>
          <a:ln/>
        </p:spPr>
      </p:sp>
      <p:sp>
        <p:nvSpPr>
          <p:cNvPr id="12902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ChangeArrowheads="1" noTextEdit="1"/>
          </p:cNvSpPr>
          <p:nvPr>
            <p:ph type="sldImg"/>
          </p:nvPr>
        </p:nvSpPr>
        <p:spPr>
          <a:xfrm>
            <a:off x="650875" y="406400"/>
            <a:ext cx="5556250" cy="4167188"/>
          </a:xfrm>
          <a:ln/>
        </p:spPr>
      </p:sp>
      <p:sp>
        <p:nvSpPr>
          <p:cNvPr id="13107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Rot="1" noChangeAspect="1" noChangeArrowheads="1" noTextEdit="1"/>
          </p:cNvSpPr>
          <p:nvPr>
            <p:ph type="sldImg"/>
          </p:nvPr>
        </p:nvSpPr>
        <p:spPr>
          <a:xfrm>
            <a:off x="650875" y="406400"/>
            <a:ext cx="5556250" cy="4167188"/>
          </a:xfrm>
          <a:ln/>
        </p:spPr>
      </p:sp>
      <p:sp>
        <p:nvSpPr>
          <p:cNvPr id="13312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xfrm>
            <a:off x="650875" y="406400"/>
            <a:ext cx="5556250" cy="4167188"/>
          </a:xfrm>
          <a:ln/>
        </p:spPr>
      </p:sp>
      <p:sp>
        <p:nvSpPr>
          <p:cNvPr id="2969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xfrm>
            <a:off x="650875" y="406400"/>
            <a:ext cx="5556250" cy="4167188"/>
          </a:xfrm>
          <a:ln/>
        </p:spPr>
      </p:sp>
      <p:sp>
        <p:nvSpPr>
          <p:cNvPr id="13517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Rot="1" noChangeAspect="1" noChangeArrowheads="1" noTextEdit="1"/>
          </p:cNvSpPr>
          <p:nvPr>
            <p:ph type="sldImg"/>
          </p:nvPr>
        </p:nvSpPr>
        <p:spPr>
          <a:xfrm>
            <a:off x="650875" y="406400"/>
            <a:ext cx="5556250" cy="4167188"/>
          </a:xfrm>
          <a:ln/>
        </p:spPr>
      </p:sp>
      <p:sp>
        <p:nvSpPr>
          <p:cNvPr id="13721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p:spPr>
        <p:txBody>
          <a:bodyPr/>
          <a:lstStyle/>
          <a:p>
            <a:fld id="{A0B63CDB-2301-495C-B72F-F16EA2EFD9B8}" type="slidenum">
              <a:rPr lang="en-US" altLang="zh-CN" smtClean="0">
                <a:ea typeface="宋体" charset="-122"/>
              </a:rPr>
              <a:pPr/>
              <a:t>101</a:t>
            </a:fld>
            <a:endParaRPr lang="en-US" altLang="zh-CN">
              <a:ea typeface="宋体" charset="-122"/>
            </a:endParaRPr>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pPr eaLnBrk="1" hangingPunct="1">
              <a:buFontTx/>
              <a:buChar char="•"/>
            </a:pPr>
            <a:r>
              <a:rPr lang="en-AU" altLang="zh-CN">
                <a:ea typeface="宋体" charset="-122"/>
              </a:rPr>
              <a:t>BS standards developed by BCS SIGiST </a:t>
            </a:r>
            <a:r>
              <a:rPr lang="en-US" altLang="zh-CN">
                <a:ea typeface="宋体" charset="-122"/>
              </a:rPr>
              <a:t>(British Computer Society Specialist Interest Group in Software Testing)</a:t>
            </a:r>
          </a:p>
          <a:p>
            <a:pPr lvl="1" eaLnBrk="1" hangingPunct="1"/>
            <a:endParaRPr lang="en-AU" altLang="zh-CN">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p:spPr>
        <p:txBody>
          <a:bodyPr/>
          <a:lstStyle/>
          <a:p>
            <a:fld id="{A6269394-1C68-4D4E-B4EA-329ADA6FAE57}" type="slidenum">
              <a:rPr lang="en-US" altLang="zh-CN" smtClean="0">
                <a:ea typeface="宋体" charset="-122"/>
              </a:rPr>
              <a:pPr/>
              <a:t>102</a:t>
            </a:fld>
            <a:endParaRPr lang="en-US" altLang="zh-CN">
              <a:ea typeface="宋体" charset="-122"/>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p:spPr>
        <p:txBody>
          <a:bodyPr/>
          <a:lstStyle/>
          <a:p>
            <a:pPr eaLnBrk="1" hangingPunct="1"/>
            <a:r>
              <a:rPr lang="en-AU" altLang="zh-CN">
                <a:ea typeface="宋体" charset="-122"/>
              </a:rPr>
              <a:t>Overview of testing principles and practices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p:spPr>
        <p:txBody>
          <a:bodyPr/>
          <a:lstStyle/>
          <a:p>
            <a:fld id="{117D6D97-0449-4705-AB0E-92DF49E14E5C}" type="slidenum">
              <a:rPr lang="en-US" altLang="zh-CN" smtClean="0">
                <a:ea typeface="宋体" charset="-122"/>
              </a:rPr>
              <a:pPr/>
              <a:t>103</a:t>
            </a:fld>
            <a:endParaRPr lang="en-US" altLang="zh-CN">
              <a:ea typeface="宋体" charset="-122"/>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p:spPr>
        <p:txBody>
          <a:bodyPr/>
          <a:lstStyle/>
          <a:p>
            <a:pPr eaLnBrk="1" hangingPunct="1"/>
            <a:r>
              <a:rPr lang="en-AU" altLang="zh-CN">
                <a:ea typeface="宋体" charset="-122"/>
              </a:rPr>
              <a:t>Test management and test processes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Rot="1" noChangeAspect="1" noChangeArrowheads="1" noTextEdit="1"/>
          </p:cNvSpPr>
          <p:nvPr>
            <p:ph type="sldImg"/>
          </p:nvPr>
        </p:nvSpPr>
        <p:spPr>
          <a:xfrm>
            <a:off x="650875" y="406400"/>
            <a:ext cx="5556250" cy="4167188"/>
          </a:xfrm>
          <a:ln/>
        </p:spPr>
      </p:sp>
      <p:sp>
        <p:nvSpPr>
          <p:cNvPr id="1505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Rot="1" noChangeAspect="1" noChangeArrowheads="1" noTextEdit="1"/>
          </p:cNvSpPr>
          <p:nvPr>
            <p:ph type="sldImg"/>
          </p:nvPr>
        </p:nvSpPr>
        <p:spPr>
          <a:xfrm>
            <a:off x="650875" y="406400"/>
            <a:ext cx="5556250" cy="4167188"/>
          </a:xfrm>
          <a:ln/>
        </p:spPr>
      </p:sp>
      <p:sp>
        <p:nvSpPr>
          <p:cNvPr id="1536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Rot="1" noChangeAspect="1" noChangeArrowheads="1" noTextEdit="1"/>
          </p:cNvSpPr>
          <p:nvPr>
            <p:ph type="sldImg"/>
          </p:nvPr>
        </p:nvSpPr>
        <p:spPr>
          <a:xfrm>
            <a:off x="650875" y="406400"/>
            <a:ext cx="5556250" cy="4167188"/>
          </a:xfrm>
          <a:ln/>
        </p:spPr>
      </p:sp>
      <p:sp>
        <p:nvSpPr>
          <p:cNvPr id="15565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Rot="1" noChangeAspect="1" noChangeArrowheads="1" noTextEdit="1"/>
          </p:cNvSpPr>
          <p:nvPr>
            <p:ph type="sldImg"/>
          </p:nvPr>
        </p:nvSpPr>
        <p:spPr>
          <a:xfrm>
            <a:off x="650875" y="406400"/>
            <a:ext cx="5556250" cy="4167188"/>
          </a:xfrm>
          <a:ln/>
        </p:spPr>
      </p:sp>
      <p:sp>
        <p:nvSpPr>
          <p:cNvPr id="15769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xfrm>
            <a:off x="650875" y="406400"/>
            <a:ext cx="5556250" cy="4167188"/>
          </a:xfrm>
          <a:ln/>
        </p:spPr>
      </p:sp>
      <p:sp>
        <p:nvSpPr>
          <p:cNvPr id="31746" name="Rectangle 3"/>
          <p:cNvSpPr>
            <a:spLocks noGrp="1" noChangeArrowheads="1"/>
          </p:cNvSpPr>
          <p:nvPr>
            <p:ph type="body" idx="1"/>
          </p:nvPr>
        </p:nvSpPr>
        <p:spPr>
          <a:xfrm>
            <a:off x="925513" y="4371975"/>
            <a:ext cx="5010150" cy="4067175"/>
          </a:xfrm>
          <a:noFill/>
          <a:ln/>
        </p:spPr>
        <p:txBody>
          <a:bodyPr/>
          <a:lstStyle/>
          <a:p>
            <a:pPr eaLnBrk="1" hangingPunct="1"/>
            <a:r>
              <a:rPr lang="en-US" altLang="zh-CN" b="1">
                <a:ea typeface="宋体" charset="-122"/>
              </a:rPr>
              <a:t>MRD: Market Requirement Document</a:t>
            </a:r>
          </a:p>
          <a:p>
            <a:pPr eaLnBrk="1" hangingPunct="1"/>
            <a:r>
              <a:rPr lang="en-US" altLang="zh-CN" b="1">
                <a:ea typeface="宋体" charset="-122"/>
              </a:rPr>
              <a:t>Fns:  Functional Specification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650875" y="406400"/>
            <a:ext cx="5556250" cy="4167188"/>
          </a:xfrm>
          <a:ln/>
        </p:spPr>
      </p:sp>
      <p:sp>
        <p:nvSpPr>
          <p:cNvPr id="3379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xfrm>
            <a:off x="650875" y="406400"/>
            <a:ext cx="5556250" cy="4167188"/>
          </a:xfrm>
          <a:ln/>
        </p:spPr>
      </p:sp>
      <p:sp>
        <p:nvSpPr>
          <p:cNvPr id="3584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xfrm>
            <a:off x="650875" y="406400"/>
            <a:ext cx="5556250" cy="4167188"/>
          </a:xfrm>
          <a:ln/>
        </p:spPr>
      </p:sp>
      <p:sp>
        <p:nvSpPr>
          <p:cNvPr id="3789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p:txBody>
          <a:bodyPr/>
          <a:lstStyle>
            <a:lvl1pPr>
              <a:defRPr/>
            </a:lvl1pPr>
          </a:lstStyle>
          <a:p>
            <a:pPr>
              <a:defRPr/>
            </a:pPr>
            <a:fld id="{4FA7CD1C-37DB-42C7-A566-06ECAB918324}"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260350"/>
            <a:ext cx="2057400" cy="58658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260350"/>
            <a:ext cx="6019800" cy="58658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p:txBody>
          <a:bodyPr/>
          <a:lstStyle>
            <a:lvl1pPr>
              <a:defRPr/>
            </a:lvl1pPr>
          </a:lstStyle>
          <a:p>
            <a:pPr>
              <a:defRPr/>
            </a:pPr>
            <a:fld id="{9299846E-F1D0-43D4-A0E0-A4538FA05ED0}"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914400" y="1600200"/>
            <a:ext cx="3810000" cy="4530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4876800" y="1600200"/>
            <a:ext cx="3810000" cy="21891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4876800" y="3941763"/>
            <a:ext cx="3810000" cy="218916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itchFamily="2" charset="-122"/>
              </a:defRPr>
            </a:lvl1pPr>
          </a:lstStyle>
          <a:p>
            <a:pPr>
              <a:defRPr/>
            </a:pPr>
            <a:endParaRPr lang="en-US" altLang="zh-CN"/>
          </a:p>
        </p:txBody>
      </p:sp>
      <p:sp>
        <p:nvSpPr>
          <p:cNvPr id="7"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itchFamily="2" charset="-122"/>
              </a:defRPr>
            </a:lvl1pPr>
          </a:lstStyle>
          <a:p>
            <a:pPr>
              <a:defRPr/>
            </a:pPr>
            <a:endParaRPr lang="en-US" altLang="zh-CN"/>
          </a:p>
        </p:txBody>
      </p:sp>
      <p:sp>
        <p:nvSpPr>
          <p:cNvPr id="8" name="Rectangle 11"/>
          <p:cNvSpPr>
            <a:spLocks noGrp="1" noChangeArrowheads="1"/>
          </p:cNvSpPr>
          <p:nvPr>
            <p:ph type="sldNum" sz="quarter" idx="12"/>
          </p:nvPr>
        </p:nvSpPr>
        <p:spPr/>
        <p:txBody>
          <a:bodyPr/>
          <a:lstStyle>
            <a:lvl1pPr>
              <a:defRPr/>
            </a:lvl1pPr>
          </a:lstStyle>
          <a:p>
            <a:pPr>
              <a:defRPr/>
            </a:pPr>
            <a:fld id="{1072DFC4-B8FC-407C-A0C0-5D10642338AD}"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0"/>
            <a:ext cx="6400800" cy="487363"/>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11313"/>
            <a:ext cx="4019550" cy="471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05350" y="1611313"/>
            <a:ext cx="4019550" cy="471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7315200" y="6461125"/>
            <a:ext cx="1752600" cy="320675"/>
          </a:xfrm>
          <a:prstGeom prst="rect">
            <a:avLst/>
          </a:prstGeom>
        </p:spPr>
        <p:txBody>
          <a:bodyPr/>
          <a:lstStyle>
            <a:lvl1pPr>
              <a:defRPr>
                <a:ea typeface="宋体" pitchFamily="2" charset="-122"/>
              </a:defRPr>
            </a:lvl1pPr>
          </a:lstStyle>
          <a:p>
            <a:pPr>
              <a:defRPr/>
            </a:pPr>
            <a:endParaRPr lang="en-US" altLang="zh-CN"/>
          </a:p>
        </p:txBody>
      </p:sp>
      <p:sp>
        <p:nvSpPr>
          <p:cNvPr id="6" name="灯片编号占位符 5"/>
          <p:cNvSpPr>
            <a:spLocks noGrp="1"/>
          </p:cNvSpPr>
          <p:nvPr>
            <p:ph type="sldNum" sz="quarter" idx="11"/>
          </p:nvPr>
        </p:nvSpPr>
        <p:spPr>
          <a:xfrm>
            <a:off x="4191000" y="6477000"/>
            <a:ext cx="838200" cy="261938"/>
          </a:xfrm>
        </p:spPr>
        <p:txBody>
          <a:bodyPr/>
          <a:lstStyle>
            <a:lvl1pPr>
              <a:defRPr/>
            </a:lvl1pPr>
          </a:lstStyle>
          <a:p>
            <a:pPr>
              <a:defRPr/>
            </a:pPr>
            <a:fld id="{215B670B-81E3-432D-8EBA-F3B069978437}" type="slidenum">
              <a:rPr lang="zh-CN" altLang="en-US"/>
              <a:pPr>
                <a:defRPr/>
              </a:pPr>
              <a:t>‹#›</a:t>
            </a:fld>
            <a:endParaRPr lang="en-US" altLang="zh-CN"/>
          </a:p>
        </p:txBody>
      </p:sp>
      <p:sp>
        <p:nvSpPr>
          <p:cNvPr id="7" name="日期占位符 6"/>
          <p:cNvSpPr>
            <a:spLocks noGrp="1"/>
          </p:cNvSpPr>
          <p:nvPr>
            <p:ph type="dt" sz="half" idx="12"/>
          </p:nvPr>
        </p:nvSpPr>
        <p:spPr>
          <a:xfrm>
            <a:off x="293688" y="6477000"/>
            <a:ext cx="1905000" cy="261938"/>
          </a:xfrm>
          <a:prstGeom prst="rect">
            <a:avLst/>
          </a:prstGeom>
        </p:spPr>
        <p:txBody>
          <a:bodyPr/>
          <a:lstStyle>
            <a:lvl1pPr>
              <a:defRPr>
                <a:ea typeface="宋体" pitchFamily="2" charset="-122"/>
              </a:defRPr>
            </a:lvl1pPr>
          </a:lstStyle>
          <a:p>
            <a:pPr>
              <a:defRPr/>
            </a:pP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ea typeface="宋体" pitchFamily="2" charset="-122"/>
              </a:defRPr>
            </a:lvl1pPr>
          </a:lstStyle>
          <a:p>
            <a:pPr>
              <a:defRPr/>
            </a:pPr>
            <a:fld id="{B389EF25-1C52-4E0A-B5BE-154236CDBC5D}" type="datetimeFigureOut">
              <a:rPr lang="zh-CN" altLang="en-US"/>
              <a:pPr>
                <a:defRPr/>
              </a:pPr>
              <a:t>2022/4/25</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BC64528-3C22-4DCF-A64B-2A3E68AAB135}"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p:txBody>
          <a:bodyPr/>
          <a:lstStyle>
            <a:lvl1pPr>
              <a:defRPr/>
            </a:lvl1pPr>
          </a:lstStyle>
          <a:p>
            <a:pPr>
              <a:defRPr/>
            </a:pPr>
            <a:fld id="{0AC76CD0-2BEB-4020-861F-4FE04637CCD9}"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4"/>
          <p:cNvSpPr>
            <a:spLocks noGrp="1"/>
          </p:cNvSpPr>
          <p:nvPr>
            <p:ph type="sldNum" sz="quarter" idx="10"/>
          </p:nvPr>
        </p:nvSpPr>
        <p:spPr/>
        <p:txBody>
          <a:bodyPr/>
          <a:lstStyle>
            <a:lvl1pPr>
              <a:defRPr/>
            </a:lvl1pPr>
          </a:lstStyle>
          <a:p>
            <a:pPr>
              <a:defRPr/>
            </a:pPr>
            <a:fld id="{8B2682CE-8A5B-4049-93C3-625E5D673E52}"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975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pPr>
              <a:defRPr/>
            </a:pPr>
            <a:fld id="{90082B94-5E2A-4167-9DF5-9746A0F8155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4"/>
          <p:cNvSpPr>
            <a:spLocks noGrp="1"/>
          </p:cNvSpPr>
          <p:nvPr>
            <p:ph type="sldNum" sz="quarter" idx="10"/>
          </p:nvPr>
        </p:nvSpPr>
        <p:spPr/>
        <p:txBody>
          <a:bodyPr/>
          <a:lstStyle>
            <a:lvl1pPr>
              <a:defRPr/>
            </a:lvl1pPr>
          </a:lstStyle>
          <a:p>
            <a:pPr>
              <a:defRPr/>
            </a:pPr>
            <a:fld id="{75B3BD60-A873-4ABF-A532-FF302DA897BD}"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4"/>
          <p:cNvSpPr>
            <a:spLocks noGrp="1"/>
          </p:cNvSpPr>
          <p:nvPr>
            <p:ph type="sldNum" sz="quarter" idx="10"/>
          </p:nvPr>
        </p:nvSpPr>
        <p:spPr/>
        <p:txBody>
          <a:bodyPr/>
          <a:lstStyle>
            <a:lvl1pPr>
              <a:defRPr/>
            </a:lvl1pPr>
          </a:lstStyle>
          <a:p>
            <a:pPr>
              <a:defRPr/>
            </a:pPr>
            <a:fld id="{AB66E6BD-2E7A-4D28-8809-C9106222BB2D}"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defRPr/>
            </a:lvl1pPr>
          </a:lstStyle>
          <a:p>
            <a:pPr>
              <a:defRPr/>
            </a:pPr>
            <a:fld id="{1747A2C0-BA7D-43DB-BD41-B4C536DD04B7}"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fld id="{40BE918A-9335-453A-910D-9C6B633AEFCF}"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fld id="{9685641C-C603-4CEA-AA93-9A24F67024AD}"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gif"/><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bwMode="auto">
          <a:xfrm rot="10800000">
            <a:off x="0" y="1214438"/>
            <a:ext cx="9144000" cy="5643562"/>
          </a:xfrm>
          <a:prstGeom prst="rect">
            <a:avLst/>
          </a:prstGeom>
          <a:gradFill flip="none" rotWithShape="1">
            <a:gsLst>
              <a:gs pos="0">
                <a:schemeClr val="bg1">
                  <a:alpha val="87000"/>
                </a:schemeClr>
              </a:gs>
              <a:gs pos="100000">
                <a:schemeClr val="bg1">
                  <a:alpha val="62000"/>
                </a:schemeClr>
              </a:gs>
            </a:gsLst>
            <a:lin ang="16200000" scaled="1"/>
            <a:tileRect/>
          </a:gradFill>
          <a:ln w="9525" cap="flat" cmpd="sng" algn="ctr">
            <a:noFill/>
            <a:prstDash val="solid"/>
            <a:round/>
            <a:headEnd type="none" w="med" len="med"/>
            <a:tailEnd type="none" w="med" len="med"/>
          </a:ln>
          <a:effectLst/>
        </p:spPr>
        <p:txBody>
          <a:bodyPr/>
          <a:lstStyle/>
          <a:p>
            <a:pPr>
              <a:defRPr/>
            </a:pPr>
            <a:endParaRPr lang="zh-CN" altLang="en-US">
              <a:ea typeface="宋体" pitchFamily="2" charset="-122"/>
            </a:endParaRPr>
          </a:p>
        </p:txBody>
      </p:sp>
      <p:sp>
        <p:nvSpPr>
          <p:cNvPr id="152579" name="Rectangle 27"/>
          <p:cNvSpPr>
            <a:spLocks noGrp="1" noChangeArrowheads="1"/>
          </p:cNvSpPr>
          <p:nvPr>
            <p:ph type="title"/>
          </p:nvPr>
        </p:nvSpPr>
        <p:spPr bwMode="auto">
          <a:xfrm>
            <a:off x="468313" y="366713"/>
            <a:ext cx="7104062"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52580" name="Rectangle 31"/>
          <p:cNvSpPr>
            <a:spLocks noGrp="1" noChangeArrowheads="1"/>
          </p:cNvSpPr>
          <p:nvPr>
            <p:ph type="body" idx="1"/>
          </p:nvPr>
        </p:nvSpPr>
        <p:spPr bwMode="auto">
          <a:xfrm>
            <a:off x="1357313" y="1285875"/>
            <a:ext cx="7104062"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4"/>
          </p:nvPr>
        </p:nvSpPr>
        <p:spPr>
          <a:xfrm>
            <a:off x="0" y="6545263"/>
            <a:ext cx="9144000" cy="268287"/>
          </a:xfrm>
          <a:prstGeom prst="rect">
            <a:avLst/>
          </a:prstGeom>
        </p:spPr>
        <p:txBody>
          <a:bodyPr/>
          <a:lstStyle>
            <a:lvl1pPr>
              <a:defRPr>
                <a:ea typeface="宋体" pitchFamily="2" charset="-122"/>
              </a:defRPr>
            </a:lvl1pPr>
          </a:lstStyle>
          <a:p>
            <a:pPr>
              <a:defRPr/>
            </a:pPr>
            <a:fld id="{67D46562-6357-41C5-B602-1F363769B269}" type="slidenum">
              <a:rPr lang="en-US" altLang="zh-CN"/>
              <a:pPr>
                <a:defRPr/>
              </a:pPr>
              <a:t>‹#›</a:t>
            </a:fld>
            <a:endParaRPr lang="en-US" altLang="zh-CN"/>
          </a:p>
        </p:txBody>
      </p:sp>
      <p:pic>
        <p:nvPicPr>
          <p:cNvPr id="152582" name="图片 7" descr="professional.gif"/>
          <p:cNvPicPr>
            <a:picLocks noChangeAspect="1"/>
          </p:cNvPicPr>
          <p:nvPr userDrawn="1"/>
        </p:nvPicPr>
        <p:blipFill>
          <a:blip r:embed="rId17"/>
          <a:srcRect/>
          <a:stretch>
            <a:fillRect/>
          </a:stretch>
        </p:blipFill>
        <p:spPr bwMode="auto">
          <a:xfrm>
            <a:off x="8016875" y="188913"/>
            <a:ext cx="1127125" cy="10525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2" r:id="rId2"/>
    <p:sldLayoutId id="2147483661" r:id="rId3"/>
    <p:sldLayoutId id="2147483660" r:id="rId4"/>
    <p:sldLayoutId id="2147483659" r:id="rId5"/>
    <p:sldLayoutId id="2147483658" r:id="rId6"/>
    <p:sldLayoutId id="2147483657" r:id="rId7"/>
    <p:sldLayoutId id="2147483656" r:id="rId8"/>
    <p:sldLayoutId id="2147483655" r:id="rId9"/>
    <p:sldLayoutId id="2147483654" r:id="rId10"/>
    <p:sldLayoutId id="2147483653" r:id="rId11"/>
    <p:sldLayoutId id="2147483664" r:id="rId12"/>
    <p:sldLayoutId id="2147483665" r:id="rId13"/>
    <p:sldLayoutId id="2147483666" r:id="rId14"/>
  </p:sldLayoutIdLst>
  <p:hf hdr="0" ftr="0"/>
  <p:txStyles>
    <p:titleStyle>
      <a:lvl1pPr algn="r"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Arial" charset="0"/>
          <a:ea typeface="黑体" pitchFamily="2" charset="-122"/>
        </a:defRPr>
      </a:lvl2pPr>
      <a:lvl3pPr algn="r" rtl="0" eaLnBrk="0" fontAlgn="base" hangingPunct="0">
        <a:spcBef>
          <a:spcPct val="0"/>
        </a:spcBef>
        <a:spcAft>
          <a:spcPct val="0"/>
        </a:spcAft>
        <a:defRPr sz="2800">
          <a:solidFill>
            <a:schemeClr val="bg1"/>
          </a:solidFill>
          <a:latin typeface="Arial" charset="0"/>
          <a:ea typeface="黑体" pitchFamily="2" charset="-122"/>
        </a:defRPr>
      </a:lvl3pPr>
      <a:lvl4pPr algn="r" rtl="0" eaLnBrk="0" fontAlgn="base" hangingPunct="0">
        <a:spcBef>
          <a:spcPct val="0"/>
        </a:spcBef>
        <a:spcAft>
          <a:spcPct val="0"/>
        </a:spcAft>
        <a:defRPr sz="2800">
          <a:solidFill>
            <a:schemeClr val="bg1"/>
          </a:solidFill>
          <a:latin typeface="Arial" charset="0"/>
          <a:ea typeface="黑体" pitchFamily="2" charset="-122"/>
        </a:defRPr>
      </a:lvl4pPr>
      <a:lvl5pPr algn="r" rtl="0" eaLnBrk="0" fontAlgn="base" hangingPunct="0">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2.emf"/><Relationship Id="rId4" Type="http://schemas.openxmlformats.org/officeDocument/2006/relationships/oleObject" Target="../embeddings/oleObject2.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file:///\\localhost\Users\kerryzhu\Documents\2.4%20testing\7.%20%25E6%25B5%258B%25E8%25AF%2595%25E6%25A0%2587%25E5%2587%2586-standard\GBT%2015532-2008%20%25E8%25AE%25A1%25E7%25AE%2597%25E6%259C%25BA%25E8%25BD%25AF%25E4%25BB%25B6%25E6%25B5%258B%25E8%25AF%2595%25E8%25A7%2584%25E8%258C%2583.pdf"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hyperlink" Target="http://eng.tmap.net/Hom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14.tm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8.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Layout" Target="../slideLayouts/slideLayout7.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image" Target="../media/image14.tmp"/><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1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Layout" Target="../slideLayouts/slideLayout7.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image" Target="../media/image14.tmp"/><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slideLayout" Target="../slideLayouts/slideLayout7.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 Type="http://schemas.openxmlformats.org/officeDocument/2006/relationships/tags" Target="../tags/tag55.xml"/><Relationship Id="rId16" Type="http://schemas.openxmlformats.org/officeDocument/2006/relationships/tags" Target="../tags/tag69.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19" Type="http://schemas.openxmlformats.org/officeDocument/2006/relationships/image" Target="../media/image14.tmp"/><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image" Target="../media/image14.tmp"/><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18" Type="http://schemas.openxmlformats.org/officeDocument/2006/relationships/tags" Target="../tags/tag101.xml"/><Relationship Id="rId3" Type="http://schemas.openxmlformats.org/officeDocument/2006/relationships/tags" Target="../tags/tag86.xml"/><Relationship Id="rId21" Type="http://schemas.openxmlformats.org/officeDocument/2006/relationships/image" Target="../media/image14.tmp"/><Relationship Id="rId7" Type="http://schemas.openxmlformats.org/officeDocument/2006/relationships/tags" Target="../tags/tag90.xml"/><Relationship Id="rId12" Type="http://schemas.openxmlformats.org/officeDocument/2006/relationships/tags" Target="../tags/tag95.xml"/><Relationship Id="rId17" Type="http://schemas.openxmlformats.org/officeDocument/2006/relationships/tags" Target="../tags/tag100.xml"/><Relationship Id="rId2" Type="http://schemas.openxmlformats.org/officeDocument/2006/relationships/tags" Target="../tags/tag85.xml"/><Relationship Id="rId16" Type="http://schemas.openxmlformats.org/officeDocument/2006/relationships/tags" Target="../tags/tag99.xml"/><Relationship Id="rId20"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tags" Target="../tags/tag98.xml"/><Relationship Id="rId10" Type="http://schemas.openxmlformats.org/officeDocument/2006/relationships/tags" Target="../tags/tag93.xml"/><Relationship Id="rId19" Type="http://schemas.openxmlformats.org/officeDocument/2006/relationships/tags" Target="../tags/tag102.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4.tmp"/><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50.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7.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slideLayout" Target="../slideLayouts/slideLayout7.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tags" Target="../tags/tag129.xml"/><Relationship Id="rId2" Type="http://schemas.openxmlformats.org/officeDocument/2006/relationships/tags" Target="../tags/tag114.xml"/><Relationship Id="rId16" Type="http://schemas.openxmlformats.org/officeDocument/2006/relationships/tags" Target="../tags/tag128.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tags" Target="../tags/tag127.xml"/><Relationship Id="rId10" Type="http://schemas.openxmlformats.org/officeDocument/2006/relationships/tags" Target="../tags/tag122.xml"/><Relationship Id="rId19" Type="http://schemas.openxmlformats.org/officeDocument/2006/relationships/image" Target="../media/image14.tmp"/><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s>
</file>

<file path=ppt/slides/_rels/slide79.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slideLayout" Target="../slideLayouts/slideLayout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 Type="http://schemas.openxmlformats.org/officeDocument/2006/relationships/tags" Target="../tags/tag131.xml"/><Relationship Id="rId16" Type="http://schemas.openxmlformats.org/officeDocument/2006/relationships/tags" Target="../tags/tag145.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tags" Target="../tags/tag144.xml"/><Relationship Id="rId10" Type="http://schemas.openxmlformats.org/officeDocument/2006/relationships/tags" Target="../tags/tag139.xml"/><Relationship Id="rId19" Type="http://schemas.openxmlformats.org/officeDocument/2006/relationships/image" Target="../media/image14.tmp"/><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9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black">
          <a:xfrm>
            <a:off x="0" y="428625"/>
            <a:ext cx="9144000" cy="519113"/>
          </a:xfrm>
          <a:prstGeom prst="rect">
            <a:avLst/>
          </a:prstGeom>
          <a:noFill/>
          <a:ln w="9525">
            <a:noFill/>
            <a:miter lim="800000"/>
            <a:headEnd/>
            <a:tailEnd/>
          </a:ln>
          <a:effectLst/>
        </p:spPr>
        <p:txBody>
          <a:bodyPr anchor="ctr"/>
          <a:lstStyle/>
          <a:p>
            <a:pPr fontAlgn="auto">
              <a:spcBef>
                <a:spcPts val="0"/>
              </a:spcBef>
              <a:spcAft>
                <a:spcPts val="0"/>
              </a:spcAft>
              <a:defRPr/>
            </a:pPr>
            <a:r>
              <a:rPr lang="en-US" altLang="zh-CN" sz="2400" i="0" kern="0" dirty="0">
                <a:solidFill>
                  <a:srgbClr val="FFFFFF"/>
                </a:solidFill>
                <a:latin typeface="+mj-lt"/>
                <a:ea typeface="+mn-ea"/>
              </a:rPr>
              <a:t>     </a:t>
            </a:r>
            <a:endParaRPr lang="zh-CN" altLang="en-US" sz="2400" i="0" kern="0" dirty="0">
              <a:solidFill>
                <a:srgbClr val="FFFFFF"/>
              </a:solidFill>
              <a:latin typeface="+mj-lt"/>
              <a:ea typeface="+mn-ea"/>
            </a:endParaRPr>
          </a:p>
        </p:txBody>
      </p:sp>
      <p:sp>
        <p:nvSpPr>
          <p:cNvPr id="17410" name="标题 1"/>
          <p:cNvSpPr txBox="1">
            <a:spLocks/>
          </p:cNvSpPr>
          <p:nvPr/>
        </p:nvSpPr>
        <p:spPr bwMode="auto">
          <a:xfrm>
            <a:off x="0" y="2133600"/>
            <a:ext cx="4572000" cy="1727200"/>
          </a:xfrm>
          <a:prstGeom prst="rect">
            <a:avLst/>
          </a:prstGeom>
          <a:noFill/>
          <a:ln w="9525">
            <a:noFill/>
            <a:miter lim="800000"/>
            <a:headEnd/>
            <a:tailEnd/>
          </a:ln>
        </p:spPr>
        <p:txBody>
          <a:bodyPr/>
          <a:lstStyle/>
          <a:p>
            <a:pPr algn="ctr">
              <a:lnSpc>
                <a:spcPct val="140000"/>
              </a:lnSpc>
            </a:pPr>
            <a:r>
              <a:rPr lang="zh-CN" altLang="en-US" sz="2800" b="1" i="0" dirty="0">
                <a:solidFill>
                  <a:schemeClr val="bg1"/>
                </a:solidFill>
              </a:rPr>
              <a:t>软件测试方法和技术</a:t>
            </a:r>
            <a:endParaRPr lang="en-US" altLang="zh-CN" sz="2800" b="1" i="0" dirty="0">
              <a:solidFill>
                <a:schemeClr val="bg1"/>
              </a:solidFill>
            </a:endParaRPr>
          </a:p>
          <a:p>
            <a:pPr algn="ctr">
              <a:lnSpc>
                <a:spcPct val="140000"/>
              </a:lnSpc>
            </a:pPr>
            <a:endParaRPr lang="en-US" altLang="zh-CN" sz="1200" b="1" i="0" dirty="0">
              <a:solidFill>
                <a:srgbClr val="FFFF00"/>
              </a:solidFill>
            </a:endParaRPr>
          </a:p>
          <a:p>
            <a:pPr algn="ctr">
              <a:lnSpc>
                <a:spcPct val="140000"/>
              </a:lnSpc>
            </a:pPr>
            <a:r>
              <a:rPr lang="zh-CN" altLang="en-US" sz="2800" b="1" i="0" dirty="0">
                <a:solidFill>
                  <a:srgbClr val="FFFF00"/>
                </a:solidFill>
              </a:rPr>
              <a:t>第</a:t>
            </a:r>
            <a:r>
              <a:rPr lang="en-US" altLang="zh-CN" sz="2800" b="1" i="0" dirty="0">
                <a:solidFill>
                  <a:srgbClr val="FFFF00"/>
                </a:solidFill>
              </a:rPr>
              <a:t>4</a:t>
            </a:r>
            <a:r>
              <a:rPr lang="zh-CN" altLang="en-US" sz="2800" b="1" i="0" dirty="0">
                <a:solidFill>
                  <a:srgbClr val="FFFF00"/>
                </a:solidFill>
              </a:rPr>
              <a:t>章 软件测试流程与规范</a:t>
            </a:r>
          </a:p>
        </p:txBody>
      </p:sp>
      <p:pic>
        <p:nvPicPr>
          <p:cNvPr id="17411" name="图片 1" descr="屏幕快照 2014-01-02 下午7.34.36.png"/>
          <p:cNvPicPr>
            <a:picLocks noChangeAspect="1"/>
          </p:cNvPicPr>
          <p:nvPr/>
        </p:nvPicPr>
        <p:blipFill>
          <a:blip r:embed="rId2"/>
          <a:srcRect/>
          <a:stretch>
            <a:fillRect/>
          </a:stretch>
        </p:blipFill>
        <p:spPr bwMode="auto">
          <a:xfrm>
            <a:off x="4572000" y="1484313"/>
            <a:ext cx="4572000" cy="27368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测试过程和开发过程是同时开始，同时结束的，两者保持同步的关系</a:t>
            </a:r>
            <a:endParaRPr lang="en-US" altLang="zh-CN" dirty="0"/>
          </a:p>
          <a:p>
            <a:r>
              <a:rPr lang="zh-CN" altLang="en-US" dirty="0"/>
              <a:t>测试过程是对开发过程中阶段性成果和最终的产品进行验证的过程，所以两者相互依赖。前期，测试过程更多依赖开发过程，后期开发过程依赖于测试过程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10</a:t>
            </a:fld>
            <a:endParaRPr lang="en-US" altLang="zh-CN"/>
          </a:p>
        </p:txBody>
      </p:sp>
    </p:spTree>
    <p:extLst>
      <p:ext uri="{BB962C8B-B14F-4D97-AF65-F5344CB8AC3E}">
        <p14:creationId xmlns:p14="http://schemas.microsoft.com/office/powerpoint/2010/main" val="25083820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331913" y="476250"/>
            <a:ext cx="6064250" cy="549275"/>
          </a:xfrm>
        </p:spPr>
        <p:txBody>
          <a:bodyPr/>
          <a:lstStyle/>
          <a:p>
            <a:pPr algn="ctr" eaLnBrk="1" hangingPunct="1">
              <a:defRPr/>
            </a:pPr>
            <a:r>
              <a:rPr lang="zh-CN" altLang="en-US" sz="3600" dirty="0">
                <a:solidFill>
                  <a:srgbClr val="FFFF00"/>
                </a:solidFill>
                <a:latin typeface="+mn-lt"/>
              </a:rPr>
              <a:t>软件测试规范</a:t>
            </a:r>
            <a:r>
              <a:rPr lang="zh-CN" altLang="en-US" dirty="0"/>
              <a:t> </a:t>
            </a:r>
          </a:p>
        </p:txBody>
      </p:sp>
      <p:sp>
        <p:nvSpPr>
          <p:cNvPr id="136194" name="Rectangle 3"/>
          <p:cNvSpPr>
            <a:spLocks noChangeArrowheads="1"/>
          </p:cNvSpPr>
          <p:nvPr/>
        </p:nvSpPr>
        <p:spPr bwMode="auto">
          <a:xfrm>
            <a:off x="323850" y="2565400"/>
            <a:ext cx="2736850" cy="2473325"/>
          </a:xfrm>
          <a:prstGeom prst="rect">
            <a:avLst/>
          </a:prstGeom>
          <a:noFill/>
          <a:ln w="9525">
            <a:noFill/>
            <a:miter lim="800000"/>
            <a:headEnd/>
            <a:tailEnd/>
          </a:ln>
        </p:spPr>
        <p:txBody>
          <a:bodyPr>
            <a:spAutoFit/>
          </a:bodyPr>
          <a:lstStyle/>
          <a:p>
            <a:pPr>
              <a:lnSpc>
                <a:spcPct val="130000"/>
              </a:lnSpc>
              <a:spcBef>
                <a:spcPct val="50000"/>
              </a:spcBef>
            </a:pPr>
            <a:r>
              <a:rPr lang="zh-CN" altLang="en-US" sz="2400" b="1" i="0">
                <a:solidFill>
                  <a:srgbClr val="000000"/>
                </a:solidFill>
              </a:rPr>
              <a:t>对软件测试的流程过程化并对每一过程元素进行明确的界定，形成完整的规范体系。 </a:t>
            </a:r>
          </a:p>
        </p:txBody>
      </p:sp>
      <p:pic>
        <p:nvPicPr>
          <p:cNvPr id="136195" name="Picture 4" descr="http://www.softwaretestingstandard.org/images/29119%20Test%20Process.JPG"/>
          <p:cNvPicPr>
            <a:picLocks noChangeAspect="1" noChangeArrowheads="1"/>
          </p:cNvPicPr>
          <p:nvPr/>
        </p:nvPicPr>
        <p:blipFill>
          <a:blip r:embed="rId3"/>
          <a:srcRect/>
          <a:stretch>
            <a:fillRect/>
          </a:stretch>
        </p:blipFill>
        <p:spPr bwMode="auto">
          <a:xfrm>
            <a:off x="3059113" y="1773238"/>
            <a:ext cx="5897562" cy="4356100"/>
          </a:xfrm>
          <a:prstGeom prst="rect">
            <a:avLst/>
          </a:prstGeom>
          <a:noFill/>
          <a:ln w="9525">
            <a:noFill/>
            <a:miter lim="800000"/>
            <a:headEnd/>
            <a:tailEnd/>
          </a:ln>
        </p:spPr>
      </p:pic>
    </p:spTree>
  </p:cSld>
  <p:clrMapOvr>
    <a:masterClrMapping/>
  </p:clrMapOvr>
  <p:transition>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幻灯片编号占位符 3"/>
          <p:cNvSpPr>
            <a:spLocks noGrp="1"/>
          </p:cNvSpPr>
          <p:nvPr>
            <p:ph type="sldNum" sz="quarter" idx="10"/>
          </p:nvPr>
        </p:nvSpPr>
        <p:spPr bwMode="auto">
          <a:xfrm>
            <a:off x="6553200" y="6245225"/>
            <a:ext cx="2133600" cy="476250"/>
          </a:xfrm>
          <a:noFill/>
          <a:ln>
            <a:miter lim="800000"/>
            <a:headEnd/>
            <a:tailEnd/>
          </a:ln>
        </p:spPr>
        <p:txBody>
          <a:bodyPr vert="horz" wrap="square" lIns="91440" tIns="45720" rIns="91440" bIns="45720" numCol="1" anchor="t" anchorCtr="0" compatLnSpc="1">
            <a:prstTxWarp prst="textNoShape">
              <a:avLst/>
            </a:prstTxWarp>
          </a:bodyPr>
          <a:lstStyle/>
          <a:p>
            <a:fld id="{5B29EE0F-3F6C-4449-B3F2-764A4DD5F502}" type="slidenum">
              <a:rPr lang="en-AU" altLang="zh-CN" smtClean="0">
                <a:ea typeface="宋体" charset="-122"/>
              </a:rPr>
              <a:pPr/>
              <a:t>101</a:t>
            </a:fld>
            <a:endParaRPr lang="en-AU" altLang="zh-CN">
              <a:ea typeface="宋体" charset="-122"/>
            </a:endParaRPr>
          </a:p>
        </p:txBody>
      </p:sp>
      <p:sp>
        <p:nvSpPr>
          <p:cNvPr id="138242" name="Rectangle 2050"/>
          <p:cNvSpPr>
            <a:spLocks noGrp="1" noChangeArrowheads="1"/>
          </p:cNvSpPr>
          <p:nvPr>
            <p:ph type="title"/>
          </p:nvPr>
        </p:nvSpPr>
        <p:spPr>
          <a:xfrm>
            <a:off x="1116013" y="260350"/>
            <a:ext cx="4895850" cy="865188"/>
          </a:xfrm>
        </p:spPr>
        <p:txBody>
          <a:bodyPr/>
          <a:lstStyle/>
          <a:p>
            <a:pPr algn="ctr" eaLnBrk="1" hangingPunct="1"/>
            <a:r>
              <a:rPr lang="en-US" altLang="zh-CN" sz="3200" b="1">
                <a:solidFill>
                  <a:srgbClr val="FFFF00"/>
                </a:solidFill>
              </a:rPr>
              <a:t>ISO</a:t>
            </a:r>
            <a:r>
              <a:rPr lang="zh-CN" altLang="en-US" sz="3200" b="1">
                <a:solidFill>
                  <a:srgbClr val="FFFF00"/>
                </a:solidFill>
              </a:rPr>
              <a:t> </a:t>
            </a:r>
            <a:r>
              <a:rPr lang="en-US" altLang="zh-CN" sz="3200" b="1">
                <a:solidFill>
                  <a:srgbClr val="FFFF00"/>
                </a:solidFill>
              </a:rPr>
              <a:t>29119</a:t>
            </a:r>
            <a:r>
              <a:rPr lang="zh-CN" altLang="en-US" sz="3200" b="1">
                <a:solidFill>
                  <a:srgbClr val="FFFF00"/>
                </a:solidFill>
              </a:rPr>
              <a:t> </a:t>
            </a:r>
            <a:r>
              <a:rPr lang="en-AU" altLang="zh-CN" sz="3200" b="1">
                <a:solidFill>
                  <a:srgbClr val="FFFF00"/>
                </a:solidFill>
              </a:rPr>
              <a:t>Overview</a:t>
            </a:r>
          </a:p>
        </p:txBody>
      </p:sp>
      <p:sp>
        <p:nvSpPr>
          <p:cNvPr id="138243" name="Rectangle 2237"/>
          <p:cNvSpPr>
            <a:spLocks noChangeArrowheads="1"/>
          </p:cNvSpPr>
          <p:nvPr/>
        </p:nvSpPr>
        <p:spPr bwMode="auto">
          <a:xfrm>
            <a:off x="1693863" y="1690688"/>
            <a:ext cx="1511300" cy="801687"/>
          </a:xfrm>
          <a:prstGeom prst="rect">
            <a:avLst/>
          </a:prstGeom>
          <a:noFill/>
          <a:ln w="28575">
            <a:solidFill>
              <a:schemeClr val="tx1"/>
            </a:solidFill>
            <a:miter lim="800000"/>
            <a:headEnd/>
            <a:tailEnd/>
          </a:ln>
        </p:spPr>
        <p:txBody>
          <a:bodyPr anchor="ctr"/>
          <a:lstStyle/>
          <a:p>
            <a:pPr algn="ctr" defTabSz="1279525"/>
            <a:r>
              <a:rPr lang="en-AU" altLang="zh-CN" sz="1600" u="sng"/>
              <a:t>Part 1</a:t>
            </a:r>
          </a:p>
          <a:p>
            <a:pPr algn="ctr" defTabSz="1279525"/>
            <a:r>
              <a:rPr lang="en-AU" altLang="zh-CN" sz="1600"/>
              <a:t>Concepts &amp; Vocabulary</a:t>
            </a:r>
          </a:p>
        </p:txBody>
      </p:sp>
      <p:sp>
        <p:nvSpPr>
          <p:cNvPr id="138244" name="Rectangle 2238"/>
          <p:cNvSpPr>
            <a:spLocks noChangeArrowheads="1"/>
          </p:cNvSpPr>
          <p:nvPr/>
        </p:nvSpPr>
        <p:spPr bwMode="auto">
          <a:xfrm>
            <a:off x="1690688" y="3616325"/>
            <a:ext cx="1511300" cy="792163"/>
          </a:xfrm>
          <a:prstGeom prst="rect">
            <a:avLst/>
          </a:prstGeom>
          <a:noFill/>
          <a:ln w="28575">
            <a:solidFill>
              <a:schemeClr val="tx1"/>
            </a:solidFill>
            <a:miter lim="800000"/>
            <a:headEnd/>
            <a:tailEnd/>
          </a:ln>
        </p:spPr>
        <p:txBody>
          <a:bodyPr anchor="ctr"/>
          <a:lstStyle/>
          <a:p>
            <a:pPr algn="ctr" defTabSz="1279525"/>
            <a:r>
              <a:rPr lang="en-AU" altLang="zh-CN" sz="1600" u="sng"/>
              <a:t>Part 2</a:t>
            </a:r>
          </a:p>
          <a:p>
            <a:pPr algn="ctr" defTabSz="1279525"/>
            <a:r>
              <a:rPr lang="en-AU" altLang="zh-CN" sz="1600"/>
              <a:t>Strategy &amp; Process</a:t>
            </a:r>
          </a:p>
        </p:txBody>
      </p:sp>
      <p:sp>
        <p:nvSpPr>
          <p:cNvPr id="138245" name="Rectangle 2239"/>
          <p:cNvSpPr>
            <a:spLocks noChangeArrowheads="1"/>
          </p:cNvSpPr>
          <p:nvPr/>
        </p:nvSpPr>
        <p:spPr bwMode="auto">
          <a:xfrm>
            <a:off x="6443663" y="2924175"/>
            <a:ext cx="1655762" cy="792163"/>
          </a:xfrm>
          <a:prstGeom prst="rect">
            <a:avLst/>
          </a:prstGeom>
          <a:noFill/>
          <a:ln w="28575">
            <a:solidFill>
              <a:schemeClr val="tx1"/>
            </a:solidFill>
            <a:miter lim="800000"/>
            <a:headEnd/>
            <a:tailEnd/>
          </a:ln>
        </p:spPr>
        <p:txBody>
          <a:bodyPr anchor="ctr"/>
          <a:lstStyle/>
          <a:p>
            <a:pPr algn="ctr" defTabSz="1279525"/>
            <a:r>
              <a:rPr lang="en-AU" altLang="zh-CN" sz="1600" u="sng"/>
              <a:t>Part 3</a:t>
            </a:r>
          </a:p>
          <a:p>
            <a:pPr algn="ctr" defTabSz="1279525"/>
            <a:r>
              <a:rPr lang="en-AU" altLang="zh-CN" sz="1600"/>
              <a:t>Documentation</a:t>
            </a:r>
          </a:p>
        </p:txBody>
      </p:sp>
      <p:sp>
        <p:nvSpPr>
          <p:cNvPr id="138246" name="Rectangle 2240"/>
          <p:cNvSpPr>
            <a:spLocks noChangeArrowheads="1"/>
          </p:cNvSpPr>
          <p:nvPr/>
        </p:nvSpPr>
        <p:spPr bwMode="auto">
          <a:xfrm>
            <a:off x="1762125" y="5805488"/>
            <a:ext cx="1368425" cy="765175"/>
          </a:xfrm>
          <a:prstGeom prst="rect">
            <a:avLst/>
          </a:prstGeom>
          <a:noFill/>
          <a:ln w="28575">
            <a:solidFill>
              <a:schemeClr val="tx1"/>
            </a:solidFill>
            <a:miter lim="800000"/>
            <a:headEnd/>
            <a:tailEnd/>
          </a:ln>
        </p:spPr>
        <p:txBody>
          <a:bodyPr anchor="ctr"/>
          <a:lstStyle/>
          <a:p>
            <a:pPr algn="ctr" defTabSz="1279525"/>
            <a:r>
              <a:rPr lang="en-AU" altLang="zh-CN" sz="1600" u="sng"/>
              <a:t>Part 4</a:t>
            </a:r>
          </a:p>
          <a:p>
            <a:pPr algn="ctr" defTabSz="1279525"/>
            <a:r>
              <a:rPr lang="en-AU" altLang="zh-CN" sz="1600"/>
              <a:t>Techniques</a:t>
            </a:r>
          </a:p>
        </p:txBody>
      </p:sp>
      <p:cxnSp>
        <p:nvCxnSpPr>
          <p:cNvPr id="138247" name="AutoShape 2241"/>
          <p:cNvCxnSpPr>
            <a:cxnSpLocks noChangeShapeType="1"/>
            <a:stCxn id="138244" idx="1"/>
            <a:endCxn id="138243" idx="1"/>
          </p:cNvCxnSpPr>
          <p:nvPr/>
        </p:nvCxnSpPr>
        <p:spPr bwMode="auto">
          <a:xfrm rot="10800000" flipH="1">
            <a:off x="1676400" y="2092325"/>
            <a:ext cx="3175" cy="1920875"/>
          </a:xfrm>
          <a:prstGeom prst="curvedConnector3">
            <a:avLst>
              <a:gd name="adj1" fmla="val -30800009"/>
            </a:avLst>
          </a:prstGeom>
          <a:noFill/>
          <a:ln w="9525">
            <a:solidFill>
              <a:schemeClr val="tx1"/>
            </a:solidFill>
            <a:round/>
            <a:headEnd/>
            <a:tailEnd type="triangle" w="med" len="med"/>
          </a:ln>
        </p:spPr>
      </p:cxnSp>
      <p:cxnSp>
        <p:nvCxnSpPr>
          <p:cNvPr id="138248" name="AutoShape 2242"/>
          <p:cNvCxnSpPr>
            <a:cxnSpLocks noChangeShapeType="1"/>
            <a:stCxn id="138244" idx="2"/>
            <a:endCxn id="138246" idx="0"/>
          </p:cNvCxnSpPr>
          <p:nvPr/>
        </p:nvCxnSpPr>
        <p:spPr bwMode="auto">
          <a:xfrm rot="5400000">
            <a:off x="1762125" y="5106988"/>
            <a:ext cx="1368425" cy="0"/>
          </a:xfrm>
          <a:prstGeom prst="straightConnector1">
            <a:avLst/>
          </a:prstGeom>
          <a:noFill/>
          <a:ln w="57150">
            <a:solidFill>
              <a:schemeClr val="tx1"/>
            </a:solidFill>
            <a:round/>
            <a:headEnd type="triangle" w="med" len="med"/>
            <a:tailEnd type="triangle" w="med" len="med"/>
          </a:ln>
        </p:spPr>
      </p:cxnSp>
      <p:cxnSp>
        <p:nvCxnSpPr>
          <p:cNvPr id="138249" name="AutoShape 2243"/>
          <p:cNvCxnSpPr>
            <a:cxnSpLocks noChangeShapeType="1"/>
            <a:stCxn id="138331" idx="1"/>
            <a:endCxn id="138251" idx="1"/>
          </p:cNvCxnSpPr>
          <p:nvPr/>
        </p:nvCxnSpPr>
        <p:spPr bwMode="auto">
          <a:xfrm rot="10800000">
            <a:off x="1692275" y="1943100"/>
            <a:ext cx="50800" cy="4475163"/>
          </a:xfrm>
          <a:prstGeom prst="curvedConnector3">
            <a:avLst>
              <a:gd name="adj1" fmla="val 3100000"/>
            </a:avLst>
          </a:prstGeom>
          <a:noFill/>
          <a:ln w="9525">
            <a:solidFill>
              <a:schemeClr val="tx1"/>
            </a:solidFill>
            <a:round/>
            <a:headEnd/>
            <a:tailEnd type="triangle" w="med" len="med"/>
          </a:ln>
        </p:spPr>
      </p:cxnSp>
      <p:cxnSp>
        <p:nvCxnSpPr>
          <p:cNvPr id="138250" name="AutoShape 2244"/>
          <p:cNvCxnSpPr>
            <a:cxnSpLocks noChangeShapeType="1"/>
            <a:stCxn id="138245" idx="0"/>
            <a:endCxn id="138337" idx="3"/>
          </p:cNvCxnSpPr>
          <p:nvPr/>
        </p:nvCxnSpPr>
        <p:spPr bwMode="auto">
          <a:xfrm rot="16200000" flipV="1">
            <a:off x="4934744" y="586581"/>
            <a:ext cx="609600" cy="4065588"/>
          </a:xfrm>
          <a:prstGeom prst="curvedConnector2">
            <a:avLst/>
          </a:prstGeom>
          <a:noFill/>
          <a:ln w="9525">
            <a:solidFill>
              <a:schemeClr val="tx1"/>
            </a:solidFill>
            <a:round/>
            <a:headEnd/>
            <a:tailEnd type="triangle" w="med" len="med"/>
          </a:ln>
        </p:spPr>
      </p:cxnSp>
      <p:sp>
        <p:nvSpPr>
          <p:cNvPr id="138251" name="Rectangle 2245"/>
          <p:cNvSpPr>
            <a:spLocks noChangeArrowheads="1"/>
          </p:cNvSpPr>
          <p:nvPr/>
        </p:nvSpPr>
        <p:spPr bwMode="auto">
          <a:xfrm>
            <a:off x="1692275" y="1906588"/>
            <a:ext cx="144463" cy="71437"/>
          </a:xfrm>
          <a:prstGeom prst="rect">
            <a:avLst/>
          </a:prstGeom>
          <a:noFill/>
          <a:ln w="9525">
            <a:noFill/>
            <a:miter lim="800000"/>
            <a:headEnd/>
            <a:tailEnd/>
          </a:ln>
        </p:spPr>
        <p:txBody>
          <a:bodyPr wrap="none" anchor="ctr"/>
          <a:lstStyle/>
          <a:p>
            <a:endParaRPr lang="zh-CN" altLang="en-US"/>
          </a:p>
        </p:txBody>
      </p:sp>
      <p:sp>
        <p:nvSpPr>
          <p:cNvPr id="601286" name="Oval 2246"/>
          <p:cNvSpPr>
            <a:spLocks noChangeArrowheads="1"/>
          </p:cNvSpPr>
          <p:nvPr/>
        </p:nvSpPr>
        <p:spPr bwMode="auto">
          <a:xfrm>
            <a:off x="4716463" y="3932238"/>
            <a:ext cx="1295400" cy="360362"/>
          </a:xfrm>
          <a:prstGeom prst="ellipse">
            <a:avLst/>
          </a:prstGeom>
          <a:noFill/>
          <a:ln w="9525">
            <a:solidFill>
              <a:schemeClr val="tx1"/>
            </a:solidFill>
            <a:round/>
            <a:headEnd/>
            <a:tailEnd/>
          </a:ln>
        </p:spPr>
        <p:txBody>
          <a:bodyPr wrap="none" anchor="ctr"/>
          <a:lstStyle/>
          <a:p>
            <a:pPr algn="ctr" defTabSz="1279525"/>
            <a:r>
              <a:rPr lang="en-AU" altLang="zh-CN" sz="1400"/>
              <a:t>ISO 25051:6</a:t>
            </a:r>
          </a:p>
        </p:txBody>
      </p:sp>
      <p:sp>
        <p:nvSpPr>
          <p:cNvPr id="601287" name="Oval 2247"/>
          <p:cNvSpPr>
            <a:spLocks noChangeArrowheads="1"/>
          </p:cNvSpPr>
          <p:nvPr/>
        </p:nvSpPr>
        <p:spPr bwMode="auto">
          <a:xfrm>
            <a:off x="3059113" y="4941888"/>
            <a:ext cx="1370012" cy="360362"/>
          </a:xfrm>
          <a:prstGeom prst="ellipse">
            <a:avLst/>
          </a:prstGeom>
          <a:noFill/>
          <a:ln w="9525">
            <a:solidFill>
              <a:schemeClr val="tx1"/>
            </a:solidFill>
            <a:round/>
            <a:headEnd/>
            <a:tailEnd/>
          </a:ln>
        </p:spPr>
        <p:txBody>
          <a:bodyPr wrap="none" anchor="ctr"/>
          <a:lstStyle/>
          <a:p>
            <a:pPr algn="ctr" defTabSz="1279525"/>
            <a:r>
              <a:rPr lang="en-AU" altLang="zh-CN" sz="1400"/>
              <a:t>ISO 25051:7</a:t>
            </a:r>
          </a:p>
        </p:txBody>
      </p:sp>
      <p:sp>
        <p:nvSpPr>
          <p:cNvPr id="601288" name="Oval 2248"/>
          <p:cNvSpPr>
            <a:spLocks noChangeArrowheads="1"/>
          </p:cNvSpPr>
          <p:nvPr/>
        </p:nvSpPr>
        <p:spPr bwMode="auto">
          <a:xfrm>
            <a:off x="898525" y="2852738"/>
            <a:ext cx="1152525" cy="360362"/>
          </a:xfrm>
          <a:prstGeom prst="ellipse">
            <a:avLst/>
          </a:prstGeom>
          <a:noFill/>
          <a:ln w="9525">
            <a:solidFill>
              <a:schemeClr val="tx1"/>
            </a:solidFill>
            <a:round/>
            <a:headEnd/>
            <a:tailEnd/>
          </a:ln>
        </p:spPr>
        <p:txBody>
          <a:bodyPr wrap="none" anchor="ctr"/>
          <a:lstStyle/>
          <a:p>
            <a:pPr algn="ctr" defTabSz="1279525"/>
            <a:r>
              <a:rPr lang="en-AU" altLang="zh-CN" sz="1400"/>
              <a:t>IEEE 1008</a:t>
            </a:r>
          </a:p>
        </p:txBody>
      </p:sp>
      <p:sp>
        <p:nvSpPr>
          <p:cNvPr id="601289" name="Oval 2249"/>
          <p:cNvSpPr>
            <a:spLocks noChangeArrowheads="1"/>
          </p:cNvSpPr>
          <p:nvPr/>
        </p:nvSpPr>
        <p:spPr bwMode="auto">
          <a:xfrm>
            <a:off x="898525" y="5084763"/>
            <a:ext cx="1152525" cy="360362"/>
          </a:xfrm>
          <a:prstGeom prst="ellipse">
            <a:avLst/>
          </a:prstGeom>
          <a:noFill/>
          <a:ln w="9525">
            <a:solidFill>
              <a:schemeClr val="tx1"/>
            </a:solidFill>
            <a:round/>
            <a:headEnd/>
            <a:tailEnd/>
          </a:ln>
        </p:spPr>
        <p:txBody>
          <a:bodyPr wrap="none" anchor="ctr"/>
          <a:lstStyle/>
          <a:p>
            <a:pPr algn="ctr" defTabSz="1279525"/>
            <a:r>
              <a:rPr lang="en-AU" altLang="zh-CN" sz="1400"/>
              <a:t>BSI 7925-2</a:t>
            </a:r>
          </a:p>
        </p:txBody>
      </p:sp>
      <p:sp>
        <p:nvSpPr>
          <p:cNvPr id="138256" name="Rectangle 2250"/>
          <p:cNvSpPr>
            <a:spLocks noChangeArrowheads="1"/>
          </p:cNvSpPr>
          <p:nvPr/>
        </p:nvSpPr>
        <p:spPr bwMode="auto">
          <a:xfrm>
            <a:off x="1914525" y="4352925"/>
            <a:ext cx="144463" cy="71438"/>
          </a:xfrm>
          <a:prstGeom prst="rect">
            <a:avLst/>
          </a:prstGeom>
          <a:noFill/>
          <a:ln w="9525">
            <a:noFill/>
            <a:miter lim="800000"/>
            <a:headEnd/>
            <a:tailEnd/>
          </a:ln>
        </p:spPr>
        <p:txBody>
          <a:bodyPr wrap="none" anchor="ctr"/>
          <a:lstStyle/>
          <a:p>
            <a:endParaRPr lang="zh-CN" altLang="en-US"/>
          </a:p>
        </p:txBody>
      </p:sp>
      <p:cxnSp>
        <p:nvCxnSpPr>
          <p:cNvPr id="601291" name="AutoShape 2251"/>
          <p:cNvCxnSpPr>
            <a:cxnSpLocks noChangeShapeType="1"/>
            <a:stCxn id="601289" idx="4"/>
            <a:endCxn id="138246" idx="1"/>
          </p:cNvCxnSpPr>
          <p:nvPr/>
        </p:nvCxnSpPr>
        <p:spPr bwMode="auto">
          <a:xfrm>
            <a:off x="1474788" y="5445125"/>
            <a:ext cx="273050" cy="742950"/>
          </a:xfrm>
          <a:prstGeom prst="straightConnector1">
            <a:avLst/>
          </a:prstGeom>
          <a:noFill/>
          <a:ln w="9525">
            <a:solidFill>
              <a:schemeClr val="tx1"/>
            </a:solidFill>
            <a:round/>
            <a:headEnd/>
            <a:tailEnd type="triangle" w="med" len="med"/>
          </a:ln>
        </p:spPr>
      </p:cxnSp>
      <p:cxnSp>
        <p:nvCxnSpPr>
          <p:cNvPr id="601292" name="AutoShape 2252"/>
          <p:cNvCxnSpPr>
            <a:cxnSpLocks noChangeShapeType="1"/>
            <a:stCxn id="601289" idx="0"/>
            <a:endCxn id="138256" idx="1"/>
          </p:cNvCxnSpPr>
          <p:nvPr/>
        </p:nvCxnSpPr>
        <p:spPr bwMode="auto">
          <a:xfrm flipV="1">
            <a:off x="1474788" y="4389438"/>
            <a:ext cx="439737" cy="695325"/>
          </a:xfrm>
          <a:prstGeom prst="straightConnector1">
            <a:avLst/>
          </a:prstGeom>
          <a:noFill/>
          <a:ln w="9525">
            <a:solidFill>
              <a:schemeClr val="tx1"/>
            </a:solidFill>
            <a:round/>
            <a:headEnd/>
            <a:tailEnd type="triangle" w="med" len="med"/>
          </a:ln>
        </p:spPr>
      </p:cxnSp>
      <p:cxnSp>
        <p:nvCxnSpPr>
          <p:cNvPr id="601293" name="AutoShape 2253"/>
          <p:cNvCxnSpPr>
            <a:cxnSpLocks noChangeShapeType="1"/>
            <a:stCxn id="601288" idx="4"/>
            <a:endCxn id="138266" idx="0"/>
          </p:cNvCxnSpPr>
          <p:nvPr/>
        </p:nvCxnSpPr>
        <p:spPr bwMode="auto">
          <a:xfrm>
            <a:off x="1474788" y="3213100"/>
            <a:ext cx="576262" cy="404813"/>
          </a:xfrm>
          <a:prstGeom prst="straightConnector1">
            <a:avLst/>
          </a:prstGeom>
          <a:noFill/>
          <a:ln w="9525">
            <a:solidFill>
              <a:schemeClr val="tx1"/>
            </a:solidFill>
            <a:round/>
            <a:headEnd/>
            <a:tailEnd type="triangle" w="med" len="med"/>
          </a:ln>
        </p:spPr>
      </p:cxnSp>
      <p:sp>
        <p:nvSpPr>
          <p:cNvPr id="601294" name="Oval 2254"/>
          <p:cNvSpPr>
            <a:spLocks noChangeArrowheads="1"/>
          </p:cNvSpPr>
          <p:nvPr/>
        </p:nvSpPr>
        <p:spPr bwMode="auto">
          <a:xfrm>
            <a:off x="3635375" y="2636838"/>
            <a:ext cx="1584325" cy="360362"/>
          </a:xfrm>
          <a:prstGeom prst="ellipse">
            <a:avLst/>
          </a:prstGeom>
          <a:noFill/>
          <a:ln w="9525">
            <a:solidFill>
              <a:schemeClr val="tx1"/>
            </a:solidFill>
            <a:round/>
            <a:headEnd/>
            <a:tailEnd/>
          </a:ln>
        </p:spPr>
        <p:txBody>
          <a:bodyPr wrap="none" anchor="ctr"/>
          <a:lstStyle/>
          <a:p>
            <a:pPr algn="ctr" defTabSz="1279525"/>
            <a:r>
              <a:rPr lang="en-AU" altLang="zh-CN" sz="1400"/>
              <a:t>IEEE 829:2007</a:t>
            </a:r>
          </a:p>
        </p:txBody>
      </p:sp>
      <p:cxnSp>
        <p:nvCxnSpPr>
          <p:cNvPr id="601295" name="AutoShape 2255"/>
          <p:cNvCxnSpPr>
            <a:cxnSpLocks noChangeShapeType="1"/>
            <a:stCxn id="601294" idx="6"/>
            <a:endCxn id="138336" idx="0"/>
          </p:cNvCxnSpPr>
          <p:nvPr/>
        </p:nvCxnSpPr>
        <p:spPr bwMode="auto">
          <a:xfrm>
            <a:off x="5219700" y="2817813"/>
            <a:ext cx="1225550" cy="179387"/>
          </a:xfrm>
          <a:prstGeom prst="straightConnector1">
            <a:avLst/>
          </a:prstGeom>
          <a:noFill/>
          <a:ln w="9525">
            <a:solidFill>
              <a:schemeClr val="tx1"/>
            </a:solidFill>
            <a:round/>
            <a:headEnd/>
            <a:tailEnd type="triangle" w="med" len="med"/>
          </a:ln>
        </p:spPr>
      </p:cxnSp>
      <p:sp>
        <p:nvSpPr>
          <p:cNvPr id="601296" name="Oval 2256"/>
          <p:cNvSpPr>
            <a:spLocks noChangeArrowheads="1"/>
          </p:cNvSpPr>
          <p:nvPr/>
        </p:nvSpPr>
        <p:spPr bwMode="auto">
          <a:xfrm>
            <a:off x="3708400" y="1671638"/>
            <a:ext cx="1439863" cy="360362"/>
          </a:xfrm>
          <a:prstGeom prst="ellipse">
            <a:avLst/>
          </a:prstGeom>
          <a:noFill/>
          <a:ln w="9525">
            <a:solidFill>
              <a:schemeClr val="tx1"/>
            </a:solidFill>
            <a:round/>
            <a:headEnd/>
            <a:tailEnd/>
          </a:ln>
        </p:spPr>
        <p:txBody>
          <a:bodyPr wrap="none" anchor="ctr"/>
          <a:lstStyle/>
          <a:p>
            <a:pPr algn="ctr" defTabSz="1279525"/>
            <a:r>
              <a:rPr lang="en-AU" altLang="zh-CN" sz="1400"/>
              <a:t>BSI 7925-1</a:t>
            </a:r>
          </a:p>
        </p:txBody>
      </p:sp>
      <p:sp>
        <p:nvSpPr>
          <p:cNvPr id="138263" name="Rectangle 2257"/>
          <p:cNvSpPr>
            <a:spLocks noChangeArrowheads="1"/>
          </p:cNvSpPr>
          <p:nvPr/>
        </p:nvSpPr>
        <p:spPr bwMode="auto">
          <a:xfrm>
            <a:off x="3132138" y="1917700"/>
            <a:ext cx="144462" cy="71438"/>
          </a:xfrm>
          <a:prstGeom prst="rect">
            <a:avLst/>
          </a:prstGeom>
          <a:noFill/>
          <a:ln w="9525">
            <a:noFill/>
            <a:miter lim="800000"/>
            <a:headEnd/>
            <a:tailEnd/>
          </a:ln>
        </p:spPr>
        <p:txBody>
          <a:bodyPr wrap="none" anchor="ctr"/>
          <a:lstStyle/>
          <a:p>
            <a:endParaRPr lang="zh-CN" altLang="en-US"/>
          </a:p>
        </p:txBody>
      </p:sp>
      <p:cxnSp>
        <p:nvCxnSpPr>
          <p:cNvPr id="601298" name="AutoShape 2258"/>
          <p:cNvCxnSpPr>
            <a:cxnSpLocks noChangeShapeType="1"/>
            <a:stCxn id="601296" idx="2"/>
            <a:endCxn id="138263" idx="0"/>
          </p:cNvCxnSpPr>
          <p:nvPr/>
        </p:nvCxnSpPr>
        <p:spPr bwMode="auto">
          <a:xfrm flipH="1">
            <a:off x="3205163" y="1852613"/>
            <a:ext cx="503237" cy="65087"/>
          </a:xfrm>
          <a:prstGeom prst="straightConnector1">
            <a:avLst/>
          </a:prstGeom>
          <a:noFill/>
          <a:ln w="9525">
            <a:solidFill>
              <a:schemeClr val="tx1"/>
            </a:solidFill>
            <a:round/>
            <a:headEnd/>
            <a:tailEnd type="triangle" w="med" len="med"/>
          </a:ln>
        </p:spPr>
      </p:cxnSp>
      <p:cxnSp>
        <p:nvCxnSpPr>
          <p:cNvPr id="601300" name="AutoShape 2260"/>
          <p:cNvCxnSpPr>
            <a:cxnSpLocks noChangeShapeType="1"/>
            <a:stCxn id="601294" idx="3"/>
            <a:endCxn id="138267" idx="0"/>
          </p:cNvCxnSpPr>
          <p:nvPr/>
        </p:nvCxnSpPr>
        <p:spPr bwMode="auto">
          <a:xfrm flipH="1">
            <a:off x="2771775" y="2944813"/>
            <a:ext cx="1095375" cy="673100"/>
          </a:xfrm>
          <a:prstGeom prst="straightConnector1">
            <a:avLst/>
          </a:prstGeom>
          <a:noFill/>
          <a:ln w="9525">
            <a:solidFill>
              <a:schemeClr val="tx1"/>
            </a:solidFill>
            <a:round/>
            <a:headEnd/>
            <a:tailEnd type="triangle" w="med" len="med"/>
          </a:ln>
        </p:spPr>
      </p:cxnSp>
      <p:sp>
        <p:nvSpPr>
          <p:cNvPr id="138266" name="Rectangle 2261"/>
          <p:cNvSpPr>
            <a:spLocks noChangeArrowheads="1"/>
          </p:cNvSpPr>
          <p:nvPr/>
        </p:nvSpPr>
        <p:spPr bwMode="auto">
          <a:xfrm>
            <a:off x="1978025" y="3617913"/>
            <a:ext cx="144463" cy="71437"/>
          </a:xfrm>
          <a:prstGeom prst="rect">
            <a:avLst/>
          </a:prstGeom>
          <a:noFill/>
          <a:ln w="9525">
            <a:noFill/>
            <a:miter lim="800000"/>
            <a:headEnd/>
            <a:tailEnd/>
          </a:ln>
        </p:spPr>
        <p:txBody>
          <a:bodyPr wrap="none" anchor="ctr"/>
          <a:lstStyle/>
          <a:p>
            <a:endParaRPr lang="zh-CN" altLang="en-US"/>
          </a:p>
        </p:txBody>
      </p:sp>
      <p:sp>
        <p:nvSpPr>
          <p:cNvPr id="138267" name="Rectangle 2262"/>
          <p:cNvSpPr>
            <a:spLocks noChangeArrowheads="1"/>
          </p:cNvSpPr>
          <p:nvPr/>
        </p:nvSpPr>
        <p:spPr bwMode="auto">
          <a:xfrm>
            <a:off x="2698750" y="3617913"/>
            <a:ext cx="144463" cy="71437"/>
          </a:xfrm>
          <a:prstGeom prst="rect">
            <a:avLst/>
          </a:prstGeom>
          <a:noFill/>
          <a:ln w="9525">
            <a:noFill/>
            <a:miter lim="800000"/>
            <a:headEnd/>
            <a:tailEnd/>
          </a:ln>
        </p:spPr>
        <p:txBody>
          <a:bodyPr wrap="none" anchor="ctr"/>
          <a:lstStyle/>
          <a:p>
            <a:endParaRPr lang="zh-CN" altLang="en-US"/>
          </a:p>
        </p:txBody>
      </p:sp>
      <p:cxnSp>
        <p:nvCxnSpPr>
          <p:cNvPr id="601303" name="AutoShape 2263"/>
          <p:cNvCxnSpPr>
            <a:cxnSpLocks noChangeShapeType="1"/>
            <a:stCxn id="601286" idx="6"/>
            <a:endCxn id="138245" idx="2"/>
          </p:cNvCxnSpPr>
          <p:nvPr/>
        </p:nvCxnSpPr>
        <p:spPr bwMode="auto">
          <a:xfrm flipV="1">
            <a:off x="6011863" y="3716338"/>
            <a:ext cx="1260475" cy="396875"/>
          </a:xfrm>
          <a:prstGeom prst="straightConnector1">
            <a:avLst/>
          </a:prstGeom>
          <a:noFill/>
          <a:ln w="9525">
            <a:solidFill>
              <a:schemeClr val="tx1"/>
            </a:solidFill>
            <a:prstDash val="dash"/>
            <a:round/>
            <a:headEnd/>
            <a:tailEnd type="triangle" w="med" len="med"/>
          </a:ln>
        </p:spPr>
      </p:cxnSp>
      <p:cxnSp>
        <p:nvCxnSpPr>
          <p:cNvPr id="601304" name="AutoShape 2264"/>
          <p:cNvCxnSpPr>
            <a:cxnSpLocks noChangeShapeType="1"/>
            <a:stCxn id="601286" idx="2"/>
            <a:endCxn id="138270" idx="2"/>
          </p:cNvCxnSpPr>
          <p:nvPr/>
        </p:nvCxnSpPr>
        <p:spPr bwMode="auto">
          <a:xfrm flipH="1">
            <a:off x="3203575" y="4113213"/>
            <a:ext cx="1512888" cy="107950"/>
          </a:xfrm>
          <a:prstGeom prst="straightConnector1">
            <a:avLst/>
          </a:prstGeom>
          <a:noFill/>
          <a:ln w="9525">
            <a:solidFill>
              <a:schemeClr val="tx1"/>
            </a:solidFill>
            <a:prstDash val="dash"/>
            <a:round/>
            <a:headEnd/>
            <a:tailEnd type="triangle" w="med" len="med"/>
          </a:ln>
        </p:spPr>
      </p:cxnSp>
      <p:sp>
        <p:nvSpPr>
          <p:cNvPr id="138270" name="Rectangle 2265"/>
          <p:cNvSpPr>
            <a:spLocks noChangeArrowheads="1"/>
          </p:cNvSpPr>
          <p:nvPr/>
        </p:nvSpPr>
        <p:spPr bwMode="auto">
          <a:xfrm>
            <a:off x="3130550" y="4149725"/>
            <a:ext cx="144463" cy="71438"/>
          </a:xfrm>
          <a:prstGeom prst="rect">
            <a:avLst/>
          </a:prstGeom>
          <a:noFill/>
          <a:ln w="9525">
            <a:noFill/>
            <a:miter lim="800000"/>
            <a:headEnd/>
            <a:tailEnd/>
          </a:ln>
        </p:spPr>
        <p:txBody>
          <a:bodyPr wrap="none" anchor="ctr"/>
          <a:lstStyle/>
          <a:p>
            <a:endParaRPr lang="zh-CN" altLang="en-US"/>
          </a:p>
        </p:txBody>
      </p:sp>
      <p:sp>
        <p:nvSpPr>
          <p:cNvPr id="138271" name="Rectangle 2266"/>
          <p:cNvSpPr>
            <a:spLocks noChangeArrowheads="1"/>
          </p:cNvSpPr>
          <p:nvPr/>
        </p:nvSpPr>
        <p:spPr bwMode="auto">
          <a:xfrm>
            <a:off x="2698750" y="4337050"/>
            <a:ext cx="144463" cy="71438"/>
          </a:xfrm>
          <a:prstGeom prst="rect">
            <a:avLst/>
          </a:prstGeom>
          <a:noFill/>
          <a:ln w="9525">
            <a:noFill/>
            <a:miter lim="800000"/>
            <a:headEnd/>
            <a:tailEnd/>
          </a:ln>
        </p:spPr>
        <p:txBody>
          <a:bodyPr wrap="none" anchor="ctr"/>
          <a:lstStyle/>
          <a:p>
            <a:endParaRPr lang="zh-CN" altLang="en-US"/>
          </a:p>
        </p:txBody>
      </p:sp>
      <p:cxnSp>
        <p:nvCxnSpPr>
          <p:cNvPr id="601307" name="AutoShape 2267"/>
          <p:cNvCxnSpPr>
            <a:cxnSpLocks noChangeShapeType="1"/>
            <a:stCxn id="601287" idx="1"/>
            <a:endCxn id="138271" idx="2"/>
          </p:cNvCxnSpPr>
          <p:nvPr/>
        </p:nvCxnSpPr>
        <p:spPr bwMode="auto">
          <a:xfrm flipH="1" flipV="1">
            <a:off x="2771775" y="4408488"/>
            <a:ext cx="487363" cy="585787"/>
          </a:xfrm>
          <a:prstGeom prst="straightConnector1">
            <a:avLst/>
          </a:prstGeom>
          <a:noFill/>
          <a:ln w="9525">
            <a:solidFill>
              <a:schemeClr val="tx1"/>
            </a:solidFill>
            <a:prstDash val="dash"/>
            <a:round/>
            <a:headEnd/>
            <a:tailEnd type="triangle" w="med" len="med"/>
          </a:ln>
        </p:spPr>
      </p:cxnSp>
      <p:graphicFrame>
        <p:nvGraphicFramePr>
          <p:cNvPr id="601386" name="Group 2346"/>
          <p:cNvGraphicFramePr>
            <a:graphicFrameLocks noGrp="1"/>
          </p:cNvGraphicFramePr>
          <p:nvPr/>
        </p:nvGraphicFramePr>
        <p:xfrm>
          <a:off x="6375400" y="333375"/>
          <a:ext cx="2735262" cy="2042160"/>
        </p:xfrm>
        <a:graphic>
          <a:graphicData uri="http://schemas.openxmlformats.org/drawingml/2006/table">
            <a:tbl>
              <a:tblPr/>
              <a:tblGrid>
                <a:gridCol w="1079500">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tblGrid>
              <a:tr h="198438">
                <a:tc>
                  <a:txBody>
                    <a:bodyPr/>
                    <a:lstStyle/>
                    <a:p>
                      <a:pPr marL="0" marR="0" lvl="0" indent="0" algn="ctr" defTabSz="1279525" rtl="0" eaLnBrk="0" fontAlgn="base" latinLnBrk="0" hangingPunct="0">
                        <a:lnSpc>
                          <a:spcPct val="100000"/>
                        </a:lnSpc>
                        <a:spcBef>
                          <a:spcPct val="20000"/>
                        </a:spcBef>
                        <a:spcAft>
                          <a:spcPct val="0"/>
                        </a:spcAft>
                        <a:buClr>
                          <a:srgbClr val="333399"/>
                        </a:buClr>
                        <a:buSzTx/>
                        <a:buFontTx/>
                        <a:buNone/>
                        <a:tabLst/>
                      </a:pPr>
                      <a:r>
                        <a:rPr kumimoji="0" lang="en-AU" sz="1400" b="1" i="0" u="sng" strike="noStrike" cap="none" normalizeH="0" baseline="0">
                          <a:ln>
                            <a:noFill/>
                          </a:ln>
                          <a:solidFill>
                            <a:schemeClr val="tx1"/>
                          </a:solidFill>
                          <a:effectLst/>
                          <a:latin typeface="Arial" charset="0"/>
                          <a:ea typeface="宋体" charset="0"/>
                        </a:rPr>
                        <a:t>Normative (Generic)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0" fontAlgn="base" latinLnBrk="0" hangingPunct="0">
                        <a:lnSpc>
                          <a:spcPct val="100000"/>
                        </a:lnSpc>
                        <a:spcBef>
                          <a:spcPct val="20000"/>
                        </a:spcBef>
                        <a:spcAft>
                          <a:spcPct val="0"/>
                        </a:spcAft>
                        <a:buClr>
                          <a:srgbClr val="333399"/>
                        </a:buClr>
                        <a:buSzTx/>
                        <a:buFontTx/>
                        <a:buNone/>
                        <a:tabLst/>
                      </a:pPr>
                      <a:r>
                        <a:rPr kumimoji="0" lang="en-AU" sz="1400" b="1" i="0" u="sng" strike="noStrike" cap="none" normalizeH="0" baseline="0">
                          <a:ln>
                            <a:noFill/>
                          </a:ln>
                          <a:solidFill>
                            <a:schemeClr val="tx1"/>
                          </a:solidFill>
                          <a:effectLst/>
                          <a:latin typeface="Arial" charset="0"/>
                          <a:ea typeface="宋体" charset="0"/>
                        </a:rPr>
                        <a:t>Appendices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44463">
                <a:tc rowSpan="5">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endParaRPr kumimoji="0" lang="en-GB" sz="1400" b="0" i="0" u="none" strike="noStrike" cap="none" normalizeH="0" baseline="0">
                        <a:ln>
                          <a:noFill/>
                        </a:ln>
                        <a:solidFill>
                          <a:schemeClr val="tx1"/>
                        </a:solidFill>
                        <a:effectLst/>
                        <a:latin typeface="Arial" charset="0"/>
                        <a:ea typeface="宋体"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e.g. Unit….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42875">
                <a:tc vMerge="1">
                  <a:txBody>
                    <a:bodyPr/>
                    <a:lstStyle/>
                    <a:p>
                      <a:endParaRPr lang="zh-CN" altLang="en-US"/>
                    </a:p>
                  </a:txBody>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e.g. Integration…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50813">
                <a:tc vMerge="1">
                  <a:txBody>
                    <a:bodyPr/>
                    <a:lstStyle/>
                    <a:p>
                      <a:endParaRPr lang="zh-CN" altLang="en-US"/>
                    </a:p>
                  </a:txBody>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e.g. System…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41288">
                <a:tc vMerge="1">
                  <a:txBody>
                    <a:bodyPr/>
                    <a:lstStyle/>
                    <a:p>
                      <a:endParaRPr lang="zh-CN" altLang="en-US"/>
                    </a:p>
                  </a:txBody>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e.g. Acceptance…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8925">
                <a:tc vMerge="1">
                  <a:txBody>
                    <a:bodyPr/>
                    <a:lstStyle/>
                    <a:p>
                      <a:endParaRPr lang="zh-CN" altLang="en-US"/>
                    </a:p>
                  </a:txBody>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dirty="0">
                          <a:ln>
                            <a:noFill/>
                          </a:ln>
                          <a:solidFill>
                            <a:schemeClr val="tx1"/>
                          </a:solidFill>
                          <a:effectLst/>
                          <a:latin typeface="Arial" charset="0"/>
                          <a:ea typeface="宋体" charset="0"/>
                        </a:rPr>
                        <a:t>e.g. Maintenance..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138292" name="Rectangle 2287"/>
          <p:cNvSpPr>
            <a:spLocks noChangeArrowheads="1"/>
          </p:cNvSpPr>
          <p:nvPr/>
        </p:nvSpPr>
        <p:spPr bwMode="auto">
          <a:xfrm>
            <a:off x="3059113" y="3716338"/>
            <a:ext cx="144462" cy="71437"/>
          </a:xfrm>
          <a:prstGeom prst="rect">
            <a:avLst/>
          </a:prstGeom>
          <a:noFill/>
          <a:ln w="9525">
            <a:noFill/>
            <a:miter lim="800000"/>
            <a:headEnd/>
            <a:tailEnd/>
          </a:ln>
        </p:spPr>
        <p:txBody>
          <a:bodyPr wrap="none" anchor="ctr"/>
          <a:lstStyle/>
          <a:p>
            <a:endParaRPr lang="zh-CN" altLang="en-US"/>
          </a:p>
        </p:txBody>
      </p:sp>
      <p:cxnSp>
        <p:nvCxnSpPr>
          <p:cNvPr id="601328" name="AutoShape 2288"/>
          <p:cNvCxnSpPr>
            <a:cxnSpLocks noChangeShapeType="1"/>
            <a:stCxn id="138292" idx="3"/>
          </p:cNvCxnSpPr>
          <p:nvPr/>
        </p:nvCxnSpPr>
        <p:spPr bwMode="auto">
          <a:xfrm flipV="1">
            <a:off x="3203575" y="1376363"/>
            <a:ext cx="3097213" cy="2376487"/>
          </a:xfrm>
          <a:prstGeom prst="curvedConnector3">
            <a:avLst>
              <a:gd name="adj1" fmla="val 77958"/>
            </a:avLst>
          </a:prstGeom>
          <a:noFill/>
          <a:ln w="9525">
            <a:solidFill>
              <a:schemeClr val="tx1"/>
            </a:solidFill>
            <a:prstDash val="dash"/>
            <a:round/>
            <a:headEnd type="triangle" w="med" len="med"/>
            <a:tailEnd type="triangle" w="med" len="med"/>
          </a:ln>
        </p:spPr>
      </p:cxnSp>
      <p:sp>
        <p:nvSpPr>
          <p:cNvPr id="601329" name="Oval 2289"/>
          <p:cNvSpPr>
            <a:spLocks noChangeArrowheads="1"/>
          </p:cNvSpPr>
          <p:nvPr/>
        </p:nvSpPr>
        <p:spPr bwMode="auto">
          <a:xfrm>
            <a:off x="6732588" y="749300"/>
            <a:ext cx="142875" cy="142875"/>
          </a:xfrm>
          <a:prstGeom prst="ellipse">
            <a:avLst/>
          </a:prstGeom>
          <a:noFill/>
          <a:ln w="9525">
            <a:solidFill>
              <a:schemeClr val="tx1"/>
            </a:solidFill>
            <a:round/>
            <a:headEnd/>
            <a:tailEnd/>
          </a:ln>
        </p:spPr>
        <p:txBody>
          <a:bodyPr wrap="none" anchor="ctr"/>
          <a:lstStyle/>
          <a:p>
            <a:endParaRPr lang="zh-CN" altLang="en-US"/>
          </a:p>
        </p:txBody>
      </p:sp>
      <p:sp>
        <p:nvSpPr>
          <p:cNvPr id="601330" name="Oval 2290"/>
          <p:cNvSpPr>
            <a:spLocks noChangeArrowheads="1"/>
          </p:cNvSpPr>
          <p:nvPr/>
        </p:nvSpPr>
        <p:spPr bwMode="auto">
          <a:xfrm>
            <a:off x="6732588" y="1036638"/>
            <a:ext cx="142875" cy="142875"/>
          </a:xfrm>
          <a:prstGeom prst="ellipse">
            <a:avLst/>
          </a:prstGeom>
          <a:noFill/>
          <a:ln w="9525">
            <a:solidFill>
              <a:schemeClr val="tx1"/>
            </a:solidFill>
            <a:round/>
            <a:headEnd/>
            <a:tailEnd/>
          </a:ln>
        </p:spPr>
        <p:txBody>
          <a:bodyPr wrap="none" anchor="ctr"/>
          <a:lstStyle/>
          <a:p>
            <a:endParaRPr lang="zh-CN" altLang="en-US"/>
          </a:p>
        </p:txBody>
      </p:sp>
      <p:sp>
        <p:nvSpPr>
          <p:cNvPr id="601331" name="Oval 2291"/>
          <p:cNvSpPr>
            <a:spLocks noChangeArrowheads="1"/>
          </p:cNvSpPr>
          <p:nvPr/>
        </p:nvSpPr>
        <p:spPr bwMode="auto">
          <a:xfrm>
            <a:off x="6732588" y="1325563"/>
            <a:ext cx="142875" cy="142875"/>
          </a:xfrm>
          <a:prstGeom prst="ellipse">
            <a:avLst/>
          </a:prstGeom>
          <a:noFill/>
          <a:ln w="9525">
            <a:solidFill>
              <a:schemeClr val="tx1"/>
            </a:solidFill>
            <a:round/>
            <a:headEnd/>
            <a:tailEnd/>
          </a:ln>
        </p:spPr>
        <p:txBody>
          <a:bodyPr wrap="none" anchor="ctr"/>
          <a:lstStyle/>
          <a:p>
            <a:endParaRPr lang="zh-CN" altLang="en-US"/>
          </a:p>
        </p:txBody>
      </p:sp>
      <p:sp>
        <p:nvSpPr>
          <p:cNvPr id="601332" name="Oval 2292"/>
          <p:cNvSpPr>
            <a:spLocks noChangeArrowheads="1"/>
          </p:cNvSpPr>
          <p:nvPr/>
        </p:nvSpPr>
        <p:spPr bwMode="auto">
          <a:xfrm>
            <a:off x="6732588" y="1612900"/>
            <a:ext cx="142875" cy="142875"/>
          </a:xfrm>
          <a:prstGeom prst="ellipse">
            <a:avLst/>
          </a:prstGeom>
          <a:noFill/>
          <a:ln w="9525">
            <a:solidFill>
              <a:schemeClr val="tx1"/>
            </a:solidFill>
            <a:round/>
            <a:headEnd/>
            <a:tailEnd/>
          </a:ln>
        </p:spPr>
        <p:txBody>
          <a:bodyPr wrap="none" anchor="ctr"/>
          <a:lstStyle/>
          <a:p>
            <a:endParaRPr lang="zh-CN" altLang="en-US"/>
          </a:p>
        </p:txBody>
      </p:sp>
      <p:cxnSp>
        <p:nvCxnSpPr>
          <p:cNvPr id="601333" name="AutoShape 2293"/>
          <p:cNvCxnSpPr>
            <a:cxnSpLocks noChangeShapeType="1"/>
            <a:stCxn id="601329" idx="4"/>
            <a:endCxn id="601330" idx="0"/>
          </p:cNvCxnSpPr>
          <p:nvPr/>
        </p:nvCxnSpPr>
        <p:spPr bwMode="auto">
          <a:xfrm>
            <a:off x="6804025" y="892175"/>
            <a:ext cx="0" cy="144463"/>
          </a:xfrm>
          <a:prstGeom prst="straightConnector1">
            <a:avLst/>
          </a:prstGeom>
          <a:noFill/>
          <a:ln w="9525">
            <a:solidFill>
              <a:schemeClr val="tx1"/>
            </a:solidFill>
            <a:round/>
            <a:headEnd/>
            <a:tailEnd/>
          </a:ln>
        </p:spPr>
      </p:cxnSp>
      <p:cxnSp>
        <p:nvCxnSpPr>
          <p:cNvPr id="601334" name="AutoShape 2294"/>
          <p:cNvCxnSpPr>
            <a:cxnSpLocks noChangeShapeType="1"/>
            <a:stCxn id="601330" idx="4"/>
            <a:endCxn id="601331" idx="0"/>
          </p:cNvCxnSpPr>
          <p:nvPr/>
        </p:nvCxnSpPr>
        <p:spPr bwMode="auto">
          <a:xfrm>
            <a:off x="6804025" y="1179513"/>
            <a:ext cx="0" cy="146050"/>
          </a:xfrm>
          <a:prstGeom prst="straightConnector1">
            <a:avLst/>
          </a:prstGeom>
          <a:noFill/>
          <a:ln w="9525">
            <a:solidFill>
              <a:schemeClr val="tx1"/>
            </a:solidFill>
            <a:round/>
            <a:headEnd/>
            <a:tailEnd/>
          </a:ln>
        </p:spPr>
      </p:cxnSp>
      <p:cxnSp>
        <p:nvCxnSpPr>
          <p:cNvPr id="601335" name="AutoShape 2295"/>
          <p:cNvCxnSpPr>
            <a:cxnSpLocks noChangeShapeType="1"/>
            <a:stCxn id="601331" idx="4"/>
            <a:endCxn id="601332" idx="0"/>
          </p:cNvCxnSpPr>
          <p:nvPr/>
        </p:nvCxnSpPr>
        <p:spPr bwMode="auto">
          <a:xfrm>
            <a:off x="6804025" y="1468438"/>
            <a:ext cx="0" cy="144462"/>
          </a:xfrm>
          <a:prstGeom prst="straightConnector1">
            <a:avLst/>
          </a:prstGeom>
          <a:noFill/>
          <a:ln w="9525">
            <a:solidFill>
              <a:schemeClr val="tx1"/>
            </a:solidFill>
            <a:round/>
            <a:headEnd/>
            <a:tailEnd/>
          </a:ln>
        </p:spPr>
      </p:cxnSp>
      <p:graphicFrame>
        <p:nvGraphicFramePr>
          <p:cNvPr id="601381" name="Group 2341"/>
          <p:cNvGraphicFramePr>
            <a:graphicFrameLocks noGrp="1"/>
          </p:cNvGraphicFramePr>
          <p:nvPr/>
        </p:nvGraphicFramePr>
        <p:xfrm>
          <a:off x="4859338" y="4478338"/>
          <a:ext cx="4176712" cy="2346960"/>
        </p:xfrm>
        <a:graphic>
          <a:graphicData uri="http://schemas.openxmlformats.org/drawingml/2006/table">
            <a:tbl>
              <a:tblPr/>
              <a:tblGrid>
                <a:gridCol w="1314450">
                  <a:extLst>
                    <a:ext uri="{9D8B030D-6E8A-4147-A177-3AD203B41FA5}">
                      <a16:colId xmlns:a16="http://schemas.microsoft.com/office/drawing/2014/main" val="20000"/>
                    </a:ext>
                  </a:extLst>
                </a:gridCol>
                <a:gridCol w="1624012">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tblGrid>
              <a:tr h="366713">
                <a:tc>
                  <a:txBody>
                    <a:bodyPr/>
                    <a:lstStyle/>
                    <a:p>
                      <a:pPr marL="0" marR="0" lvl="0" indent="0" algn="ctr" defTabSz="1279525" rtl="0" eaLnBrk="0" fontAlgn="base" latinLnBrk="0" hangingPunct="0">
                        <a:lnSpc>
                          <a:spcPct val="100000"/>
                        </a:lnSpc>
                        <a:spcBef>
                          <a:spcPct val="20000"/>
                        </a:spcBef>
                        <a:spcAft>
                          <a:spcPct val="0"/>
                        </a:spcAft>
                        <a:buClr>
                          <a:srgbClr val="333399"/>
                        </a:buClr>
                        <a:buSzTx/>
                        <a:buFontTx/>
                        <a:buNone/>
                        <a:tabLst/>
                      </a:pPr>
                      <a:r>
                        <a:rPr kumimoji="0" lang="en-AU" sz="1400" b="1" i="0" u="sng" strike="noStrike" cap="none" normalizeH="0" baseline="0">
                          <a:ln>
                            <a:noFill/>
                          </a:ln>
                          <a:solidFill>
                            <a:schemeClr val="tx1"/>
                          </a:solidFill>
                          <a:effectLst/>
                          <a:latin typeface="Arial" charset="0"/>
                          <a:ea typeface="宋体" charset="0"/>
                        </a:rPr>
                        <a:t>Normative (Generic)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0" fontAlgn="base" latinLnBrk="0" hangingPunct="0">
                        <a:lnSpc>
                          <a:spcPct val="100000"/>
                        </a:lnSpc>
                        <a:spcBef>
                          <a:spcPct val="20000"/>
                        </a:spcBef>
                        <a:spcAft>
                          <a:spcPct val="0"/>
                        </a:spcAft>
                        <a:buClr>
                          <a:srgbClr val="333399"/>
                        </a:buClr>
                        <a:buSzTx/>
                        <a:buFontTx/>
                        <a:buNone/>
                        <a:tabLst/>
                      </a:pPr>
                      <a:r>
                        <a:rPr kumimoji="0" lang="en-AU" sz="1400" b="1" i="0" u="sng" strike="noStrike" cap="none" normalizeH="0" baseline="0">
                          <a:ln>
                            <a:noFill/>
                          </a:ln>
                          <a:solidFill>
                            <a:schemeClr val="tx1"/>
                          </a:solidFill>
                          <a:effectLst/>
                          <a:latin typeface="Arial" charset="0"/>
                          <a:ea typeface="宋体" charset="0"/>
                        </a:rPr>
                        <a:t>Appendices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0" fontAlgn="base" latinLnBrk="0" hangingPunct="0">
                        <a:lnSpc>
                          <a:spcPct val="100000"/>
                        </a:lnSpc>
                        <a:spcBef>
                          <a:spcPct val="20000"/>
                        </a:spcBef>
                        <a:spcAft>
                          <a:spcPct val="0"/>
                        </a:spcAft>
                        <a:buClr>
                          <a:srgbClr val="333399"/>
                        </a:buClr>
                        <a:buSzTx/>
                        <a:buFontTx/>
                        <a:buNone/>
                        <a:tabLst/>
                      </a:pPr>
                      <a:r>
                        <a:rPr kumimoji="0" lang="en-AU" sz="1400" b="1" i="0" u="sng" strike="noStrike" cap="none" normalizeH="0" baseline="0">
                          <a:ln>
                            <a:noFill/>
                          </a:ln>
                          <a:solidFill>
                            <a:schemeClr val="tx1"/>
                          </a:solidFill>
                          <a:effectLst/>
                          <a:latin typeface="Arial" charset="0"/>
                          <a:ea typeface="宋体" charset="0"/>
                        </a:rPr>
                        <a:t>Level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90500">
                <a:tc rowSpan="5">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Technique 1</a:t>
                      </a:r>
                    </a:p>
                    <a:p>
                      <a:pPr marL="0" marR="0" lvl="0" indent="0" algn="l" defTabSz="1279525" rtl="0" eaLnBrk="0" fontAlgn="base" latinLnBrk="0" hangingPunct="0">
                        <a:lnSpc>
                          <a:spcPct val="100000"/>
                        </a:lnSpc>
                        <a:spcBef>
                          <a:spcPct val="20000"/>
                        </a:spcBef>
                        <a:spcAft>
                          <a:spcPct val="0"/>
                        </a:spcAft>
                        <a:buClr>
                          <a:srgbClr val="333399"/>
                        </a:buClr>
                        <a:buSzTx/>
                        <a:buFontTx/>
                        <a:buNone/>
                        <a:tabLst/>
                      </a:pPr>
                      <a:endParaRPr kumimoji="0" lang="en-AU" sz="1400" b="0" i="0" u="none" strike="noStrike" cap="none" normalizeH="0" baseline="0">
                        <a:ln>
                          <a:noFill/>
                        </a:ln>
                        <a:solidFill>
                          <a:schemeClr val="tx1"/>
                        </a:solidFill>
                        <a:effectLst/>
                        <a:latin typeface="Arial" charset="0"/>
                        <a:ea typeface="宋体"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e.g. technique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Unit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92088">
                <a:tc vMerge="1">
                  <a:txBody>
                    <a:bodyPr/>
                    <a:lstStyle/>
                    <a:p>
                      <a:endParaRPr lang="zh-CN" altLang="en-US"/>
                    </a:p>
                  </a:txBody>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e.g. technique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Integration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90500">
                <a:tc vMerge="1">
                  <a:txBody>
                    <a:bodyPr/>
                    <a:lstStyle/>
                    <a:p>
                      <a:endParaRPr lang="zh-CN" altLang="en-US"/>
                    </a:p>
                  </a:txBody>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e.g. technique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System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90500">
                <a:tc vMerge="1">
                  <a:txBody>
                    <a:bodyPr/>
                    <a:lstStyle/>
                    <a:p>
                      <a:endParaRPr lang="zh-CN" altLang="en-US"/>
                    </a:p>
                  </a:txBody>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e.g. technique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Acceptance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92088">
                <a:tc vMerge="1">
                  <a:txBody>
                    <a:bodyPr/>
                    <a:lstStyle/>
                    <a:p>
                      <a:endParaRPr lang="zh-CN" altLang="en-US"/>
                    </a:p>
                  </a:txBody>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e.g. technique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Maintenance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90500">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Technique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a:ln>
                            <a:noFill/>
                          </a:ln>
                          <a:solidFill>
                            <a:schemeClr val="tx1"/>
                          </a:solidFill>
                          <a:effectLst/>
                          <a:latin typeface="Arial" charset="0"/>
                          <a:ea typeface="宋体"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0" fontAlgn="base" latinLnBrk="0" hangingPunct="0">
                        <a:lnSpc>
                          <a:spcPct val="100000"/>
                        </a:lnSpc>
                        <a:spcBef>
                          <a:spcPct val="20000"/>
                        </a:spcBef>
                        <a:spcAft>
                          <a:spcPct val="0"/>
                        </a:spcAft>
                        <a:buClr>
                          <a:srgbClr val="333399"/>
                        </a:buClr>
                        <a:buSzTx/>
                        <a:buFontTx/>
                        <a:buNone/>
                        <a:tabLst/>
                      </a:pPr>
                      <a:r>
                        <a:rPr kumimoji="0" lang="en-AU" sz="1400" b="0" i="0" u="none" strike="noStrike" cap="none" normalizeH="0" baseline="0" dirty="0">
                          <a:ln>
                            <a:noFill/>
                          </a:ln>
                          <a:solidFill>
                            <a:schemeClr val="tx1"/>
                          </a:solidFill>
                          <a:effectLst/>
                          <a:latin typeface="Arial" charset="0"/>
                          <a:ea typeface="宋体"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138331" name="Rectangle 2330"/>
          <p:cNvSpPr>
            <a:spLocks noChangeArrowheads="1"/>
          </p:cNvSpPr>
          <p:nvPr/>
        </p:nvSpPr>
        <p:spPr bwMode="auto">
          <a:xfrm>
            <a:off x="1743075" y="6381750"/>
            <a:ext cx="144463" cy="71438"/>
          </a:xfrm>
          <a:prstGeom prst="rect">
            <a:avLst/>
          </a:prstGeom>
          <a:noFill/>
          <a:ln w="9525">
            <a:noFill/>
            <a:miter lim="800000"/>
            <a:headEnd/>
            <a:tailEnd/>
          </a:ln>
        </p:spPr>
        <p:txBody>
          <a:bodyPr wrap="none" anchor="ctr"/>
          <a:lstStyle/>
          <a:p>
            <a:endParaRPr lang="zh-CN" altLang="en-US"/>
          </a:p>
        </p:txBody>
      </p:sp>
      <p:cxnSp>
        <p:nvCxnSpPr>
          <p:cNvPr id="601371" name="AutoShape 2331"/>
          <p:cNvCxnSpPr>
            <a:cxnSpLocks noChangeShapeType="1"/>
            <a:stCxn id="138246" idx="3"/>
          </p:cNvCxnSpPr>
          <p:nvPr/>
        </p:nvCxnSpPr>
        <p:spPr bwMode="auto">
          <a:xfrm flipV="1">
            <a:off x="3144838" y="5753100"/>
            <a:ext cx="1714500" cy="434975"/>
          </a:xfrm>
          <a:prstGeom prst="curvedConnector3">
            <a:avLst>
              <a:gd name="adj1" fmla="val 49537"/>
            </a:avLst>
          </a:prstGeom>
          <a:noFill/>
          <a:ln w="9525">
            <a:solidFill>
              <a:schemeClr val="tx1"/>
            </a:solidFill>
            <a:prstDash val="dash"/>
            <a:round/>
            <a:headEnd type="triangle" w="med" len="med"/>
            <a:tailEnd type="triangle" w="med" len="med"/>
          </a:ln>
        </p:spPr>
      </p:cxnSp>
      <p:cxnSp>
        <p:nvCxnSpPr>
          <p:cNvPr id="138333" name="AutoShape 2332"/>
          <p:cNvCxnSpPr>
            <a:cxnSpLocks noChangeShapeType="1"/>
            <a:stCxn id="138244" idx="3"/>
            <a:endCxn id="138245" idx="1"/>
          </p:cNvCxnSpPr>
          <p:nvPr/>
        </p:nvCxnSpPr>
        <p:spPr bwMode="auto">
          <a:xfrm flipV="1">
            <a:off x="3201988" y="3321050"/>
            <a:ext cx="3241675" cy="692150"/>
          </a:xfrm>
          <a:prstGeom prst="straightConnector1">
            <a:avLst/>
          </a:prstGeom>
          <a:noFill/>
          <a:ln w="57150">
            <a:solidFill>
              <a:schemeClr val="tx1"/>
            </a:solidFill>
            <a:round/>
            <a:headEnd type="triangle" w="med" len="med"/>
            <a:tailEnd type="triangle" w="med" len="med"/>
          </a:ln>
        </p:spPr>
      </p:cxnSp>
      <p:sp>
        <p:nvSpPr>
          <p:cNvPr id="601373" name="Oval 2333"/>
          <p:cNvSpPr>
            <a:spLocks noChangeArrowheads="1"/>
          </p:cNvSpPr>
          <p:nvPr/>
        </p:nvSpPr>
        <p:spPr bwMode="auto">
          <a:xfrm>
            <a:off x="6732588" y="1871663"/>
            <a:ext cx="142875" cy="142875"/>
          </a:xfrm>
          <a:prstGeom prst="ellipse">
            <a:avLst/>
          </a:prstGeom>
          <a:noFill/>
          <a:ln w="9525">
            <a:solidFill>
              <a:schemeClr val="tx1"/>
            </a:solidFill>
            <a:round/>
            <a:headEnd/>
            <a:tailEnd/>
          </a:ln>
        </p:spPr>
        <p:txBody>
          <a:bodyPr wrap="none" anchor="ctr"/>
          <a:lstStyle/>
          <a:p>
            <a:endParaRPr lang="zh-CN" altLang="en-US"/>
          </a:p>
        </p:txBody>
      </p:sp>
      <p:cxnSp>
        <p:nvCxnSpPr>
          <p:cNvPr id="601374" name="AutoShape 2334"/>
          <p:cNvCxnSpPr>
            <a:cxnSpLocks noChangeShapeType="1"/>
            <a:stCxn id="601332" idx="4"/>
            <a:endCxn id="601373" idx="0"/>
          </p:cNvCxnSpPr>
          <p:nvPr/>
        </p:nvCxnSpPr>
        <p:spPr bwMode="auto">
          <a:xfrm>
            <a:off x="6804025" y="1755775"/>
            <a:ext cx="0" cy="115888"/>
          </a:xfrm>
          <a:prstGeom prst="straightConnector1">
            <a:avLst/>
          </a:prstGeom>
          <a:noFill/>
          <a:ln w="9525">
            <a:solidFill>
              <a:schemeClr val="tx1"/>
            </a:solidFill>
            <a:round/>
            <a:headEnd/>
            <a:tailEnd/>
          </a:ln>
        </p:spPr>
      </p:cxnSp>
      <p:sp>
        <p:nvSpPr>
          <p:cNvPr id="138336" name="Rectangle 2340"/>
          <p:cNvSpPr>
            <a:spLocks noChangeArrowheads="1"/>
          </p:cNvSpPr>
          <p:nvPr/>
        </p:nvSpPr>
        <p:spPr bwMode="auto">
          <a:xfrm>
            <a:off x="6372225" y="2997200"/>
            <a:ext cx="144463" cy="71438"/>
          </a:xfrm>
          <a:prstGeom prst="rect">
            <a:avLst/>
          </a:prstGeom>
          <a:noFill/>
          <a:ln w="9525">
            <a:noFill/>
            <a:miter lim="800000"/>
            <a:headEnd/>
            <a:tailEnd/>
          </a:ln>
        </p:spPr>
        <p:txBody>
          <a:bodyPr wrap="none" anchor="ctr"/>
          <a:lstStyle/>
          <a:p>
            <a:endParaRPr lang="zh-CN" altLang="en-US"/>
          </a:p>
        </p:txBody>
      </p:sp>
      <p:sp>
        <p:nvSpPr>
          <p:cNvPr id="138337" name="Rectangle 2342"/>
          <p:cNvSpPr>
            <a:spLocks noChangeArrowheads="1"/>
          </p:cNvSpPr>
          <p:nvPr/>
        </p:nvSpPr>
        <p:spPr bwMode="auto">
          <a:xfrm>
            <a:off x="3062288" y="2278063"/>
            <a:ext cx="144462" cy="71437"/>
          </a:xfrm>
          <a:prstGeom prst="rect">
            <a:avLst/>
          </a:prstGeom>
          <a:noFill/>
          <a:ln w="9525">
            <a:no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12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2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12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12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13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12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12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12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12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129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12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13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130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12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130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013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13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13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13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13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13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013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13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13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13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132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6013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1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286" grpId="0" animBg="1"/>
      <p:bldP spid="601287" grpId="0" animBg="1"/>
      <p:bldP spid="601288" grpId="0" animBg="1"/>
      <p:bldP spid="601289" grpId="0" animBg="1"/>
      <p:bldP spid="601294" grpId="0" animBg="1"/>
      <p:bldP spid="601296" grpId="0" animBg="1"/>
      <p:bldP spid="601329" grpId="0" animBg="1"/>
      <p:bldP spid="601330" grpId="0" animBg="1"/>
      <p:bldP spid="601331" grpId="0" animBg="1"/>
      <p:bldP spid="601332" grpId="0" animBg="1"/>
      <p:bldP spid="60137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a:xfrm>
            <a:off x="1403350" y="366713"/>
            <a:ext cx="6169025" cy="561975"/>
          </a:xfrm>
        </p:spPr>
        <p:txBody>
          <a:bodyPr/>
          <a:lstStyle/>
          <a:p>
            <a:pPr algn="ctr" eaLnBrk="1" hangingPunct="1"/>
            <a:r>
              <a:rPr lang="en-AU" altLang="zh-CN" sz="2400">
                <a:solidFill>
                  <a:srgbClr val="FFFF00"/>
                </a:solidFill>
              </a:rPr>
              <a:t>Part 1</a:t>
            </a:r>
            <a:r>
              <a:rPr lang="zh-CN" altLang="en-US" sz="2400">
                <a:solidFill>
                  <a:srgbClr val="FFFF00"/>
                </a:solidFill>
              </a:rPr>
              <a:t>：</a:t>
            </a:r>
            <a:r>
              <a:rPr lang="en-AU" altLang="zh-CN" sz="3200">
                <a:solidFill>
                  <a:srgbClr val="FFFF00"/>
                </a:solidFill>
              </a:rPr>
              <a:t>Concepts &amp; Vocabulary</a:t>
            </a:r>
          </a:p>
        </p:txBody>
      </p:sp>
      <p:sp>
        <p:nvSpPr>
          <p:cNvPr id="728150" name="Rectangle 86"/>
          <p:cNvSpPr>
            <a:spLocks noGrp="1" noChangeArrowheads="1"/>
          </p:cNvSpPr>
          <p:nvPr>
            <p:ph type="body" idx="1"/>
          </p:nvPr>
        </p:nvSpPr>
        <p:spPr>
          <a:xfrm>
            <a:off x="250825" y="1557338"/>
            <a:ext cx="8713788" cy="4032250"/>
          </a:xfrm>
        </p:spPr>
        <p:txBody>
          <a:bodyPr/>
          <a:lstStyle/>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Software testing concepts</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Introduction to software testing</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Relationship between testing, development &amp; maintenance</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Implications of lifecycle models</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Types of testing</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Testing vocabulary</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 </a:t>
            </a:r>
            <a:r>
              <a:rPr lang="en-US" altLang="zh-CN" sz="2400" kern="1200" dirty="0" err="1">
                <a:ea typeface="宋体" pitchFamily="2" charset="-122"/>
                <a:cs typeface="+mn-cs"/>
              </a:rPr>
              <a:t>etc</a:t>
            </a:r>
            <a:r>
              <a:rPr lang="en-US" altLang="zh-CN" sz="2400" kern="1200" dirty="0">
                <a:ea typeface="宋体" pitchFamily="2" charset="-122"/>
                <a:cs typeface="+mn-cs"/>
              </a:rPr>
              <a:t> </a:t>
            </a:r>
            <a:endParaRPr lang="en-AU" sz="2400" kern="1200" dirty="0">
              <a:ea typeface="宋体" pitchFamily="2" charset="-122"/>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1547813" y="366713"/>
            <a:ext cx="6024562" cy="561975"/>
          </a:xfrm>
        </p:spPr>
        <p:txBody>
          <a:bodyPr/>
          <a:lstStyle/>
          <a:p>
            <a:pPr algn="ctr" eaLnBrk="1" hangingPunct="1"/>
            <a:r>
              <a:rPr lang="en-AU" altLang="zh-CN" sz="2400">
                <a:solidFill>
                  <a:srgbClr val="FFFF00"/>
                </a:solidFill>
              </a:rPr>
              <a:t>Part 2</a:t>
            </a:r>
            <a:r>
              <a:rPr lang="zh-CN" altLang="en-US" sz="2400">
                <a:solidFill>
                  <a:srgbClr val="FFFF00"/>
                </a:solidFill>
              </a:rPr>
              <a:t>：</a:t>
            </a:r>
            <a:r>
              <a:rPr lang="en-AU" sz="3200">
                <a:solidFill>
                  <a:srgbClr val="FFFF00"/>
                </a:solidFill>
              </a:rPr>
              <a:t> </a:t>
            </a:r>
            <a:r>
              <a:rPr lang="en-AU" altLang="zh-CN" sz="3200">
                <a:solidFill>
                  <a:srgbClr val="FFFF00"/>
                </a:solidFill>
              </a:rPr>
              <a:t>Testing Process</a:t>
            </a:r>
          </a:p>
        </p:txBody>
      </p:sp>
      <p:sp>
        <p:nvSpPr>
          <p:cNvPr id="729207" name="Rectangle 119"/>
          <p:cNvSpPr>
            <a:spLocks noGrp="1" noChangeArrowheads="1"/>
          </p:cNvSpPr>
          <p:nvPr>
            <p:ph type="body" idx="1"/>
          </p:nvPr>
        </p:nvSpPr>
        <p:spPr>
          <a:xfrm>
            <a:off x="179512" y="1412874"/>
            <a:ext cx="8496176" cy="4896445"/>
          </a:xfrm>
        </p:spPr>
        <p:txBody>
          <a:bodyPr/>
          <a:lstStyle/>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Test management process</a:t>
            </a:r>
          </a:p>
          <a:p>
            <a:pPr lvl="2" eaLnBrk="1" hangingPunct="1">
              <a:lnSpc>
                <a:spcPct val="80000"/>
              </a:lnSpc>
              <a:buFontTx/>
              <a:buNone/>
              <a:defRPr/>
            </a:pPr>
            <a:r>
              <a:rPr lang="en-US" altLang="zh-CN" sz="1600" dirty="0"/>
              <a:t>Test strategy</a:t>
            </a:r>
          </a:p>
          <a:p>
            <a:pPr lvl="2" eaLnBrk="1" hangingPunct="1">
              <a:lnSpc>
                <a:spcPct val="80000"/>
              </a:lnSpc>
              <a:buFontTx/>
              <a:buNone/>
              <a:defRPr/>
            </a:pPr>
            <a:r>
              <a:rPr lang="en-US" altLang="zh-CN" sz="1600" dirty="0"/>
              <a:t>Test process monitoring</a:t>
            </a:r>
          </a:p>
          <a:p>
            <a:pPr lvl="2" eaLnBrk="1" hangingPunct="1">
              <a:lnSpc>
                <a:spcPct val="80000"/>
              </a:lnSpc>
              <a:buFontTx/>
              <a:buNone/>
              <a:defRPr/>
            </a:pPr>
            <a:r>
              <a:rPr lang="en-US" altLang="zh-CN" sz="1600" dirty="0"/>
              <a:t>Test project completion</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Test process</a:t>
            </a:r>
          </a:p>
          <a:p>
            <a:pPr lvl="2" eaLnBrk="1" hangingPunct="1">
              <a:lnSpc>
                <a:spcPct val="80000"/>
              </a:lnSpc>
              <a:buFontTx/>
              <a:buNone/>
              <a:defRPr/>
            </a:pPr>
            <a:r>
              <a:rPr lang="en-US" altLang="zh-CN" sz="1600" dirty="0"/>
              <a:t>Test planning</a:t>
            </a:r>
            <a:r>
              <a:rPr lang="zh-CN" altLang="en-US" sz="1600" dirty="0"/>
              <a:t>，</a:t>
            </a:r>
            <a:r>
              <a:rPr lang="en-US" altLang="zh-CN" sz="1600" dirty="0"/>
              <a:t>Test design</a:t>
            </a:r>
            <a:r>
              <a:rPr lang="zh-CN" altLang="en-US" sz="1600" dirty="0"/>
              <a:t>，</a:t>
            </a:r>
            <a:r>
              <a:rPr lang="en-US" altLang="zh-CN" sz="1600" dirty="0"/>
              <a:t>Test execution</a:t>
            </a:r>
          </a:p>
          <a:p>
            <a:pPr lvl="2" eaLnBrk="1" hangingPunct="1">
              <a:lnSpc>
                <a:spcPct val="80000"/>
              </a:lnSpc>
              <a:buFontTx/>
              <a:buNone/>
              <a:defRPr/>
            </a:pPr>
            <a:r>
              <a:rPr lang="en-US" altLang="zh-CN" sz="1600" dirty="0"/>
              <a:t>Anomaly reporting</a:t>
            </a:r>
          </a:p>
          <a:p>
            <a:pPr lvl="2" eaLnBrk="1" hangingPunct="1">
              <a:lnSpc>
                <a:spcPct val="80000"/>
              </a:lnSpc>
              <a:buFontTx/>
              <a:buNone/>
              <a:defRPr/>
            </a:pPr>
            <a:r>
              <a:rPr lang="en-US" altLang="zh-CN" sz="1600" dirty="0"/>
              <a:t>Test completion</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Reporting</a:t>
            </a:r>
            <a:r>
              <a:rPr lang="zh-CN" altLang="en-US" sz="2400" kern="1200" dirty="0">
                <a:ea typeface="宋体" pitchFamily="2" charset="-122"/>
                <a:cs typeface="+mn-cs"/>
              </a:rPr>
              <a:t>：</a:t>
            </a:r>
            <a:r>
              <a:rPr lang="en-US" altLang="zh-CN" sz="1600" dirty="0"/>
              <a:t>Status</a:t>
            </a:r>
            <a:r>
              <a:rPr lang="zh-CN" altLang="zh-CN" sz="1600" dirty="0"/>
              <a:t>、</a:t>
            </a:r>
            <a:r>
              <a:rPr lang="en-US" altLang="zh-CN" sz="1600" dirty="0"/>
              <a:t>Project</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Test environment support</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Appendices:</a:t>
            </a:r>
          </a:p>
          <a:p>
            <a:pPr lvl="2" eaLnBrk="1" hangingPunct="1">
              <a:lnSpc>
                <a:spcPct val="80000"/>
              </a:lnSpc>
              <a:buFontTx/>
              <a:buNone/>
              <a:defRPr/>
            </a:pPr>
            <a:r>
              <a:rPr lang="en-US" altLang="zh-CN" sz="1600" dirty="0"/>
              <a:t>Examples of these processes, at each level of testing &amp; for various lifecycle models</a:t>
            </a:r>
          </a:p>
          <a:p>
            <a:pPr lvl="2" eaLnBrk="1" hangingPunct="1">
              <a:lnSpc>
                <a:spcPct val="80000"/>
              </a:lnSpc>
              <a:buFontTx/>
              <a:buNone/>
              <a:defRPr/>
            </a:pPr>
            <a:r>
              <a:rPr lang="en-US" altLang="zh-CN" sz="1600" dirty="0"/>
              <a:t>Mappings to existing standards</a:t>
            </a:r>
            <a:endParaRPr lang="en-AU" sz="1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920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920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920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920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2920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920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920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9207">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29207">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29207">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2920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29207">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920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a:xfrm>
            <a:off x="1476375" y="366713"/>
            <a:ext cx="6096000" cy="561975"/>
          </a:xfrm>
        </p:spPr>
        <p:txBody>
          <a:bodyPr/>
          <a:lstStyle/>
          <a:p>
            <a:pPr algn="ctr" eaLnBrk="1" hangingPunct="1"/>
            <a:r>
              <a:rPr lang="en-AU" altLang="zh-CN" sz="2400">
                <a:solidFill>
                  <a:srgbClr val="FFFF00"/>
                </a:solidFill>
              </a:rPr>
              <a:t>Part 3</a:t>
            </a:r>
            <a:r>
              <a:rPr lang="zh-CN" altLang="en-US" sz="2400">
                <a:solidFill>
                  <a:srgbClr val="FFFF00"/>
                </a:solidFill>
              </a:rPr>
              <a:t>：</a:t>
            </a:r>
            <a:r>
              <a:rPr lang="en-AU" sz="3200">
                <a:solidFill>
                  <a:srgbClr val="FFFF00"/>
                </a:solidFill>
              </a:rPr>
              <a:t> </a:t>
            </a:r>
            <a:r>
              <a:rPr lang="en-AU" altLang="zh-CN" sz="3200">
                <a:solidFill>
                  <a:srgbClr val="FFFF00"/>
                </a:solidFill>
              </a:rPr>
              <a:t>Documentation</a:t>
            </a:r>
          </a:p>
        </p:txBody>
      </p:sp>
      <p:sp>
        <p:nvSpPr>
          <p:cNvPr id="730254" name="Rectangle 142"/>
          <p:cNvSpPr>
            <a:spLocks noGrp="1" noChangeArrowheads="1"/>
          </p:cNvSpPr>
          <p:nvPr>
            <p:ph type="body" idx="1"/>
          </p:nvPr>
        </p:nvSpPr>
        <p:spPr>
          <a:xfrm>
            <a:off x="323850" y="1341438"/>
            <a:ext cx="8458200" cy="5040312"/>
          </a:xfrm>
        </p:spPr>
        <p:txBody>
          <a:bodyPr/>
          <a:lstStyle/>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Test management documentation</a:t>
            </a:r>
          </a:p>
          <a:p>
            <a:pPr lvl="2" eaLnBrk="1" hangingPunct="1">
              <a:lnSpc>
                <a:spcPct val="90000"/>
              </a:lnSpc>
              <a:buFontTx/>
              <a:buNone/>
              <a:defRPr/>
            </a:pPr>
            <a:r>
              <a:rPr lang="en-US" altLang="zh-CN" dirty="0"/>
              <a:t>Test strategy</a:t>
            </a:r>
          </a:p>
          <a:p>
            <a:pPr lvl="2" eaLnBrk="1" hangingPunct="1">
              <a:lnSpc>
                <a:spcPct val="90000"/>
              </a:lnSpc>
              <a:buFontTx/>
              <a:buNone/>
              <a:defRPr/>
            </a:pPr>
            <a:r>
              <a:rPr lang="en-US" altLang="zh-CN" dirty="0"/>
              <a:t>Test project completion report</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Test documentation </a:t>
            </a:r>
          </a:p>
          <a:p>
            <a:pPr lvl="2" eaLnBrk="1" hangingPunct="1">
              <a:lnSpc>
                <a:spcPct val="90000"/>
              </a:lnSpc>
              <a:buFontTx/>
              <a:buNone/>
              <a:defRPr/>
            </a:pPr>
            <a:r>
              <a:rPr lang="en-US" altLang="zh-CN" dirty="0"/>
              <a:t>Test plan</a:t>
            </a:r>
          </a:p>
          <a:p>
            <a:pPr lvl="2" eaLnBrk="1" hangingPunct="1">
              <a:lnSpc>
                <a:spcPct val="90000"/>
              </a:lnSpc>
              <a:buFontTx/>
              <a:buNone/>
              <a:defRPr/>
            </a:pPr>
            <a:r>
              <a:rPr lang="en-US" altLang="zh-CN" dirty="0"/>
              <a:t>Test specification </a:t>
            </a:r>
          </a:p>
          <a:p>
            <a:pPr lvl="2" eaLnBrk="1" hangingPunct="1">
              <a:lnSpc>
                <a:spcPct val="90000"/>
              </a:lnSpc>
              <a:buFontTx/>
              <a:buNone/>
              <a:defRPr/>
            </a:pPr>
            <a:r>
              <a:rPr lang="en-US" altLang="zh-CN" dirty="0"/>
              <a:t>Test results </a:t>
            </a:r>
          </a:p>
          <a:p>
            <a:pPr lvl="2" eaLnBrk="1" hangingPunct="1">
              <a:lnSpc>
                <a:spcPct val="90000"/>
              </a:lnSpc>
              <a:buFontTx/>
              <a:buNone/>
              <a:defRPr/>
            </a:pPr>
            <a:r>
              <a:rPr lang="en-US" altLang="zh-CN" dirty="0"/>
              <a:t>Anomaly reports</a:t>
            </a:r>
          </a:p>
          <a:p>
            <a:pPr lvl="2" eaLnBrk="1" hangingPunct="1">
              <a:lnSpc>
                <a:spcPct val="90000"/>
              </a:lnSpc>
              <a:buFontTx/>
              <a:buNone/>
              <a:defRPr/>
            </a:pPr>
            <a:r>
              <a:rPr lang="en-US" altLang="zh-CN" dirty="0"/>
              <a:t>Test level completion report </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Interim status reporting</a:t>
            </a:r>
            <a:r>
              <a:rPr lang="zh-CN" altLang="en-US" sz="2400" kern="1200" dirty="0">
                <a:ea typeface="宋体" pitchFamily="2" charset="-122"/>
                <a:cs typeface="+mn-cs"/>
              </a:rPr>
              <a:t>：</a:t>
            </a:r>
            <a:r>
              <a:rPr lang="en-US" altLang="zh-CN" dirty="0"/>
              <a:t>test</a:t>
            </a:r>
            <a:r>
              <a:rPr lang="zh-CN" altLang="en-US" dirty="0"/>
              <a:t>/</a:t>
            </a:r>
            <a:r>
              <a:rPr lang="en-US" altLang="zh-CN" dirty="0"/>
              <a:t>test level  status</a:t>
            </a:r>
            <a:endParaRPr lang="en-US" altLang="zh-CN" kern="1200" dirty="0">
              <a:ea typeface="宋体" pitchFamily="2" charset="-122"/>
              <a:cs typeface="+mn-cs"/>
            </a:endParaRP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Test environment report </a:t>
            </a:r>
          </a:p>
          <a:p>
            <a:pPr lvl="1" eaLnBrk="1" hangingPunct="1">
              <a:lnSpc>
                <a:spcPct val="90000"/>
              </a:lnSpc>
              <a:buFontTx/>
              <a:buNone/>
              <a:defRPr/>
            </a:pPr>
            <a:r>
              <a:rPr lang="en-US" altLang="zh-CN" dirty="0"/>
              <a:t>Appendices – examples of each report, at each level of testing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02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025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025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025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025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025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025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025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0254">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30254">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30254">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73025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a:xfrm>
            <a:off x="1619250" y="366713"/>
            <a:ext cx="5953125" cy="561975"/>
          </a:xfrm>
        </p:spPr>
        <p:txBody>
          <a:bodyPr/>
          <a:lstStyle/>
          <a:p>
            <a:pPr algn="ctr" eaLnBrk="1" hangingPunct="1"/>
            <a:r>
              <a:rPr lang="en-AU" altLang="zh-CN" sz="2400">
                <a:solidFill>
                  <a:srgbClr val="FFFF00"/>
                </a:solidFill>
              </a:rPr>
              <a:t>Part 4: </a:t>
            </a:r>
            <a:r>
              <a:rPr lang="zh-CN" altLang="en-US" sz="2400">
                <a:solidFill>
                  <a:srgbClr val="FFFF00"/>
                </a:solidFill>
              </a:rPr>
              <a:t> </a:t>
            </a:r>
            <a:r>
              <a:rPr lang="en-AU" altLang="zh-CN" sz="3200">
                <a:solidFill>
                  <a:srgbClr val="FFFF00"/>
                </a:solidFill>
              </a:rPr>
              <a:t>Techniques</a:t>
            </a:r>
          </a:p>
        </p:txBody>
      </p:sp>
      <p:sp>
        <p:nvSpPr>
          <p:cNvPr id="731220" name="Rectangle 84"/>
          <p:cNvSpPr>
            <a:spLocks noGrp="1" noChangeArrowheads="1"/>
          </p:cNvSpPr>
          <p:nvPr>
            <p:ph type="body" idx="1"/>
          </p:nvPr>
        </p:nvSpPr>
        <p:spPr>
          <a:xfrm>
            <a:off x="684213" y="1412875"/>
            <a:ext cx="7772400" cy="4992688"/>
          </a:xfrm>
        </p:spPr>
        <p:txBody>
          <a:bodyPr/>
          <a:lstStyle/>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Test case design techniques</a:t>
            </a:r>
          </a:p>
          <a:p>
            <a:pPr lvl="2" eaLnBrk="1" hangingPunct="1">
              <a:buFontTx/>
              <a:buNone/>
              <a:defRPr/>
            </a:pPr>
            <a:r>
              <a:rPr lang="en-US" altLang="zh-CN" dirty="0"/>
              <a:t>Static testing techniques</a:t>
            </a:r>
          </a:p>
          <a:p>
            <a:pPr lvl="3" eaLnBrk="1" hangingPunct="1">
              <a:buFontTx/>
              <a:buNone/>
              <a:defRPr/>
            </a:pPr>
            <a:r>
              <a:rPr lang="en-US" altLang="zh-CN" dirty="0"/>
              <a:t>Inspections &amp; walkthroughs, etc.</a:t>
            </a:r>
          </a:p>
          <a:p>
            <a:pPr lvl="2" eaLnBrk="1" hangingPunct="1">
              <a:buFontTx/>
              <a:buNone/>
              <a:defRPr/>
            </a:pPr>
            <a:r>
              <a:rPr lang="en-US" altLang="zh-CN" dirty="0"/>
              <a:t>Dynamic testing techniques</a:t>
            </a:r>
          </a:p>
          <a:p>
            <a:pPr lvl="3" eaLnBrk="1" hangingPunct="1">
              <a:buFontTx/>
              <a:buNone/>
              <a:defRPr/>
            </a:pPr>
            <a:r>
              <a:rPr lang="en-US" altLang="zh-CN" dirty="0"/>
              <a:t>Black-box, white-box, </a:t>
            </a:r>
            <a:r>
              <a:rPr lang="en-US" altLang="zh-CN" dirty="0" err="1"/>
              <a:t>etc</a:t>
            </a:r>
            <a:endParaRPr lang="en-US" altLang="zh-CN" dirty="0"/>
          </a:p>
          <a:p>
            <a:pPr lvl="2" eaLnBrk="1" hangingPunct="1">
              <a:buFontTx/>
              <a:buNone/>
              <a:defRPr/>
            </a:pPr>
            <a:r>
              <a:rPr lang="en-US" altLang="zh-CN" dirty="0"/>
              <a:t>Non-functional testing techniques</a:t>
            </a:r>
          </a:p>
          <a:p>
            <a:pPr lvl="3" eaLnBrk="1" hangingPunct="1">
              <a:buFontTx/>
              <a:buNone/>
              <a:defRPr/>
            </a:pPr>
            <a:r>
              <a:rPr lang="en-US" altLang="zh-CN" dirty="0"/>
              <a:t>Security, performance, etc.</a:t>
            </a:r>
          </a:p>
          <a:p>
            <a:pPr marL="800100" lvl="1" indent="-342900" eaLnBrk="1" hangingPunct="1">
              <a:lnSpc>
                <a:spcPct val="130000"/>
              </a:lnSpc>
              <a:spcBef>
                <a:spcPct val="0"/>
              </a:spcBef>
              <a:buClr>
                <a:srgbClr val="00B050"/>
              </a:buClr>
              <a:buSzPct val="80000"/>
              <a:buFont typeface="Wingdings" pitchFamily="2" charset="2"/>
              <a:buChar char="p"/>
              <a:defRPr/>
            </a:pPr>
            <a:r>
              <a:rPr lang="en-US" altLang="zh-CN" sz="2400" kern="1200" dirty="0">
                <a:ea typeface="宋体" pitchFamily="2" charset="-122"/>
                <a:cs typeface="+mn-cs"/>
              </a:rPr>
              <a:t>Test measurement techniques</a:t>
            </a:r>
          </a:p>
          <a:p>
            <a:pPr lvl="1" eaLnBrk="1" hangingPunct="1">
              <a:buFontTx/>
              <a:buNone/>
              <a:defRPr/>
            </a:pPr>
            <a:r>
              <a:rPr lang="en-US" altLang="zh-CN" dirty="0"/>
              <a:t>Appendices</a:t>
            </a:r>
          </a:p>
          <a:p>
            <a:pPr lvl="2" eaLnBrk="1" hangingPunct="1">
              <a:buFontTx/>
              <a:buNone/>
              <a:defRPr/>
            </a:pPr>
            <a:r>
              <a:rPr lang="en-US" altLang="zh-CN" dirty="0"/>
              <a:t>Examples of each technique, at each level of testing</a:t>
            </a:r>
          </a:p>
          <a:p>
            <a:pPr lvl="2" eaLnBrk="1" hangingPunct="1">
              <a:buFontTx/>
              <a:buNone/>
              <a:defRPr/>
            </a:pPr>
            <a:r>
              <a:rPr lang="en-US" altLang="zh-CN" dirty="0"/>
              <a:t>Test technique effectiveness</a:t>
            </a:r>
          </a:p>
          <a:p>
            <a:pPr lvl="2" eaLnBrk="1" hangingPunct="1">
              <a:buFontTx/>
              <a:buNone/>
              <a:defRPr/>
            </a:pPr>
            <a:r>
              <a:rPr lang="en-US" altLang="zh-CN" dirty="0"/>
              <a:t>Mappings to existing standards</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12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122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122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12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122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122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1220">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31220">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3122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122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1220">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312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42988" y="333375"/>
            <a:ext cx="6588125" cy="717550"/>
          </a:xfrm>
        </p:spPr>
        <p:txBody>
          <a:bodyPr/>
          <a:lstStyle/>
          <a:p>
            <a:pPr eaLnBrk="1" hangingPunct="1">
              <a:defRPr/>
            </a:pPr>
            <a:r>
              <a:rPr lang="zh-CN" altLang="en-US" sz="3600" dirty="0">
                <a:solidFill>
                  <a:srgbClr val="FFFF00"/>
                </a:solidFill>
                <a:latin typeface="+mn-lt"/>
              </a:rPr>
              <a:t>完整的软件测试规范是怎样的</a:t>
            </a:r>
          </a:p>
        </p:txBody>
      </p:sp>
      <p:sp>
        <p:nvSpPr>
          <p:cNvPr id="149506" name="Text Box 3"/>
          <p:cNvSpPr txBox="1">
            <a:spLocks noChangeArrowheads="1"/>
          </p:cNvSpPr>
          <p:nvPr/>
        </p:nvSpPr>
        <p:spPr bwMode="auto">
          <a:xfrm>
            <a:off x="684213" y="1412875"/>
            <a:ext cx="2160587" cy="5170488"/>
          </a:xfrm>
          <a:prstGeom prst="rect">
            <a:avLst/>
          </a:prstGeom>
          <a:noFill/>
          <a:ln w="9525">
            <a:noFill/>
            <a:miter lim="800000"/>
            <a:headEnd/>
            <a:tailEnd/>
          </a:ln>
        </p:spPr>
        <p:txBody>
          <a:bodyPr lIns="0" tIns="0" rIns="0" bIns="0">
            <a:spAutoFit/>
          </a:bodyPr>
          <a:lstStyle/>
          <a:p>
            <a:pPr lvl="1" indent="-457200" eaLnBrk="0" hangingPunct="0">
              <a:buClr>
                <a:srgbClr val="91AC4E"/>
              </a:buClr>
              <a:buSzPct val="80000"/>
              <a:buFont typeface="Wingdings" pitchFamily="2" charset="2"/>
              <a:buChar char="p"/>
              <a:tabLst>
                <a:tab pos="88900" algn="l"/>
              </a:tabLst>
            </a:pPr>
            <a:r>
              <a:rPr lang="zh-CN" altLang="en-US" sz="2400" i="0"/>
              <a:t>规范目的</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范围</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文档结构</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词汇表</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参考信息</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可追溯性</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方针</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过程</a:t>
            </a:r>
            <a:r>
              <a:rPr lang="en-US" altLang="zh-CN" sz="2400" i="0"/>
              <a:t>/</a:t>
            </a:r>
            <a:r>
              <a:rPr lang="zh-CN" altLang="en-US" sz="2400" i="0"/>
              <a:t>规范</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指南</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模板</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检查表</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培训</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工具</a:t>
            </a:r>
            <a:endParaRPr lang="en-US" altLang="zh-CN" sz="2400" i="0"/>
          </a:p>
          <a:p>
            <a:pPr lvl="1" indent="-457200" eaLnBrk="0" hangingPunct="0">
              <a:buClr>
                <a:srgbClr val="91AC4E"/>
              </a:buClr>
              <a:buSzPct val="80000"/>
              <a:buFont typeface="Wingdings" pitchFamily="2" charset="2"/>
              <a:buChar char="p"/>
              <a:tabLst>
                <a:tab pos="88900" algn="l"/>
              </a:tabLst>
            </a:pPr>
            <a:r>
              <a:rPr lang="zh-CN" altLang="en-US" sz="2400" i="0"/>
              <a:t>参考资料等</a:t>
            </a:r>
            <a:endParaRPr lang="zh-CN" altLang="en-US" sz="2400" b="1" i="0"/>
          </a:p>
        </p:txBody>
      </p:sp>
      <p:pic>
        <p:nvPicPr>
          <p:cNvPr id="149507" name="Picture 2" descr="http://www.softwaretestingstandard.org/images/projecttimeline.jpg"/>
          <p:cNvPicPr>
            <a:picLocks noChangeAspect="1" noChangeArrowheads="1"/>
          </p:cNvPicPr>
          <p:nvPr/>
        </p:nvPicPr>
        <p:blipFill>
          <a:blip r:embed="rId3"/>
          <a:srcRect/>
          <a:stretch>
            <a:fillRect/>
          </a:stretch>
        </p:blipFill>
        <p:spPr bwMode="auto">
          <a:xfrm>
            <a:off x="3235325" y="1916113"/>
            <a:ext cx="5697538" cy="3960812"/>
          </a:xfrm>
          <a:prstGeom prst="rect">
            <a:avLst/>
          </a:prstGeom>
          <a:noFill/>
          <a:ln w="9525">
            <a:noFill/>
            <a:miter lim="800000"/>
            <a:headEnd/>
            <a:tailEnd/>
          </a:ln>
        </p:spPr>
      </p:pic>
    </p:spTree>
  </p:cSld>
  <p:clrMapOvr>
    <a:masterClrMapping/>
  </p:clrMapOvr>
  <p:transition>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defRPr/>
            </a:pPr>
            <a:r>
              <a:rPr lang="zh-CN" altLang="en-US" sz="3600" dirty="0">
                <a:solidFill>
                  <a:srgbClr val="FFFF00"/>
                </a:solidFill>
                <a:latin typeface="+mn-lt"/>
              </a:rPr>
              <a:t>制定测试规范需要考虑的内容（</a:t>
            </a:r>
            <a:r>
              <a:rPr lang="en-US" altLang="zh-CN" sz="3600" dirty="0">
                <a:solidFill>
                  <a:srgbClr val="FFFF00"/>
                </a:solidFill>
                <a:latin typeface="+mn-lt"/>
              </a:rPr>
              <a:t>P88</a:t>
            </a:r>
            <a:r>
              <a:rPr lang="zh-CN" altLang="en-US" sz="3600" dirty="0">
                <a:solidFill>
                  <a:srgbClr val="FFFF00"/>
                </a:solidFill>
                <a:latin typeface="+mn-lt"/>
              </a:rPr>
              <a:t>）</a:t>
            </a:r>
            <a:endParaRPr lang="en-US" altLang="zh-CN" sz="3600" dirty="0">
              <a:solidFill>
                <a:srgbClr val="FFFF00"/>
              </a:solidFill>
              <a:latin typeface="+mn-lt"/>
            </a:endParaRPr>
          </a:p>
        </p:txBody>
      </p:sp>
      <p:sp>
        <p:nvSpPr>
          <p:cNvPr id="1073" name="Rectangle 3"/>
          <p:cNvSpPr>
            <a:spLocks noChangeArrowheads="1"/>
          </p:cNvSpPr>
          <p:nvPr/>
        </p:nvSpPr>
        <p:spPr bwMode="auto">
          <a:xfrm>
            <a:off x="6085" y="1556792"/>
            <a:ext cx="4355975" cy="4745915"/>
          </a:xfrm>
          <a:prstGeom prst="rect">
            <a:avLst/>
          </a:prstGeom>
          <a:noFill/>
          <a:ln w="9525" algn="ctr">
            <a:noFill/>
            <a:miter lim="800000"/>
            <a:headEnd/>
            <a:tailEnd/>
          </a:ln>
        </p:spPr>
        <p:txBody>
          <a:bodyPr wrap="square">
            <a:spAutoFit/>
          </a:bodyPr>
          <a:lstStyle/>
          <a:p>
            <a:pPr lvl="1" indent="-457200" eaLnBrk="0" hangingPunct="0">
              <a:lnSpc>
                <a:spcPct val="140000"/>
              </a:lnSpc>
              <a:buClr>
                <a:srgbClr val="91AC4E"/>
              </a:buClr>
              <a:buSzPct val="80000"/>
              <a:buFont typeface="Wingdings" pitchFamily="2" charset="2"/>
              <a:buChar char="p"/>
              <a:tabLst>
                <a:tab pos="88900" algn="l"/>
              </a:tabLst>
            </a:pPr>
            <a:r>
              <a:rPr lang="zh-CN" altLang="en-US" sz="2400" b="1" i="0" dirty="0"/>
              <a:t> </a:t>
            </a:r>
            <a:r>
              <a:rPr lang="zh-CN" altLang="en-US" sz="2400" i="0" dirty="0"/>
              <a:t>角色的确定</a:t>
            </a:r>
          </a:p>
          <a:p>
            <a:pPr lvl="1" indent="-457200" eaLnBrk="0" hangingPunct="0">
              <a:lnSpc>
                <a:spcPct val="140000"/>
              </a:lnSpc>
              <a:buClr>
                <a:srgbClr val="91AC4E"/>
              </a:buClr>
              <a:buSzPct val="80000"/>
              <a:buFont typeface="Wingdings" pitchFamily="2" charset="2"/>
              <a:buChar char="p"/>
              <a:tabLst>
                <a:tab pos="88900" algn="l"/>
              </a:tabLst>
            </a:pPr>
            <a:r>
              <a:rPr lang="zh-CN" altLang="en-US" sz="2400" i="0" dirty="0"/>
              <a:t> 进入的准则：测试切入点的确立，测试时机</a:t>
            </a:r>
          </a:p>
          <a:p>
            <a:pPr lvl="1" indent="-457200" eaLnBrk="0" hangingPunct="0">
              <a:lnSpc>
                <a:spcPct val="140000"/>
              </a:lnSpc>
              <a:buClr>
                <a:srgbClr val="91AC4E"/>
              </a:buClr>
              <a:buSzPct val="80000"/>
              <a:buFont typeface="Wingdings" pitchFamily="2" charset="2"/>
              <a:buChar char="p"/>
              <a:tabLst>
                <a:tab pos="88900" algn="l"/>
              </a:tabLst>
            </a:pPr>
            <a:r>
              <a:rPr lang="zh-CN" altLang="en-US" sz="2400" i="0" dirty="0"/>
              <a:t> 输入项：见</a:t>
            </a:r>
            <a:r>
              <a:rPr lang="en-US" altLang="zh-CN" sz="2400" i="0" dirty="0"/>
              <a:t>P89,</a:t>
            </a:r>
            <a:r>
              <a:rPr lang="zh-CN" altLang="en-US" sz="2400" i="0" dirty="0"/>
              <a:t>表</a:t>
            </a:r>
            <a:r>
              <a:rPr lang="en-US" altLang="zh-CN" sz="2400" i="0" dirty="0"/>
              <a:t>4-6</a:t>
            </a:r>
            <a:endParaRPr lang="zh-CN" altLang="en-US" sz="2400" i="0" dirty="0"/>
          </a:p>
          <a:p>
            <a:pPr lvl="1" indent="-457200" eaLnBrk="0" hangingPunct="0">
              <a:lnSpc>
                <a:spcPct val="140000"/>
              </a:lnSpc>
              <a:buClr>
                <a:srgbClr val="91AC4E"/>
              </a:buClr>
              <a:buSzPct val="80000"/>
              <a:buFont typeface="Wingdings" pitchFamily="2" charset="2"/>
              <a:buChar char="p"/>
              <a:tabLst>
                <a:tab pos="88900" algn="l"/>
              </a:tabLst>
            </a:pPr>
            <a:r>
              <a:rPr lang="zh-CN" altLang="en-US" sz="2400" i="0" dirty="0"/>
              <a:t> 活动过程</a:t>
            </a:r>
          </a:p>
          <a:p>
            <a:pPr lvl="1" indent="-457200" eaLnBrk="0" hangingPunct="0">
              <a:lnSpc>
                <a:spcPct val="140000"/>
              </a:lnSpc>
              <a:buClr>
                <a:srgbClr val="91AC4E"/>
              </a:buClr>
              <a:buSzPct val="80000"/>
              <a:buFont typeface="Wingdings" pitchFamily="2" charset="2"/>
              <a:buChar char="p"/>
              <a:tabLst>
                <a:tab pos="88900" algn="l"/>
              </a:tabLst>
            </a:pPr>
            <a:r>
              <a:rPr lang="zh-CN" altLang="en-US" sz="2400" i="0" dirty="0"/>
              <a:t> 输出项：见</a:t>
            </a:r>
            <a:r>
              <a:rPr lang="en-US" altLang="zh-CN" sz="2400" i="0" dirty="0"/>
              <a:t>P91,</a:t>
            </a:r>
            <a:r>
              <a:rPr lang="zh-CN" altLang="en-US" sz="2400" i="0" dirty="0"/>
              <a:t>表</a:t>
            </a:r>
            <a:r>
              <a:rPr lang="en-US" altLang="zh-CN" sz="2400" i="0" dirty="0"/>
              <a:t>4-7</a:t>
            </a:r>
            <a:endParaRPr lang="zh-CN" altLang="en-US" sz="2400" i="0" dirty="0"/>
          </a:p>
          <a:p>
            <a:pPr lvl="1" indent="-457200" eaLnBrk="0" hangingPunct="0">
              <a:lnSpc>
                <a:spcPct val="140000"/>
              </a:lnSpc>
              <a:buClr>
                <a:srgbClr val="91AC4E"/>
              </a:buClr>
              <a:buSzPct val="80000"/>
              <a:buFont typeface="Wingdings" pitchFamily="2" charset="2"/>
              <a:buChar char="p"/>
              <a:tabLst>
                <a:tab pos="88900" algn="l"/>
              </a:tabLst>
            </a:pPr>
            <a:r>
              <a:rPr lang="zh-CN" altLang="en-US" sz="2400" i="0" dirty="0"/>
              <a:t> 验证与确认：见</a:t>
            </a:r>
            <a:r>
              <a:rPr lang="en-US" altLang="zh-CN" sz="2400" i="0" dirty="0"/>
              <a:t>P91,</a:t>
            </a:r>
            <a:r>
              <a:rPr lang="zh-CN" altLang="en-US" sz="2400" i="0" dirty="0"/>
              <a:t>表</a:t>
            </a:r>
            <a:r>
              <a:rPr lang="en-US" altLang="zh-CN" sz="2400" i="0" dirty="0"/>
              <a:t>4-8</a:t>
            </a:r>
            <a:endParaRPr lang="zh-CN" altLang="en-US" sz="2400" i="0" dirty="0"/>
          </a:p>
          <a:p>
            <a:pPr lvl="1" indent="-457200" eaLnBrk="0" hangingPunct="0">
              <a:lnSpc>
                <a:spcPct val="140000"/>
              </a:lnSpc>
              <a:buClr>
                <a:srgbClr val="91AC4E"/>
              </a:buClr>
              <a:buSzPct val="80000"/>
              <a:buFont typeface="Wingdings" pitchFamily="2" charset="2"/>
              <a:buChar char="p"/>
              <a:tabLst>
                <a:tab pos="88900" algn="l"/>
              </a:tabLst>
            </a:pPr>
            <a:r>
              <a:rPr lang="zh-CN" altLang="en-US" sz="2400" i="0" dirty="0"/>
              <a:t> 退出的准则</a:t>
            </a:r>
          </a:p>
          <a:p>
            <a:pPr lvl="1" indent="-457200" eaLnBrk="0" hangingPunct="0">
              <a:lnSpc>
                <a:spcPct val="140000"/>
              </a:lnSpc>
              <a:buClr>
                <a:srgbClr val="91AC4E"/>
              </a:buClr>
              <a:buSzPct val="80000"/>
              <a:buFont typeface="Wingdings" pitchFamily="2" charset="2"/>
              <a:buChar char="p"/>
              <a:tabLst>
                <a:tab pos="88900" algn="l"/>
              </a:tabLst>
            </a:pPr>
            <a:r>
              <a:rPr lang="zh-CN" altLang="en-US" sz="2400" i="0" dirty="0"/>
              <a:t> 度量</a:t>
            </a:r>
            <a:endParaRPr lang="en-US" altLang="zh-CN" sz="2400" i="0" dirty="0"/>
          </a:p>
        </p:txBody>
      </p:sp>
      <p:graphicFrame>
        <p:nvGraphicFramePr>
          <p:cNvPr id="1071" name="Object 47"/>
          <p:cNvGraphicFramePr>
            <a:graphicFrameLocks noGrp="1" noChangeAspect="1"/>
          </p:cNvGraphicFramePr>
          <p:nvPr>
            <p:ph idx="1"/>
          </p:nvPr>
        </p:nvGraphicFramePr>
        <p:xfrm>
          <a:off x="4500563" y="1341438"/>
          <a:ext cx="3959225" cy="5273675"/>
        </p:xfrm>
        <a:graphic>
          <a:graphicData uri="http://schemas.openxmlformats.org/presentationml/2006/ole">
            <mc:AlternateContent xmlns:mc="http://schemas.openxmlformats.org/markup-compatibility/2006">
              <mc:Choice xmlns:v="urn:schemas-microsoft-com:vml" Requires="v">
                <p:oleObj spid="_x0000_s2050" name="VISIO" r:id="rId4" imgW="7219080" imgH="9613440" progId="Visio.Drawing.11">
                  <p:embed/>
                </p:oleObj>
              </mc:Choice>
              <mc:Fallback>
                <p:oleObj name="VISIO" r:id="rId4" imgW="7219080" imgH="9613440" progId="Visio.Drawing.11">
                  <p:embed/>
                  <p:pic>
                    <p:nvPicPr>
                      <p:cNvPr id="0" name="Picture 4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1341438"/>
                        <a:ext cx="3959225" cy="5273675"/>
                      </a:xfrm>
                      <a:prstGeom prst="rect">
                        <a:avLst/>
                      </a:prstGeom>
                      <a:solidFill>
                        <a:srgbClr val="FFFFCC"/>
                      </a:solidFill>
                      <a:ln w="9525">
                        <a:solidFill>
                          <a:schemeClr val="tx1"/>
                        </a:solidFill>
                        <a:miter lim="800000"/>
                        <a:headEnd/>
                        <a:tailEnd/>
                      </a:ln>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活动</a:t>
            </a:r>
          </a:p>
        </p:txBody>
      </p:sp>
      <p:sp>
        <p:nvSpPr>
          <p:cNvPr id="3" name="内容占位符 2"/>
          <p:cNvSpPr>
            <a:spLocks noGrp="1"/>
          </p:cNvSpPr>
          <p:nvPr>
            <p:ph idx="1"/>
          </p:nvPr>
        </p:nvSpPr>
        <p:spPr>
          <a:xfrm>
            <a:off x="683568" y="1285875"/>
            <a:ext cx="7777807" cy="5095453"/>
          </a:xfrm>
        </p:spPr>
        <p:txBody>
          <a:bodyPr/>
          <a:lstStyle/>
          <a:p>
            <a:r>
              <a:rPr lang="zh-CN" altLang="en-US" dirty="0"/>
              <a:t>制定计划</a:t>
            </a:r>
            <a:endParaRPr lang="en-US" altLang="zh-CN" dirty="0"/>
          </a:p>
          <a:p>
            <a:r>
              <a:rPr lang="zh-CN" altLang="en-US" dirty="0"/>
              <a:t>测试设计</a:t>
            </a:r>
            <a:endParaRPr lang="en-US" altLang="zh-CN" dirty="0"/>
          </a:p>
          <a:p>
            <a:pPr lvl="1"/>
            <a:r>
              <a:rPr lang="zh-CN" altLang="en-US" dirty="0"/>
              <a:t>设计用例</a:t>
            </a:r>
            <a:endParaRPr lang="en-US" altLang="zh-CN" dirty="0"/>
          </a:p>
          <a:p>
            <a:pPr lvl="1"/>
            <a:r>
              <a:rPr lang="zh-CN" altLang="en-US" dirty="0"/>
              <a:t>开发测试过程</a:t>
            </a:r>
            <a:endParaRPr lang="en-US" altLang="zh-CN" dirty="0"/>
          </a:p>
          <a:p>
            <a:pPr lvl="1"/>
            <a:r>
              <a:rPr lang="zh-CN" altLang="en-US" dirty="0"/>
              <a:t>实施测试</a:t>
            </a:r>
            <a:endParaRPr lang="en-US" altLang="zh-CN" dirty="0"/>
          </a:p>
          <a:p>
            <a:pPr lvl="1"/>
            <a:r>
              <a:rPr lang="zh-CN" altLang="en-US" dirty="0"/>
              <a:t>执行单元测试</a:t>
            </a:r>
            <a:endParaRPr lang="en-US" altLang="zh-CN" dirty="0"/>
          </a:p>
          <a:p>
            <a:pPr lvl="1"/>
            <a:r>
              <a:rPr lang="zh-CN" altLang="en-US" dirty="0"/>
              <a:t>集成测试</a:t>
            </a:r>
            <a:endParaRPr lang="en-US" altLang="zh-CN" dirty="0"/>
          </a:p>
          <a:p>
            <a:pPr lvl="1"/>
            <a:r>
              <a:rPr lang="zh-CN" altLang="en-US" dirty="0"/>
              <a:t>系统测试</a:t>
            </a:r>
            <a:endParaRPr lang="en-US" altLang="zh-CN" dirty="0"/>
          </a:p>
          <a:p>
            <a:pPr lvl="1"/>
            <a:r>
              <a:rPr lang="zh-CN" altLang="en-US" dirty="0"/>
              <a:t>评估测试</a:t>
            </a:r>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108</a:t>
            </a:fld>
            <a:endParaRPr lang="en-US" altLang="zh-CN"/>
          </a:p>
        </p:txBody>
      </p:sp>
    </p:spTree>
    <p:extLst>
      <p:ext uri="{BB962C8B-B14F-4D97-AF65-F5344CB8AC3E}">
        <p14:creationId xmlns:p14="http://schemas.microsoft.com/office/powerpoint/2010/main" val="1273461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250825" y="333375"/>
            <a:ext cx="7850188" cy="561975"/>
          </a:xfrm>
        </p:spPr>
        <p:txBody>
          <a:bodyPr/>
          <a:lstStyle/>
          <a:p>
            <a:pPr eaLnBrk="1" hangingPunct="1">
              <a:defRPr/>
            </a:pPr>
            <a:r>
              <a:rPr lang="en-US" altLang="zh-CN" b="1" dirty="0">
                <a:solidFill>
                  <a:srgbClr val="3366FF"/>
                </a:solidFill>
              </a:rPr>
              <a:t> </a:t>
            </a:r>
            <a:r>
              <a:rPr lang="en-US" altLang="zh-CN" b="1" dirty="0">
                <a:solidFill>
                  <a:srgbClr val="FFFF00"/>
                </a:solidFill>
              </a:rPr>
              <a:t>GBT 15532-2008 </a:t>
            </a:r>
            <a:r>
              <a:rPr lang="en-US" altLang="zh-CN" sz="3200" b="1" dirty="0">
                <a:solidFill>
                  <a:srgbClr val="FFFF00"/>
                </a:solidFill>
              </a:rPr>
              <a:t>《</a:t>
            </a:r>
            <a:r>
              <a:rPr lang="zh-CN" altLang="en-US" sz="3200" b="1" dirty="0">
                <a:solidFill>
                  <a:srgbClr val="FFFF00"/>
                </a:solidFill>
              </a:rPr>
              <a:t>计算机软件测试规范</a:t>
            </a:r>
            <a:r>
              <a:rPr lang="en-US" altLang="zh-CN" sz="3200" b="1" dirty="0">
                <a:solidFill>
                  <a:srgbClr val="FFFF00"/>
                </a:solidFill>
              </a:rPr>
              <a:t>》</a:t>
            </a:r>
            <a:endParaRPr lang="en-US" altLang="zh-CN" sz="3200" dirty="0">
              <a:solidFill>
                <a:srgbClr val="FFFF00"/>
              </a:solidFill>
              <a:latin typeface="+mn-lt"/>
            </a:endParaRPr>
          </a:p>
        </p:txBody>
      </p:sp>
      <p:pic>
        <p:nvPicPr>
          <p:cNvPr id="154626" name="图片 2" descr="屏幕快照 2014-03-27 下午6.47.00.png">
            <a:hlinkClick r:id="rId3" action="ppaction://hlinkfile"/>
          </p:cNvPr>
          <p:cNvPicPr>
            <a:picLocks noChangeAspect="1"/>
          </p:cNvPicPr>
          <p:nvPr/>
        </p:nvPicPr>
        <p:blipFill>
          <a:blip r:embed="rId4"/>
          <a:srcRect/>
          <a:stretch>
            <a:fillRect/>
          </a:stretch>
        </p:blipFill>
        <p:spPr bwMode="auto">
          <a:xfrm>
            <a:off x="158750" y="1412875"/>
            <a:ext cx="3275013" cy="5111750"/>
          </a:xfrm>
          <a:prstGeom prst="rect">
            <a:avLst/>
          </a:prstGeom>
          <a:noFill/>
          <a:ln w="9525">
            <a:noFill/>
            <a:miter lim="800000"/>
            <a:headEnd/>
            <a:tailEnd/>
          </a:ln>
        </p:spPr>
      </p:pic>
      <p:pic>
        <p:nvPicPr>
          <p:cNvPr id="154627" name="图片 4" descr="屏幕快照 2014-03-27 下午6.49.01.png"/>
          <p:cNvPicPr>
            <a:picLocks noChangeAspect="1"/>
          </p:cNvPicPr>
          <p:nvPr/>
        </p:nvPicPr>
        <p:blipFill>
          <a:blip r:embed="rId5"/>
          <a:srcRect/>
          <a:stretch>
            <a:fillRect/>
          </a:stretch>
        </p:blipFill>
        <p:spPr bwMode="auto">
          <a:xfrm>
            <a:off x="3348038" y="1412875"/>
            <a:ext cx="1800225" cy="5154613"/>
          </a:xfrm>
          <a:prstGeom prst="rect">
            <a:avLst/>
          </a:prstGeom>
          <a:noFill/>
          <a:ln w="9525">
            <a:noFill/>
            <a:miter lim="800000"/>
            <a:headEnd/>
            <a:tailEnd/>
          </a:ln>
        </p:spPr>
      </p:pic>
      <p:pic>
        <p:nvPicPr>
          <p:cNvPr id="154628" name="图片 5" descr="屏幕快照 2014-03-27 下午6.47.31.png"/>
          <p:cNvPicPr>
            <a:picLocks noChangeAspect="1"/>
          </p:cNvPicPr>
          <p:nvPr/>
        </p:nvPicPr>
        <p:blipFill>
          <a:blip r:embed="rId6"/>
          <a:srcRect/>
          <a:stretch>
            <a:fillRect/>
          </a:stretch>
        </p:blipFill>
        <p:spPr bwMode="auto">
          <a:xfrm>
            <a:off x="5003800" y="1412875"/>
            <a:ext cx="3922713" cy="504031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5"/>
          <p:cNvSpPr>
            <a:spLocks noGrp="1" noChangeArrowheads="1"/>
          </p:cNvSpPr>
          <p:nvPr>
            <p:ph type="title"/>
          </p:nvPr>
        </p:nvSpPr>
        <p:spPr/>
        <p:txBody>
          <a:bodyPr/>
          <a:lstStyle/>
          <a:p>
            <a:pPr algn="ctr" eaLnBrk="1" hangingPunct="1">
              <a:defRPr/>
            </a:pPr>
            <a:r>
              <a:rPr lang="en-US" altLang="en-US" sz="3600" dirty="0">
                <a:solidFill>
                  <a:srgbClr val="FFFF00"/>
                </a:solidFill>
                <a:latin typeface="+mj-ea"/>
              </a:rPr>
              <a:t>4.1.2  </a:t>
            </a:r>
            <a:r>
              <a:rPr lang="en-US" altLang="zh-CN" sz="3600" dirty="0" err="1">
                <a:solidFill>
                  <a:srgbClr val="FFFF00"/>
                </a:solidFill>
                <a:latin typeface="+mj-ea"/>
              </a:rPr>
              <a:t>TMap</a:t>
            </a:r>
            <a:endParaRPr lang="en-US" altLang="en-US" sz="3600" dirty="0">
              <a:solidFill>
                <a:srgbClr val="FFFF00"/>
              </a:solidFill>
              <a:latin typeface="+mj-ea"/>
            </a:endParaRPr>
          </a:p>
        </p:txBody>
      </p:sp>
      <p:sp>
        <p:nvSpPr>
          <p:cNvPr id="36866" name="Rectangle 3"/>
          <p:cNvSpPr>
            <a:spLocks noChangeArrowheads="1"/>
          </p:cNvSpPr>
          <p:nvPr/>
        </p:nvSpPr>
        <p:spPr bwMode="auto">
          <a:xfrm>
            <a:off x="251520" y="1484784"/>
            <a:ext cx="8424863" cy="3101975"/>
          </a:xfrm>
          <a:prstGeom prst="rect">
            <a:avLst/>
          </a:prstGeom>
          <a:noFill/>
          <a:ln w="9525">
            <a:noFill/>
            <a:miter lim="800000"/>
            <a:headEnd/>
            <a:tailEnd/>
          </a:ln>
        </p:spPr>
        <p:txBody>
          <a:bodyPr lIns="0" tIns="0" rIns="0" bIns="0">
            <a:spAutoFit/>
          </a:bodyPr>
          <a:lstStyle/>
          <a:p>
            <a:pPr marL="457200" indent="-457200">
              <a:lnSpc>
                <a:spcPct val="140000"/>
              </a:lnSpc>
              <a:buClr>
                <a:srgbClr val="91AC4E"/>
              </a:buClr>
              <a:buSzPct val="80000"/>
              <a:buFont typeface="Wingdings" pitchFamily="2" charset="2"/>
              <a:buChar char="p"/>
            </a:pPr>
            <a:r>
              <a:rPr lang="en-US" altLang="en-US" sz="2400" b="1" dirty="0" err="1"/>
              <a:t>TMap</a:t>
            </a:r>
            <a:r>
              <a:rPr lang="en-US" altLang="en-US" sz="2400" b="1" dirty="0"/>
              <a:t> </a:t>
            </a:r>
            <a:r>
              <a:rPr lang="en-US" altLang="en-US" sz="2400" dirty="0"/>
              <a:t>(Test Management Approach</a:t>
            </a:r>
            <a:r>
              <a:rPr lang="zh-CN" altLang="en-US" sz="2400" dirty="0"/>
              <a:t>，测试管理方法</a:t>
            </a:r>
            <a:r>
              <a:rPr lang="en-US" altLang="en-US" sz="2400" dirty="0"/>
              <a:t>)</a:t>
            </a:r>
            <a:r>
              <a:rPr lang="zh-CN" altLang="en-US" sz="2400" dirty="0"/>
              <a:t>是一种</a:t>
            </a:r>
            <a:r>
              <a:rPr lang="zh-CN" altLang="en-US" sz="2400" dirty="0">
                <a:solidFill>
                  <a:srgbClr val="FF0000"/>
                </a:solidFill>
              </a:rPr>
              <a:t>结构化</a:t>
            </a:r>
            <a:r>
              <a:rPr lang="zh-CN" altLang="en-US" sz="2400" dirty="0"/>
              <a:t>的、</a:t>
            </a:r>
            <a:r>
              <a:rPr lang="zh-CN" altLang="en-US" sz="2400" dirty="0">
                <a:solidFill>
                  <a:srgbClr val="FF0000"/>
                </a:solidFill>
              </a:rPr>
              <a:t>基于风险策略</a:t>
            </a:r>
            <a:r>
              <a:rPr lang="zh-CN" altLang="en-US" sz="2400" dirty="0"/>
              <a:t>的测试方法体系</a:t>
            </a:r>
            <a:r>
              <a:rPr lang="en-US" altLang="zh-CN" sz="2400" dirty="0"/>
              <a:t>, </a:t>
            </a:r>
            <a:r>
              <a:rPr lang="zh-CN" altLang="en-US" sz="2400" dirty="0"/>
              <a:t>目的能更早地发现缺陷，以最小的成本、有效地、彻底地完成测试任务，以减少软件发布后的支持成本。</a:t>
            </a:r>
            <a:endParaRPr lang="en-US" altLang="zh-CN" sz="2400" dirty="0"/>
          </a:p>
          <a:p>
            <a:pPr marL="457200" indent="-457200">
              <a:lnSpc>
                <a:spcPct val="140000"/>
              </a:lnSpc>
              <a:buClr>
                <a:srgbClr val="91AC4E"/>
              </a:buClr>
              <a:buSzPct val="80000"/>
              <a:buFont typeface="Wingdings" pitchFamily="2" charset="2"/>
              <a:buChar char="p"/>
            </a:pPr>
            <a:r>
              <a:rPr lang="en-US" altLang="en-US" sz="2400" b="1" dirty="0" err="1"/>
              <a:t>TMap</a:t>
            </a:r>
            <a:r>
              <a:rPr lang="zh-CN" altLang="en-US" sz="2400" dirty="0"/>
              <a:t>所定义的测试生命周期由</a:t>
            </a:r>
            <a:r>
              <a:rPr lang="zh-CN" altLang="en-US" sz="2400" b="1" dirty="0"/>
              <a:t>计划和控制、准备、说明、执行和完成等</a:t>
            </a:r>
            <a:r>
              <a:rPr lang="zh-CN" altLang="en-US" sz="2400" dirty="0"/>
              <a:t>阶段组成</a:t>
            </a:r>
            <a:endParaRPr lang="en-US" altLang="zh-CN" sz="2400" dirty="0"/>
          </a:p>
        </p:txBody>
      </p:sp>
      <p:sp>
        <p:nvSpPr>
          <p:cNvPr id="36867" name="矩形 4"/>
          <p:cNvSpPr>
            <a:spLocks noChangeArrowheads="1"/>
          </p:cNvSpPr>
          <p:nvPr/>
        </p:nvSpPr>
        <p:spPr bwMode="auto">
          <a:xfrm>
            <a:off x="1331913" y="5516563"/>
            <a:ext cx="4729162" cy="461962"/>
          </a:xfrm>
          <a:prstGeom prst="rect">
            <a:avLst/>
          </a:prstGeom>
          <a:noFill/>
          <a:ln w="9525">
            <a:noFill/>
            <a:miter lim="800000"/>
            <a:headEnd/>
            <a:tailEnd/>
          </a:ln>
        </p:spPr>
        <p:txBody>
          <a:bodyPr wrap="none">
            <a:spAutoFit/>
          </a:bodyPr>
          <a:lstStyle/>
          <a:p>
            <a:r>
              <a:rPr lang="zh-CN" altLang="en-US" sz="2400">
                <a:hlinkClick r:id="rId3"/>
              </a:rPr>
              <a:t>参考：</a:t>
            </a:r>
            <a:r>
              <a:rPr lang="en-US" altLang="zh-CN" sz="2400">
                <a:hlinkClick r:id="rId3"/>
              </a:rPr>
              <a:t> http://eng.tmap.net/Home</a:t>
            </a:r>
            <a:r>
              <a:rPr lang="en-US" altLang="zh-CN">
                <a:hlinkClick r:id="rId3"/>
              </a:rPr>
              <a:t>/</a:t>
            </a: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187450" y="333375"/>
            <a:ext cx="6913563" cy="561975"/>
          </a:xfrm>
        </p:spPr>
        <p:txBody>
          <a:bodyPr/>
          <a:lstStyle/>
          <a:p>
            <a:pPr algn="ctr" eaLnBrk="1" hangingPunct="1">
              <a:defRPr/>
            </a:pPr>
            <a:r>
              <a:rPr lang="en-US" altLang="zh-CN" sz="3600" b="1" dirty="0">
                <a:solidFill>
                  <a:srgbClr val="3366FF"/>
                </a:solidFill>
              </a:rPr>
              <a:t> </a:t>
            </a:r>
            <a:r>
              <a:rPr lang="zh-CN" altLang="en-US" sz="3600" b="1" dirty="0">
                <a:solidFill>
                  <a:srgbClr val="FFFF00"/>
                </a:solidFill>
              </a:rPr>
              <a:t>示例：</a:t>
            </a:r>
            <a:r>
              <a:rPr lang="zh-CN" altLang="en-US" sz="3200" b="1" dirty="0">
                <a:solidFill>
                  <a:srgbClr val="FFFF00"/>
                </a:solidFill>
              </a:rPr>
              <a:t>银行业软件测试规范</a:t>
            </a:r>
            <a:endParaRPr lang="en-US" altLang="zh-CN" sz="3200" dirty="0">
              <a:solidFill>
                <a:srgbClr val="FFFF00"/>
              </a:solidFill>
              <a:latin typeface="+mn-lt"/>
            </a:endParaRPr>
          </a:p>
        </p:txBody>
      </p:sp>
      <p:pic>
        <p:nvPicPr>
          <p:cNvPr id="156674" name="图片 3" descr="屏幕快照 2014-03-27 下午6.56.23.png"/>
          <p:cNvPicPr>
            <a:picLocks noChangeAspect="1"/>
          </p:cNvPicPr>
          <p:nvPr/>
        </p:nvPicPr>
        <p:blipFill>
          <a:blip r:embed="rId3"/>
          <a:srcRect/>
          <a:stretch>
            <a:fillRect/>
          </a:stretch>
        </p:blipFill>
        <p:spPr bwMode="auto">
          <a:xfrm>
            <a:off x="2424113" y="1628775"/>
            <a:ext cx="6715125" cy="4537075"/>
          </a:xfrm>
          <a:prstGeom prst="rect">
            <a:avLst/>
          </a:prstGeom>
          <a:noFill/>
          <a:ln w="9525">
            <a:noFill/>
            <a:miter lim="800000"/>
            <a:headEnd/>
            <a:tailEnd/>
          </a:ln>
        </p:spPr>
      </p:pic>
      <p:pic>
        <p:nvPicPr>
          <p:cNvPr id="8" name="图片 7" descr="屏幕快照 2014-03-27 下午7.00.03.png"/>
          <p:cNvPicPr>
            <a:picLocks noChangeAspect="1"/>
          </p:cNvPicPr>
          <p:nvPr/>
        </p:nvPicPr>
        <p:blipFill>
          <a:blip r:embed="rId4"/>
          <a:srcRect/>
          <a:stretch>
            <a:fillRect/>
          </a:stretch>
        </p:blipFill>
        <p:spPr bwMode="auto">
          <a:xfrm>
            <a:off x="107950" y="1244600"/>
            <a:ext cx="5721350" cy="55895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标题 1"/>
          <p:cNvSpPr>
            <a:spLocks noGrp="1"/>
          </p:cNvSpPr>
          <p:nvPr>
            <p:ph type="title"/>
          </p:nvPr>
        </p:nvSpPr>
        <p:spPr>
          <a:xfrm>
            <a:off x="1476375" y="366713"/>
            <a:ext cx="6096000" cy="561975"/>
          </a:xfrm>
        </p:spPr>
        <p:txBody>
          <a:bodyPr/>
          <a:lstStyle/>
          <a:p>
            <a:pPr algn="ctr" eaLnBrk="1" hangingPunct="1"/>
            <a:r>
              <a:rPr kumimoji="1" lang="zh-CN" altLang="en-US" sz="3200" dirty="0">
                <a:solidFill>
                  <a:srgbClr val="FFFF00"/>
                </a:solidFill>
              </a:rPr>
              <a:t>示例：</a:t>
            </a:r>
            <a:r>
              <a:rPr kumimoji="1" lang="zh-CN" altLang="en-US" dirty="0">
                <a:solidFill>
                  <a:srgbClr val="FFFF00"/>
                </a:solidFill>
              </a:rPr>
              <a:t>环境信息系统的测试规范</a:t>
            </a:r>
          </a:p>
        </p:txBody>
      </p:sp>
      <p:sp>
        <p:nvSpPr>
          <p:cNvPr id="5" name="矩形 4"/>
          <p:cNvSpPr/>
          <p:nvPr/>
        </p:nvSpPr>
        <p:spPr>
          <a:xfrm>
            <a:off x="611188" y="1268413"/>
            <a:ext cx="4537075" cy="5299912"/>
          </a:xfrm>
          <a:prstGeom prst="rect">
            <a:avLst/>
          </a:prstGeom>
          <a:solidFill>
            <a:srgbClr val="FFFBBF"/>
          </a:solidFill>
        </p:spPr>
        <p:txBody>
          <a:bodyPr>
            <a:spAutoFit/>
          </a:bodyPr>
          <a:lstStyle/>
          <a:p>
            <a:pPr algn="ctr">
              <a:lnSpc>
                <a:spcPct val="120000"/>
              </a:lnSpc>
              <a:defRPr/>
            </a:pPr>
            <a:r>
              <a:rPr lang="zh-CN" altLang="en-US" sz="1600" b="1" i="0" dirty="0">
                <a:latin typeface="宋体"/>
                <a:ea typeface="宋体"/>
                <a:cs typeface="宋体"/>
              </a:rPr>
              <a:t>计划</a:t>
            </a:r>
            <a:endParaRPr lang="en-US" altLang="zh-CN" sz="1600" b="1" i="0" dirty="0">
              <a:latin typeface="宋体"/>
              <a:ea typeface="宋体"/>
              <a:cs typeface="宋体"/>
            </a:endParaRPr>
          </a:p>
          <a:p>
            <a:pPr marL="342900" indent="-342900">
              <a:lnSpc>
                <a:spcPct val="120000"/>
              </a:lnSpc>
              <a:buFont typeface="+mj-lt"/>
              <a:buAutoNum type="alphaLcParenR"/>
              <a:defRPr/>
            </a:pPr>
            <a:r>
              <a:rPr lang="zh-CN" altLang="en-US" sz="1400" i="0" dirty="0">
                <a:latin typeface="宋体"/>
                <a:ea typeface="宋体"/>
                <a:cs typeface="宋体"/>
              </a:rPr>
              <a:t>确定测试充分性要求。确定测试应覆盖的范围及每一范围所要求的覆盖程度。</a:t>
            </a:r>
          </a:p>
          <a:p>
            <a:pPr marL="342900" indent="-342900">
              <a:lnSpc>
                <a:spcPct val="120000"/>
              </a:lnSpc>
              <a:buFont typeface="+mj-lt"/>
              <a:buAutoNum type="alphaLcParenR"/>
              <a:defRPr/>
            </a:pPr>
            <a:r>
              <a:rPr lang="zh-CN" altLang="en-US" sz="1400" i="0" dirty="0">
                <a:latin typeface="宋体"/>
                <a:ea typeface="宋体"/>
                <a:cs typeface="宋体"/>
              </a:rPr>
              <a:t>确定测试终止的要求。指定测试过程正常终止的条件</a:t>
            </a:r>
            <a:r>
              <a:rPr lang="en-US" altLang="zh-CN" sz="1400" i="0" dirty="0">
                <a:latin typeface="宋体"/>
                <a:ea typeface="宋体"/>
                <a:cs typeface="宋体"/>
              </a:rPr>
              <a:t>(</a:t>
            </a:r>
            <a:r>
              <a:rPr lang="zh-CN" altLang="en-US" sz="1400" i="0" dirty="0">
                <a:latin typeface="宋体"/>
                <a:ea typeface="宋体"/>
                <a:cs typeface="宋体"/>
              </a:rPr>
              <a:t>如测试充分性是否达到要 求</a:t>
            </a:r>
            <a:r>
              <a:rPr lang="en-US" altLang="zh-CN" sz="1400" i="0" dirty="0">
                <a:latin typeface="宋体"/>
                <a:ea typeface="宋体"/>
                <a:cs typeface="宋体"/>
              </a:rPr>
              <a:t>),</a:t>
            </a:r>
            <a:r>
              <a:rPr lang="zh-CN" altLang="en-US" sz="1400" i="0" dirty="0">
                <a:latin typeface="宋体"/>
                <a:ea typeface="宋体"/>
                <a:cs typeface="宋体"/>
              </a:rPr>
              <a:t>并确定导致测试过程异常终止的可能情况。</a:t>
            </a:r>
          </a:p>
          <a:p>
            <a:pPr marL="342900" indent="-342900">
              <a:lnSpc>
                <a:spcPct val="120000"/>
              </a:lnSpc>
              <a:buFont typeface="+mj-lt"/>
              <a:buAutoNum type="alphaLcParenR"/>
              <a:defRPr/>
            </a:pPr>
            <a:r>
              <a:rPr lang="zh-CN" altLang="en-US" sz="1400" i="0" dirty="0">
                <a:latin typeface="宋体"/>
                <a:ea typeface="宋体"/>
                <a:cs typeface="宋体"/>
              </a:rPr>
              <a:t>确定环境信息系统测试的质量目标。</a:t>
            </a:r>
          </a:p>
          <a:p>
            <a:pPr marL="342900" indent="-342900">
              <a:lnSpc>
                <a:spcPct val="120000"/>
              </a:lnSpc>
              <a:buFont typeface="+mj-lt"/>
              <a:buAutoNum type="alphaLcParenR"/>
              <a:defRPr/>
            </a:pPr>
            <a:r>
              <a:rPr lang="zh-CN" altLang="en-US" sz="1400" i="0" dirty="0">
                <a:latin typeface="宋体"/>
                <a:ea typeface="宋体"/>
                <a:cs typeface="宋体"/>
              </a:rPr>
              <a:t>确定用于测试的资源要求</a:t>
            </a:r>
            <a:r>
              <a:rPr lang="en-US" altLang="zh-CN" sz="1400" i="0" dirty="0">
                <a:latin typeface="宋体"/>
                <a:ea typeface="宋体"/>
                <a:cs typeface="宋体"/>
              </a:rPr>
              <a:t>,</a:t>
            </a:r>
            <a:r>
              <a:rPr lang="zh-CN" altLang="en-US" sz="1400" i="0" dirty="0">
                <a:latin typeface="宋体"/>
                <a:ea typeface="宋体"/>
                <a:cs typeface="宋体"/>
              </a:rPr>
              <a:t>包括软件、硬件、人员数量和人员技能等。</a:t>
            </a:r>
          </a:p>
          <a:p>
            <a:pPr marL="342900" indent="-342900">
              <a:lnSpc>
                <a:spcPct val="120000"/>
              </a:lnSpc>
              <a:buFont typeface="+mj-lt"/>
              <a:buAutoNum type="alphaLcParenR"/>
              <a:defRPr/>
            </a:pPr>
            <a:r>
              <a:rPr lang="zh-CN" altLang="en-US" sz="1400" i="0" dirty="0">
                <a:latin typeface="宋体"/>
                <a:ea typeface="宋体"/>
                <a:cs typeface="宋体"/>
              </a:rPr>
              <a:t>确定需要测试的环境信息系统特性。根据合同或系统</a:t>
            </a:r>
            <a:r>
              <a:rPr lang="en-US" altLang="zh-CN" sz="1400" i="0" dirty="0">
                <a:latin typeface="宋体"/>
                <a:ea typeface="宋体"/>
                <a:cs typeface="宋体"/>
              </a:rPr>
              <a:t>/</a:t>
            </a:r>
            <a:r>
              <a:rPr lang="zh-CN" altLang="en-US" sz="1400" i="0" dirty="0">
                <a:latin typeface="宋体"/>
                <a:ea typeface="宋体"/>
                <a:cs typeface="宋体"/>
              </a:rPr>
              <a:t>子系统设计文档的描述</a:t>
            </a:r>
            <a:r>
              <a:rPr lang="en-US" altLang="zh-CN" sz="1400" i="0" dirty="0">
                <a:latin typeface="宋体"/>
                <a:ea typeface="宋体"/>
                <a:cs typeface="宋体"/>
              </a:rPr>
              <a:t>,</a:t>
            </a:r>
            <a:r>
              <a:rPr lang="zh-CN" altLang="en-US" sz="1400" i="0" dirty="0">
                <a:latin typeface="宋体"/>
                <a:ea typeface="宋体"/>
                <a:cs typeface="宋体"/>
              </a:rPr>
              <a:t>确定系统的功能、性能、状态、接口、数据结构、设计约束等内容和要求。并从中确定需测试的环境信息系统特性。</a:t>
            </a:r>
          </a:p>
          <a:p>
            <a:pPr marL="342900" indent="-342900">
              <a:lnSpc>
                <a:spcPct val="120000"/>
              </a:lnSpc>
              <a:buFont typeface="+mj-lt"/>
              <a:buAutoNum type="alphaLcParenR"/>
              <a:defRPr/>
            </a:pPr>
            <a:r>
              <a:rPr lang="zh-CN" altLang="en-US" sz="1400" i="0" dirty="0">
                <a:latin typeface="宋体"/>
                <a:ea typeface="宋体"/>
                <a:cs typeface="宋体"/>
              </a:rPr>
              <a:t>确定测试需要的技术和方法</a:t>
            </a:r>
            <a:r>
              <a:rPr lang="en-US" altLang="zh-CN" sz="1400" i="0" dirty="0">
                <a:latin typeface="宋体"/>
                <a:ea typeface="宋体"/>
                <a:cs typeface="宋体"/>
              </a:rPr>
              <a:t>,</a:t>
            </a:r>
            <a:r>
              <a:rPr lang="zh-CN" altLang="en-US" sz="1400" i="0" dirty="0">
                <a:latin typeface="宋体"/>
                <a:ea typeface="宋体"/>
                <a:cs typeface="宋体"/>
              </a:rPr>
              <a:t>如测试数据生成和验证技术、测试数据输入技术、测试结果获取技术、是否使用标准测试集等。</a:t>
            </a:r>
          </a:p>
          <a:p>
            <a:pPr marL="342900" indent="-342900">
              <a:lnSpc>
                <a:spcPct val="120000"/>
              </a:lnSpc>
              <a:buFont typeface="+mj-lt"/>
              <a:buAutoNum type="alphaLcParenR"/>
              <a:defRPr/>
            </a:pPr>
            <a:r>
              <a:rPr lang="zh-CN" altLang="en-US" sz="1400" i="0" dirty="0">
                <a:latin typeface="宋体"/>
                <a:ea typeface="宋体"/>
                <a:cs typeface="宋体"/>
              </a:rPr>
              <a:t>根据合同或项目计划的要求和环境信息系统的特点</a:t>
            </a:r>
            <a:r>
              <a:rPr lang="en-US" altLang="zh-CN" sz="1400" i="0" dirty="0">
                <a:latin typeface="宋体"/>
                <a:ea typeface="宋体"/>
                <a:cs typeface="宋体"/>
              </a:rPr>
              <a:t>,</a:t>
            </a:r>
            <a:r>
              <a:rPr lang="zh-CN" altLang="en-US" sz="1400" i="0" dirty="0">
                <a:latin typeface="宋体"/>
                <a:ea typeface="宋体"/>
                <a:cs typeface="宋体"/>
              </a:rPr>
              <a:t>确定测试准出条件。 </a:t>
            </a:r>
            <a:endParaRPr lang="en-US" altLang="zh-CN" sz="1400" i="0">
              <a:latin typeface="宋体"/>
              <a:ea typeface="宋体"/>
              <a:cs typeface="宋体"/>
            </a:endParaRPr>
          </a:p>
          <a:p>
            <a:pPr marL="342900" indent="-342900">
              <a:lnSpc>
                <a:spcPct val="120000"/>
              </a:lnSpc>
              <a:buFont typeface="+mj-lt"/>
              <a:buAutoNum type="alphaLcParenR"/>
              <a:defRPr/>
            </a:pPr>
            <a:r>
              <a:rPr lang="zh-CN" altLang="en-US" sz="1400" i="0">
                <a:latin typeface="宋体"/>
                <a:ea typeface="宋体"/>
                <a:cs typeface="宋体"/>
              </a:rPr>
              <a:t>确定</a:t>
            </a:r>
            <a:r>
              <a:rPr lang="zh-CN" altLang="en-US" sz="1400" i="0" dirty="0">
                <a:latin typeface="宋体"/>
                <a:ea typeface="宋体"/>
                <a:cs typeface="宋体"/>
              </a:rPr>
              <a:t>由资源和被测系统决定的测试活动的进度。</a:t>
            </a:r>
          </a:p>
          <a:p>
            <a:pPr marL="342900" indent="-342900">
              <a:lnSpc>
                <a:spcPct val="120000"/>
              </a:lnSpc>
              <a:buFont typeface="+mj-lt"/>
              <a:buAutoNum type="alphaLcParenR"/>
              <a:defRPr/>
            </a:pPr>
            <a:r>
              <a:rPr lang="zh-CN" altLang="en-US" sz="1400" i="0" dirty="0">
                <a:latin typeface="宋体"/>
                <a:ea typeface="宋体"/>
                <a:cs typeface="宋体"/>
              </a:rPr>
              <a:t>对测试工作进行风险分析与评估</a:t>
            </a:r>
            <a:r>
              <a:rPr lang="en-US" altLang="zh-CN" sz="1400" i="0" dirty="0">
                <a:latin typeface="宋体"/>
                <a:ea typeface="宋体"/>
                <a:cs typeface="宋体"/>
              </a:rPr>
              <a:t>,</a:t>
            </a:r>
            <a:r>
              <a:rPr lang="zh-CN" altLang="en-US" sz="1400" i="0" dirty="0">
                <a:latin typeface="宋体"/>
                <a:ea typeface="宋体"/>
                <a:cs typeface="宋体"/>
              </a:rPr>
              <a:t>并制订应对措施</a:t>
            </a:r>
            <a:r>
              <a:rPr lang="zh-CN" altLang="en-US" sz="1400" i="0" baseline="30000" dirty="0">
                <a:latin typeface="+mn-lt"/>
                <a:ea typeface="宋体" pitchFamily="2" charset="-122"/>
              </a:rPr>
              <a:t>。</a:t>
            </a:r>
            <a:endParaRPr lang="zh-CN" altLang="en-US" sz="1400" i="0" dirty="0">
              <a:latin typeface="+mn-lt"/>
              <a:ea typeface="宋体" pitchFamily="2" charset="-122"/>
            </a:endParaRPr>
          </a:p>
        </p:txBody>
      </p:sp>
      <p:sp>
        <p:nvSpPr>
          <p:cNvPr id="6" name="矩形 5"/>
          <p:cNvSpPr/>
          <p:nvPr/>
        </p:nvSpPr>
        <p:spPr>
          <a:xfrm>
            <a:off x="5435600" y="1844675"/>
            <a:ext cx="3457575" cy="4340225"/>
          </a:xfrm>
          <a:prstGeom prst="rect">
            <a:avLst/>
          </a:prstGeom>
          <a:solidFill>
            <a:schemeClr val="accent4">
              <a:lumMod val="20000"/>
              <a:lumOff val="80000"/>
            </a:schemeClr>
          </a:solidFill>
        </p:spPr>
        <p:txBody>
          <a:bodyPr>
            <a:spAutoFit/>
          </a:bodyPr>
          <a:lstStyle/>
          <a:p>
            <a:pPr algn="ctr">
              <a:defRPr/>
            </a:pPr>
            <a:r>
              <a:rPr lang="zh-CN" altLang="en-US" sz="2000" b="1" i="0" dirty="0">
                <a:latin typeface="+mn-lt"/>
                <a:ea typeface="宋体" pitchFamily="2" charset="-122"/>
              </a:rPr>
              <a:t>设计</a:t>
            </a:r>
            <a:endParaRPr lang="en-US" altLang="zh-CN" sz="2000" b="1" i="0" dirty="0">
              <a:latin typeface="+mn-lt"/>
              <a:ea typeface="宋体" pitchFamily="2" charset="-122"/>
            </a:endParaRPr>
          </a:p>
          <a:p>
            <a:pPr marL="342900" indent="-342900">
              <a:buFont typeface="+mj-lt"/>
              <a:buAutoNum type="alphaLcPeriod"/>
              <a:defRPr/>
            </a:pPr>
            <a:r>
              <a:rPr lang="zh-CN" altLang="en-US" sz="1600" i="0" dirty="0">
                <a:latin typeface="+mn-lt"/>
                <a:ea typeface="宋体" pitchFamily="2" charset="-122"/>
              </a:rPr>
              <a:t>设计测试用例。将需测试的环境信息系统特性分解</a:t>
            </a:r>
            <a:r>
              <a:rPr lang="en-US" altLang="zh-CN" sz="1600" i="0" dirty="0">
                <a:latin typeface="+mn-lt"/>
                <a:ea typeface="宋体" pitchFamily="2" charset="-122"/>
              </a:rPr>
              <a:t>,</a:t>
            </a:r>
            <a:r>
              <a:rPr lang="zh-CN" altLang="en-US" sz="1600" i="0" dirty="0">
                <a:latin typeface="+mn-lt"/>
                <a:ea typeface="宋体" pitchFamily="2" charset="-122"/>
              </a:rPr>
              <a:t>针对分解后的每种情况设计测试用例。</a:t>
            </a:r>
          </a:p>
          <a:p>
            <a:pPr marL="342900" indent="-342900">
              <a:buFont typeface="+mj-lt"/>
              <a:buAutoNum type="alphaLcPeriod"/>
              <a:defRPr/>
            </a:pPr>
            <a:r>
              <a:rPr lang="zh-CN" altLang="en-US" sz="1600" i="0" dirty="0">
                <a:latin typeface="+mn-lt"/>
                <a:ea typeface="宋体" pitchFamily="2" charset="-122"/>
              </a:rPr>
              <a:t>获取测试数据</a:t>
            </a:r>
            <a:r>
              <a:rPr lang="en-US" altLang="zh-CN" sz="1600" i="0" dirty="0">
                <a:latin typeface="+mn-lt"/>
                <a:ea typeface="宋体" pitchFamily="2" charset="-122"/>
              </a:rPr>
              <a:t>,</a:t>
            </a:r>
            <a:r>
              <a:rPr lang="zh-CN" altLang="en-US" sz="1600" i="0" dirty="0">
                <a:latin typeface="+mn-lt"/>
                <a:ea typeface="宋体" pitchFamily="2" charset="-122"/>
              </a:rPr>
              <a:t>包括获取现有的测试数据和生成新的数据</a:t>
            </a:r>
            <a:r>
              <a:rPr lang="en-US" altLang="zh-CN" sz="1600" i="0" dirty="0">
                <a:latin typeface="+mn-lt"/>
                <a:ea typeface="宋体" pitchFamily="2" charset="-122"/>
              </a:rPr>
              <a:t>,</a:t>
            </a:r>
            <a:r>
              <a:rPr lang="zh-CN" altLang="en-US" sz="1600" i="0" dirty="0">
                <a:latin typeface="+mn-lt"/>
                <a:ea typeface="宋体" pitchFamily="2" charset="-122"/>
              </a:rPr>
              <a:t>并按照要求验证所有数据。</a:t>
            </a:r>
          </a:p>
          <a:p>
            <a:pPr marL="342900" indent="-342900">
              <a:buFont typeface="+mj-lt"/>
              <a:buAutoNum type="alphaLcPeriod"/>
              <a:defRPr/>
            </a:pPr>
            <a:r>
              <a:rPr lang="zh-CN" altLang="en-US" sz="1600" i="0" dirty="0">
                <a:latin typeface="+mn-lt"/>
                <a:ea typeface="宋体" pitchFamily="2" charset="-122"/>
              </a:rPr>
              <a:t>确定测试顺序</a:t>
            </a:r>
            <a:r>
              <a:rPr lang="en-US" altLang="zh-CN" sz="1600" i="0" dirty="0">
                <a:latin typeface="+mn-lt"/>
                <a:ea typeface="宋体" pitchFamily="2" charset="-122"/>
              </a:rPr>
              <a:t>,</a:t>
            </a:r>
            <a:r>
              <a:rPr lang="zh-CN" altLang="en-US" sz="1600" i="0" dirty="0">
                <a:latin typeface="+mn-lt"/>
                <a:ea typeface="宋体" pitchFamily="2" charset="-122"/>
              </a:rPr>
              <a:t>可从资源约束、风险以及测试用例失效造成的影响或后果几个方面考虑。</a:t>
            </a:r>
          </a:p>
          <a:p>
            <a:pPr marL="342900" indent="-342900">
              <a:buFont typeface="+mj-lt"/>
              <a:buAutoNum type="alphaLcPeriod"/>
              <a:defRPr/>
            </a:pPr>
            <a:r>
              <a:rPr lang="zh-CN" altLang="en-US" sz="1600" i="0" dirty="0">
                <a:latin typeface="+mn-lt"/>
                <a:ea typeface="宋体" pitchFamily="2" charset="-122"/>
              </a:rPr>
              <a:t>获取测试资源</a:t>
            </a:r>
            <a:r>
              <a:rPr lang="en-US" altLang="zh-CN" sz="1600" i="0" dirty="0">
                <a:latin typeface="+mn-lt"/>
                <a:ea typeface="宋体" pitchFamily="2" charset="-122"/>
              </a:rPr>
              <a:t>,</a:t>
            </a:r>
            <a:r>
              <a:rPr lang="zh-CN" altLang="en-US" sz="1600" i="0" dirty="0">
                <a:latin typeface="+mn-lt"/>
                <a:ea typeface="宋体" pitchFamily="2" charset="-122"/>
              </a:rPr>
              <a:t>对于支持测试的软件</a:t>
            </a:r>
            <a:r>
              <a:rPr lang="en-US" altLang="zh-CN" sz="1600" i="0" dirty="0">
                <a:latin typeface="+mn-lt"/>
                <a:ea typeface="宋体" pitchFamily="2" charset="-122"/>
              </a:rPr>
              <a:t>,</a:t>
            </a:r>
            <a:r>
              <a:rPr lang="zh-CN" altLang="en-US" sz="1600" i="0" dirty="0">
                <a:latin typeface="+mn-lt"/>
                <a:ea typeface="宋体" pitchFamily="2" charset="-122"/>
              </a:rPr>
              <a:t>有的需要从现有的工具中选定</a:t>
            </a:r>
            <a:r>
              <a:rPr lang="en-US" altLang="zh-CN" sz="1600" i="0" dirty="0">
                <a:latin typeface="+mn-lt"/>
                <a:ea typeface="宋体" pitchFamily="2" charset="-122"/>
              </a:rPr>
              <a:t>,</a:t>
            </a:r>
            <a:r>
              <a:rPr lang="zh-CN" altLang="en-US" sz="1600" i="0" dirty="0">
                <a:latin typeface="+mn-lt"/>
                <a:ea typeface="宋体" pitchFamily="2" charset="-122"/>
              </a:rPr>
              <a:t>有的需要开发。</a:t>
            </a:r>
          </a:p>
          <a:p>
            <a:pPr marL="342900" indent="-342900">
              <a:buFont typeface="+mj-lt"/>
              <a:buAutoNum type="alphaLcPeriod"/>
              <a:defRPr/>
            </a:pPr>
            <a:r>
              <a:rPr lang="zh-CN" altLang="en-US" sz="1600" i="0" dirty="0">
                <a:latin typeface="+mn-lt"/>
                <a:ea typeface="宋体" pitchFamily="2" charset="-122"/>
              </a:rPr>
              <a:t>编写测试程序</a:t>
            </a:r>
            <a:r>
              <a:rPr lang="en-US" altLang="zh-CN" sz="1600" i="0" dirty="0">
                <a:latin typeface="+mn-lt"/>
                <a:ea typeface="宋体" pitchFamily="2" charset="-122"/>
              </a:rPr>
              <a:t>,</a:t>
            </a:r>
            <a:r>
              <a:rPr lang="zh-CN" altLang="en-US" sz="1600" i="0" dirty="0">
                <a:latin typeface="+mn-lt"/>
                <a:ea typeface="宋体" pitchFamily="2" charset="-122"/>
              </a:rPr>
              <a:t>包括开发测试支持工具。</a:t>
            </a:r>
            <a:endParaRPr lang="en-US" altLang="zh-CN" sz="1600" i="0" dirty="0">
              <a:latin typeface="+mn-lt"/>
              <a:ea typeface="宋体" pitchFamily="2" charset="-122"/>
            </a:endParaRPr>
          </a:p>
          <a:p>
            <a:pPr marL="342900" indent="-342900">
              <a:buFont typeface="+mj-lt"/>
              <a:buAutoNum type="alphaLcPeriod"/>
              <a:defRPr/>
            </a:pPr>
            <a:r>
              <a:rPr lang="zh-CN" altLang="en-US" sz="1600" i="0" dirty="0">
                <a:latin typeface="+mn-lt"/>
                <a:ea typeface="宋体" pitchFamily="2" charset="-122"/>
              </a:rPr>
              <a:t>建立和确认测试环境。</a:t>
            </a:r>
          </a:p>
          <a:p>
            <a:pPr marL="342900" indent="-342900">
              <a:buFont typeface="+mj-lt"/>
              <a:buAutoNum type="alphaLcPeriod"/>
              <a:defRPr/>
            </a:pPr>
            <a:r>
              <a:rPr lang="zh-CN" altLang="en-US" sz="1600" i="0" dirty="0">
                <a:latin typeface="+mn-lt"/>
                <a:ea typeface="宋体" pitchFamily="2" charset="-122"/>
              </a:rPr>
              <a:t>编写测试说明。</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5"/>
          <p:cNvSpPr>
            <a:spLocks noGrp="1" noChangeArrowheads="1"/>
          </p:cNvSpPr>
          <p:nvPr>
            <p:ph type="title"/>
          </p:nvPr>
        </p:nvSpPr>
        <p:spPr/>
        <p:txBody>
          <a:bodyPr/>
          <a:lstStyle/>
          <a:p>
            <a:pPr algn="ctr" eaLnBrk="1" hangingPunct="1">
              <a:defRPr/>
            </a:pPr>
            <a:r>
              <a:rPr lang="en-US" altLang="en-US" sz="3600" dirty="0" err="1">
                <a:solidFill>
                  <a:srgbClr val="FFFF00"/>
                </a:solidFill>
                <a:latin typeface="+mj-ea"/>
              </a:rPr>
              <a:t>TMap</a:t>
            </a:r>
            <a:r>
              <a:rPr lang="zh-CN" altLang="en-US" sz="3600" dirty="0">
                <a:solidFill>
                  <a:srgbClr val="FFFF00"/>
                </a:solidFill>
                <a:latin typeface="+mj-ea"/>
              </a:rPr>
              <a:t>描述的生命周期模型</a:t>
            </a:r>
            <a:endParaRPr lang="en-US" altLang="en-US" sz="3600" dirty="0">
              <a:solidFill>
                <a:srgbClr val="FFFF00"/>
              </a:solidFill>
              <a:latin typeface="+mj-ea"/>
            </a:endParaRPr>
          </a:p>
        </p:txBody>
      </p:sp>
      <p:pic>
        <p:nvPicPr>
          <p:cNvPr id="38914" name="Picture 5" descr="4-7.gif"/>
          <p:cNvPicPr>
            <a:picLocks noChangeAspect="1"/>
          </p:cNvPicPr>
          <p:nvPr/>
        </p:nvPicPr>
        <p:blipFill>
          <a:blip r:embed="rId3"/>
          <a:srcRect/>
          <a:stretch>
            <a:fillRect/>
          </a:stretch>
        </p:blipFill>
        <p:spPr bwMode="auto">
          <a:xfrm>
            <a:off x="395288" y="1341438"/>
            <a:ext cx="8445500" cy="5183187"/>
          </a:xfrm>
          <a:prstGeom prst="rect">
            <a:avLst/>
          </a:prstGeom>
          <a:noFill/>
          <a:ln w="9525">
            <a:noFill/>
            <a:miter lim="800000"/>
            <a:headEnd/>
            <a:tailEnd/>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2755081"/>
            <a:ext cx="5427725" cy="2355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779664" y="3779748"/>
            <a:ext cx="720328" cy="307777"/>
          </a:xfrm>
          <a:prstGeom prst="rect">
            <a:avLst/>
          </a:prstGeom>
          <a:noFill/>
        </p:spPr>
        <p:txBody>
          <a:bodyPr wrap="square" rtlCol="0">
            <a:spAutoFit/>
          </a:bodyPr>
          <a:lstStyle/>
          <a:p>
            <a:r>
              <a:rPr lang="zh-CN" altLang="en-US" sz="1400" b="1" i="0" dirty="0"/>
              <a:t>说明</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a:t>2、TMap测试过程</a:t>
            </a:r>
          </a:p>
        </p:txBody>
      </p:sp>
      <p:sp>
        <p:nvSpPr>
          <p:cNvPr id="6147" name="Rectangle 3"/>
          <p:cNvSpPr>
            <a:spLocks noGrp="1" noChangeArrowheads="1"/>
          </p:cNvSpPr>
          <p:nvPr>
            <p:ph type="body" idx="1"/>
          </p:nvPr>
        </p:nvSpPr>
        <p:spPr>
          <a:xfrm>
            <a:off x="395536" y="1285875"/>
            <a:ext cx="8424936" cy="5023445"/>
          </a:xfrm>
        </p:spPr>
        <p:txBody>
          <a:bodyPr/>
          <a:lstStyle/>
          <a:p>
            <a:pPr>
              <a:lnSpc>
                <a:spcPct val="100000"/>
              </a:lnSpc>
            </a:pPr>
            <a:r>
              <a:rPr lang="zh-CN" altLang="en-US" sz="2400" dirty="0"/>
              <a:t>一、计划和控制阶段，设计 测试计划的创建，定义了执行测试活动的“who,what,when,where and how”。在测试过程中，通过定期和临时的报告，用户可以经常收到关于产品质量和风险的更新。</a:t>
            </a:r>
          </a:p>
          <a:p>
            <a:pPr>
              <a:lnSpc>
                <a:spcPct val="100000"/>
              </a:lnSpc>
            </a:pPr>
            <a:r>
              <a:rPr lang="zh-CN" altLang="en-US" sz="2400" dirty="0"/>
              <a:t>二、基础设施建立测试所需环境</a:t>
            </a:r>
            <a:endParaRPr lang="en-US" altLang="zh-CN" sz="2400" dirty="0"/>
          </a:p>
          <a:p>
            <a:pPr>
              <a:lnSpc>
                <a:spcPct val="100000"/>
              </a:lnSpc>
            </a:pPr>
            <a:r>
              <a:rPr lang="zh-CN" altLang="en-US" sz="2400" dirty="0"/>
              <a:t>准备阶段。决定软件说明书质量是否足以实现说明书和测试执行的成功。</a:t>
            </a:r>
          </a:p>
          <a:p>
            <a:pPr>
              <a:lnSpc>
                <a:spcPct val="100000"/>
              </a:lnSpc>
            </a:pPr>
            <a:r>
              <a:rPr lang="zh-CN" altLang="en-US" sz="2400" dirty="0"/>
              <a:t>三、说明阶段。定义测试用例和构建基础设施。一旦测试目标确定，测试执行阶段就开始。</a:t>
            </a:r>
          </a:p>
          <a:p>
            <a:pPr>
              <a:lnSpc>
                <a:spcPct val="100000"/>
              </a:lnSpc>
            </a:pPr>
            <a:r>
              <a:rPr lang="zh-CN" altLang="en-US" sz="2400" dirty="0"/>
              <a:t>四、执行阶段。需要分析预计结果的区别，发现缺陷并报告缺陷</a:t>
            </a:r>
          </a:p>
          <a:p>
            <a:pPr>
              <a:lnSpc>
                <a:spcPct val="100000"/>
              </a:lnSpc>
            </a:pPr>
            <a:r>
              <a:rPr lang="zh-CN" altLang="en-US" sz="2400" dirty="0"/>
              <a:t>五、完成阶段，包括对测试用例的维护以及再利用，创建一个最终报告以及为了更好的控制将来的测试过程对测试过程进行评估</a:t>
            </a:r>
          </a:p>
        </p:txBody>
      </p:sp>
    </p:spTree>
    <p:extLst>
      <p:ext uri="{BB962C8B-B14F-4D97-AF65-F5344CB8AC3E}">
        <p14:creationId xmlns:p14="http://schemas.microsoft.com/office/powerpoint/2010/main" val="2517876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5"/>
          <p:cNvSpPr>
            <a:spLocks noGrp="1" noChangeArrowheads="1"/>
          </p:cNvSpPr>
          <p:nvPr>
            <p:ph type="title"/>
          </p:nvPr>
        </p:nvSpPr>
        <p:spPr>
          <a:xfrm>
            <a:off x="468313" y="366713"/>
            <a:ext cx="4463727" cy="561975"/>
          </a:xfrm>
        </p:spPr>
        <p:txBody>
          <a:bodyPr/>
          <a:lstStyle/>
          <a:p>
            <a:pPr algn="ctr" eaLnBrk="1" hangingPunct="1">
              <a:defRPr/>
            </a:pPr>
            <a:r>
              <a:rPr lang="en-US" altLang="zh-CN" sz="3600" dirty="0" err="1">
                <a:solidFill>
                  <a:srgbClr val="FFFF00"/>
                </a:solidFill>
                <a:latin typeface="+mj-ea"/>
              </a:rPr>
              <a:t>TMap</a:t>
            </a:r>
            <a:r>
              <a:rPr lang="zh-CN" altLang="en-US" sz="3600" dirty="0">
                <a:solidFill>
                  <a:srgbClr val="FFFF00"/>
                </a:solidFill>
                <a:latin typeface="+mj-ea"/>
              </a:rPr>
              <a:t>基本内容</a:t>
            </a:r>
            <a:endParaRPr lang="en-US" altLang="en-US" sz="3600" dirty="0">
              <a:solidFill>
                <a:srgbClr val="FFFF00"/>
              </a:solidFill>
              <a:latin typeface="+mj-ea"/>
            </a:endParaRPr>
          </a:p>
        </p:txBody>
      </p:sp>
      <p:sp>
        <p:nvSpPr>
          <p:cNvPr id="5" name="矩形 4"/>
          <p:cNvSpPr/>
          <p:nvPr/>
        </p:nvSpPr>
        <p:spPr>
          <a:xfrm>
            <a:off x="468313" y="2492375"/>
            <a:ext cx="4103687" cy="2654300"/>
          </a:xfrm>
          <a:prstGeom prst="rect">
            <a:avLst/>
          </a:prstGeom>
          <a:solidFill>
            <a:schemeClr val="accent1">
              <a:lumMod val="60000"/>
              <a:lumOff val="40000"/>
            </a:schemeClr>
          </a:solidFill>
          <a:effectLst>
            <a:outerShdw blurRad="88900" dist="63500" dir="8100000" algn="tr" rotWithShape="0">
              <a:prstClr val="black">
                <a:alpha val="40000"/>
              </a:prstClr>
            </a:outerShdw>
          </a:effectLst>
        </p:spPr>
        <p:txBody>
          <a:bodyPr>
            <a:spAutoFit/>
          </a:bodyPr>
          <a:lstStyle/>
          <a:p>
            <a:pPr marL="357188" indent="-357188" eaLnBrk="0" hangingPunct="0">
              <a:lnSpc>
                <a:spcPct val="140000"/>
              </a:lnSpc>
              <a:buClr>
                <a:srgbClr val="91AC4E"/>
              </a:buClr>
              <a:buSzPct val="80000"/>
              <a:buFont typeface="Wingdings" pitchFamily="2" charset="2"/>
              <a:buChar char="p"/>
              <a:defRPr/>
            </a:pPr>
            <a:r>
              <a:rPr lang="zh-CN" altLang="en-US" sz="2400" i="0" dirty="0">
                <a:ea typeface="宋体" pitchFamily="2" charset="-122"/>
              </a:rPr>
              <a:t>一个基于风险的测试方法</a:t>
            </a:r>
            <a:endParaRPr lang="en-US" altLang="zh-CN" sz="2400" i="0" dirty="0">
              <a:ea typeface="宋体" pitchFamily="2" charset="-122"/>
            </a:endParaRPr>
          </a:p>
          <a:p>
            <a:pPr marL="357188" indent="-357188" eaLnBrk="0" hangingPunct="0">
              <a:lnSpc>
                <a:spcPct val="140000"/>
              </a:lnSpc>
              <a:buClr>
                <a:srgbClr val="91AC4E"/>
              </a:buClr>
              <a:buSzPct val="80000"/>
              <a:buFont typeface="Wingdings" pitchFamily="2" charset="2"/>
              <a:buChar char="p"/>
              <a:defRPr/>
            </a:pPr>
            <a:r>
              <a:rPr lang="zh-CN" altLang="en-US" sz="2400" i="0" dirty="0">
                <a:ea typeface="宋体" pitchFamily="2" charset="-122"/>
              </a:rPr>
              <a:t>基于风险的测试策略，来有效的分配测试投入</a:t>
            </a:r>
            <a:endParaRPr lang="en-US" altLang="zh-CN" sz="2400" i="0" dirty="0">
              <a:ea typeface="宋体" pitchFamily="2" charset="-122"/>
            </a:endParaRPr>
          </a:p>
          <a:p>
            <a:pPr marL="357188" indent="-357188" eaLnBrk="0" hangingPunct="0">
              <a:lnSpc>
                <a:spcPct val="140000"/>
              </a:lnSpc>
              <a:buClr>
                <a:srgbClr val="91AC4E"/>
              </a:buClr>
              <a:buSzPct val="80000"/>
              <a:buFont typeface="Wingdings" pitchFamily="2" charset="2"/>
              <a:buChar char="p"/>
              <a:defRPr/>
            </a:pPr>
            <a:r>
              <a:rPr lang="zh-CN" altLang="en-US" sz="2400" i="0" dirty="0">
                <a:ea typeface="宋体" pitchFamily="2" charset="-122"/>
              </a:rPr>
              <a:t>在测试规划的各个时间点进行商业投入</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53340"/>
            <a:ext cx="4038600" cy="681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5"/>
          <p:cNvSpPr>
            <a:spLocks noGrp="1" noChangeArrowheads="1"/>
          </p:cNvSpPr>
          <p:nvPr>
            <p:ph type="title"/>
          </p:nvPr>
        </p:nvSpPr>
        <p:spPr>
          <a:xfrm>
            <a:off x="1476375" y="366713"/>
            <a:ext cx="6096000" cy="561975"/>
          </a:xfrm>
        </p:spPr>
        <p:txBody>
          <a:bodyPr/>
          <a:lstStyle/>
          <a:p>
            <a:pPr algn="ctr" eaLnBrk="1" hangingPunct="1">
              <a:defRPr/>
            </a:pPr>
            <a:r>
              <a:rPr lang="en-US" altLang="en-US" sz="3600" dirty="0" err="1">
                <a:solidFill>
                  <a:srgbClr val="FFFF00"/>
                </a:solidFill>
                <a:latin typeface="+mj-ea"/>
              </a:rPr>
              <a:t>TMap</a:t>
            </a:r>
            <a:r>
              <a:rPr lang="zh-CN" altLang="en-US" sz="3600" dirty="0">
                <a:solidFill>
                  <a:srgbClr val="FFFF00"/>
                </a:solidFill>
                <a:latin typeface="+mj-ea"/>
              </a:rPr>
              <a:t>三大基石</a:t>
            </a:r>
            <a:endParaRPr lang="en-US" altLang="en-US" sz="3600" dirty="0">
              <a:solidFill>
                <a:srgbClr val="FFFF00"/>
              </a:solidFill>
              <a:latin typeface="+mj-ea"/>
            </a:endParaRPr>
          </a:p>
        </p:txBody>
      </p:sp>
      <p:pic>
        <p:nvPicPr>
          <p:cNvPr id="43010" name="Picture 2"/>
          <p:cNvPicPr>
            <a:picLocks noChangeAspect="1" noChangeArrowheads="1"/>
          </p:cNvPicPr>
          <p:nvPr/>
        </p:nvPicPr>
        <p:blipFill>
          <a:blip r:embed="rId3"/>
          <a:srcRect/>
          <a:stretch>
            <a:fillRect/>
          </a:stretch>
        </p:blipFill>
        <p:spPr bwMode="auto">
          <a:xfrm>
            <a:off x="5873750" y="3933825"/>
            <a:ext cx="2881313" cy="2311400"/>
          </a:xfrm>
          <a:prstGeom prst="rect">
            <a:avLst/>
          </a:prstGeom>
          <a:noFill/>
          <a:ln w="9525">
            <a:noFill/>
            <a:miter lim="800000"/>
            <a:headEnd/>
            <a:tailEnd/>
          </a:ln>
        </p:spPr>
      </p:pic>
      <p:sp>
        <p:nvSpPr>
          <p:cNvPr id="43011" name="Rectangle 1"/>
          <p:cNvSpPr>
            <a:spLocks noChangeArrowheads="1"/>
          </p:cNvSpPr>
          <p:nvPr/>
        </p:nvSpPr>
        <p:spPr bwMode="auto">
          <a:xfrm>
            <a:off x="210345" y="1175401"/>
            <a:ext cx="5591968" cy="5539978"/>
          </a:xfrm>
          <a:prstGeom prst="rect">
            <a:avLst/>
          </a:prstGeom>
          <a:noFill/>
          <a:ln w="9525">
            <a:noFill/>
            <a:miter lim="800000"/>
            <a:headEnd/>
            <a:tailEnd/>
          </a:ln>
        </p:spPr>
        <p:txBody>
          <a:bodyPr wrap="square" lIns="0" tIns="0" rIns="0" bIns="0" anchor="ctr">
            <a:spAutoFit/>
          </a:bodyPr>
          <a:lstStyle/>
          <a:p>
            <a:r>
              <a:rPr lang="zh-CN" altLang="en-US" sz="2400" i="0" dirty="0"/>
              <a:t>（L）软件开发生命周期一致的测试活动生命周期他描述了在开发的过程中的某些特殊阶段需要的活动。</a:t>
            </a:r>
          </a:p>
          <a:p>
            <a:r>
              <a:rPr lang="zh-CN" altLang="en-US" sz="2400" i="0" dirty="0"/>
              <a:t>（O）坚实的组织融合，强调测试小组必须融合到项目组织中，而且每个测试成员都必须被</a:t>
            </a:r>
            <a:r>
              <a:rPr lang="zh-CN" altLang="en-US" sz="2400" i="0" dirty="0">
                <a:solidFill>
                  <a:srgbClr val="FF0000"/>
                </a:solidFill>
              </a:rPr>
              <a:t>分配任务和承担责任</a:t>
            </a:r>
            <a:r>
              <a:rPr lang="zh-CN" altLang="en-US" sz="2400" i="0" dirty="0"/>
              <a:t>。</a:t>
            </a:r>
          </a:p>
          <a:p>
            <a:r>
              <a:rPr lang="zh-CN" altLang="en-US" sz="2400" i="0" dirty="0"/>
              <a:t>（I）正确的基础设施和工具，它说明了为了获得最优化的结果需要适当的基础设施和工具。其中“测试环境”必须是稳定的、可控制和有必要通过工具的使用提高测试的有效性。</a:t>
            </a:r>
          </a:p>
          <a:p>
            <a:r>
              <a:rPr lang="zh-CN" altLang="en-US" sz="2400" i="0" dirty="0"/>
              <a:t>（T）支持测试过程的技术，这些技术用于定义基于风险的测试策略，支持有计划的测试过程，研究和审查测试基准，详细说明测试用例以及如何提交报告</a:t>
            </a:r>
          </a:p>
        </p:txBody>
      </p:sp>
      <p:sp>
        <p:nvSpPr>
          <p:cNvPr id="6" name="TextBox 5"/>
          <p:cNvSpPr txBox="1">
            <a:spLocks noChangeArrowheads="1"/>
          </p:cNvSpPr>
          <p:nvPr/>
        </p:nvSpPr>
        <p:spPr bwMode="auto">
          <a:xfrm>
            <a:off x="7026275" y="5445125"/>
            <a:ext cx="863600" cy="461963"/>
          </a:xfrm>
          <a:prstGeom prst="rect">
            <a:avLst/>
          </a:prstGeom>
          <a:noFill/>
          <a:ln w="9525">
            <a:noFill/>
            <a:miter lim="800000"/>
            <a:headEnd/>
            <a:tailEnd/>
          </a:ln>
        </p:spPr>
        <p:txBody>
          <a:bodyPr>
            <a:spAutoFit/>
          </a:bodyPr>
          <a:lstStyle/>
          <a:p>
            <a:r>
              <a:rPr lang="zh-CN" altLang="en-US" sz="2400" b="1" i="0">
                <a:solidFill>
                  <a:srgbClr val="00B050"/>
                </a:solidFill>
              </a:rPr>
              <a:t>流程</a:t>
            </a:r>
          </a:p>
        </p:txBody>
      </p:sp>
      <p:sp>
        <p:nvSpPr>
          <p:cNvPr id="7" name="TextBox 6"/>
          <p:cNvSpPr txBox="1">
            <a:spLocks noChangeArrowheads="1"/>
          </p:cNvSpPr>
          <p:nvPr/>
        </p:nvSpPr>
        <p:spPr bwMode="auto">
          <a:xfrm>
            <a:off x="7807325" y="6237288"/>
            <a:ext cx="1331913" cy="461962"/>
          </a:xfrm>
          <a:prstGeom prst="rect">
            <a:avLst/>
          </a:prstGeom>
          <a:noFill/>
          <a:ln w="9525">
            <a:noFill/>
            <a:miter lim="800000"/>
            <a:headEnd/>
            <a:tailEnd/>
          </a:ln>
        </p:spPr>
        <p:txBody>
          <a:bodyPr>
            <a:spAutoFit/>
          </a:bodyPr>
          <a:lstStyle/>
          <a:p>
            <a:r>
              <a:rPr lang="zh-CN" altLang="en-US" sz="2400" b="1" i="0">
                <a:solidFill>
                  <a:srgbClr val="00B050"/>
                </a:solidFill>
              </a:rPr>
              <a:t>人</a:t>
            </a:r>
            <a:r>
              <a:rPr lang="en-US" altLang="zh-CN" sz="2400" b="1" i="0">
                <a:solidFill>
                  <a:srgbClr val="00B050"/>
                </a:solidFill>
              </a:rPr>
              <a:t>/</a:t>
            </a:r>
            <a:r>
              <a:rPr lang="zh-CN" altLang="en-US" sz="2400" b="1" i="0">
                <a:solidFill>
                  <a:srgbClr val="00B050"/>
                </a:solidFill>
              </a:rPr>
              <a:t>项目</a:t>
            </a:r>
          </a:p>
        </p:txBody>
      </p:sp>
      <p:sp>
        <p:nvSpPr>
          <p:cNvPr id="8" name="TextBox 7"/>
          <p:cNvSpPr txBox="1">
            <a:spLocks noChangeArrowheads="1"/>
          </p:cNvSpPr>
          <p:nvPr/>
        </p:nvSpPr>
        <p:spPr bwMode="auto">
          <a:xfrm>
            <a:off x="5802313" y="6237288"/>
            <a:ext cx="1547812" cy="461962"/>
          </a:xfrm>
          <a:prstGeom prst="rect">
            <a:avLst/>
          </a:prstGeom>
          <a:noFill/>
          <a:ln w="9525">
            <a:noFill/>
            <a:miter lim="800000"/>
            <a:headEnd/>
            <a:tailEnd/>
          </a:ln>
        </p:spPr>
        <p:txBody>
          <a:bodyPr>
            <a:spAutoFit/>
          </a:bodyPr>
          <a:lstStyle/>
          <a:p>
            <a:r>
              <a:rPr lang="zh-CN" altLang="en-US" sz="2400" b="1" i="0">
                <a:solidFill>
                  <a:srgbClr val="00B050"/>
                </a:solidFill>
              </a:rPr>
              <a:t>测试环境</a:t>
            </a:r>
          </a:p>
        </p:txBody>
      </p:sp>
      <p:sp>
        <p:nvSpPr>
          <p:cNvPr id="9" name="TextBox 8"/>
          <p:cNvSpPr txBox="1">
            <a:spLocks noChangeArrowheads="1"/>
          </p:cNvSpPr>
          <p:nvPr/>
        </p:nvSpPr>
        <p:spPr bwMode="auto">
          <a:xfrm>
            <a:off x="7602538" y="4005263"/>
            <a:ext cx="900112" cy="461962"/>
          </a:xfrm>
          <a:prstGeom prst="rect">
            <a:avLst/>
          </a:prstGeom>
          <a:noFill/>
          <a:ln w="9525">
            <a:noFill/>
            <a:miter lim="800000"/>
            <a:headEnd/>
            <a:tailEnd/>
          </a:ln>
        </p:spPr>
        <p:txBody>
          <a:bodyPr>
            <a:spAutoFit/>
          </a:bodyPr>
          <a:lstStyle/>
          <a:p>
            <a:r>
              <a:rPr lang="zh-CN" altLang="en-US" sz="2400" b="1" i="0">
                <a:solidFill>
                  <a:srgbClr val="00B050"/>
                </a:solidFill>
              </a:rPr>
              <a:t>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32"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amond(out)">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3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amond(out)">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32"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amond(out)">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dirty="0"/>
              <a:t>6、TMap的优点以及其他方法</a:t>
            </a:r>
          </a:p>
        </p:txBody>
      </p:sp>
      <p:sp>
        <p:nvSpPr>
          <p:cNvPr id="10243" name="Rectangle 3"/>
          <p:cNvSpPr>
            <a:spLocks noGrp="1" noChangeArrowheads="1"/>
          </p:cNvSpPr>
          <p:nvPr>
            <p:ph type="body" idx="1"/>
          </p:nvPr>
        </p:nvSpPr>
        <p:spPr>
          <a:xfrm>
            <a:off x="683568" y="1285875"/>
            <a:ext cx="8064896" cy="4784725"/>
          </a:xfrm>
        </p:spPr>
        <p:txBody>
          <a:bodyPr/>
          <a:lstStyle/>
          <a:p>
            <a:r>
              <a:rPr lang="zh-CN" altLang="zh-CN" sz="2400" dirty="0"/>
              <a:t> TMap</a:t>
            </a:r>
            <a:r>
              <a:rPr lang="zh-CN" sz="2400" dirty="0"/>
              <a:t>为实现有效的和高效的测试过程提供了一个途径，使得软件组织可以实现关键的商业目标。</a:t>
            </a:r>
          </a:p>
          <a:p>
            <a:r>
              <a:rPr lang="zh-CN" sz="2400" dirty="0">
                <a:solidFill>
                  <a:srgbClr val="FF0000"/>
                </a:solidFill>
              </a:rPr>
              <a:t>有效</a:t>
            </a:r>
            <a:r>
              <a:rPr lang="zh-CN" sz="2400" dirty="0"/>
              <a:t>是因为能发现与产品风险直接相关的重要缺陷。</a:t>
            </a:r>
          </a:p>
          <a:p>
            <a:r>
              <a:rPr lang="zh-CN" sz="2400" dirty="0">
                <a:solidFill>
                  <a:srgbClr val="FF0000"/>
                </a:solidFill>
              </a:rPr>
              <a:t>高效</a:t>
            </a:r>
            <a:r>
              <a:rPr lang="zh-CN" sz="2400" dirty="0"/>
              <a:t>是因为</a:t>
            </a:r>
            <a:r>
              <a:rPr lang="zh-CN" altLang="zh-CN" sz="2400" dirty="0"/>
              <a:t>TMap</a:t>
            </a:r>
            <a:r>
              <a:rPr lang="zh-CN" sz="2400" dirty="0"/>
              <a:t>是一个普遍适用的方法，它强调重用并采用基于风险的策略。这样的策略使得我们需要做出明智的决定：</a:t>
            </a:r>
            <a:r>
              <a:rPr lang="zh-CN" sz="2400" dirty="0">
                <a:solidFill>
                  <a:srgbClr val="FF0000"/>
                </a:solidFill>
              </a:rPr>
              <a:t>测试什么和如何彻底测试它们而不是测试所有内容。</a:t>
            </a:r>
          </a:p>
          <a:p>
            <a:r>
              <a:rPr lang="zh-CN" sz="2400" dirty="0"/>
              <a:t>   在</a:t>
            </a:r>
            <a:r>
              <a:rPr lang="zh-CN" altLang="zh-CN" sz="2400" dirty="0"/>
              <a:t>TMap</a:t>
            </a:r>
            <a:r>
              <a:rPr lang="zh-CN" sz="2400" dirty="0"/>
              <a:t>的基础上，还开发了一些其它的方法。所有这些方法都可以</a:t>
            </a:r>
            <a:r>
              <a:rPr lang="zh-CN" sz="2400" dirty="0">
                <a:solidFill>
                  <a:srgbClr val="FF0000"/>
                </a:solidFill>
              </a:rPr>
              <a:t>单独使用或综合起来</a:t>
            </a:r>
            <a:r>
              <a:rPr lang="zh-CN" sz="2400" dirty="0"/>
              <a:t>使用。例如：</a:t>
            </a:r>
          </a:p>
          <a:p>
            <a:r>
              <a:rPr lang="zh-CN" sz="2400" dirty="0"/>
              <a:t> </a:t>
            </a:r>
            <a:r>
              <a:rPr lang="zh-CN" altLang="zh-CN" sz="2400" dirty="0"/>
              <a:t>TPI</a:t>
            </a:r>
            <a:r>
              <a:rPr lang="zh-CN" sz="2400" dirty="0"/>
              <a:t>，一个逐步完善测试过程的模型</a:t>
            </a:r>
          </a:p>
          <a:p>
            <a:r>
              <a:rPr lang="zh-CN" altLang="zh-CN" sz="2400" dirty="0"/>
              <a:t>TAKT</a:t>
            </a:r>
            <a:r>
              <a:rPr lang="zh-CN" sz="2400" dirty="0"/>
              <a:t>，测试自动化的方法</a:t>
            </a:r>
          </a:p>
          <a:p>
            <a:r>
              <a:rPr lang="zh-CN" sz="2400" dirty="0"/>
              <a:t> </a:t>
            </a:r>
            <a:r>
              <a:rPr lang="zh-CN" altLang="zh-CN" sz="2400" dirty="0"/>
              <a:t>Tsite</a:t>
            </a:r>
            <a:r>
              <a:rPr lang="zh-CN" sz="2400" dirty="0"/>
              <a:t>，如何在一个永久的测试组织中实施测试过程</a:t>
            </a:r>
          </a:p>
          <a:p>
            <a:r>
              <a:rPr lang="zh-CN" altLang="zh-CN" sz="2400" dirty="0"/>
              <a:t>TEmb</a:t>
            </a:r>
            <a:r>
              <a:rPr lang="zh-CN" sz="2400" dirty="0"/>
              <a:t>，测试嵌入系统</a:t>
            </a:r>
          </a:p>
        </p:txBody>
      </p:sp>
    </p:spTree>
    <p:extLst>
      <p:ext uri="{BB962C8B-B14F-4D97-AF65-F5344CB8AC3E}">
        <p14:creationId xmlns:p14="http://schemas.microsoft.com/office/powerpoint/2010/main" val="3956180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17</a:t>
            </a:fld>
            <a:endParaRPr lang="en-US" altLang="zh-CN"/>
          </a:p>
        </p:txBody>
      </p:sp>
      <p:sp>
        <p:nvSpPr>
          <p:cNvPr id="6" name="文本框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TMAP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生命周期模型内容的是</a:t>
            </a:r>
          </a:p>
        </p:txBody>
      </p:sp>
      <p:sp>
        <p:nvSpPr>
          <p:cNvPr id="7" name="文本框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计划</a:t>
            </a:r>
          </a:p>
        </p:txBody>
      </p:sp>
      <p:sp>
        <p:nvSpPr>
          <p:cNvPr id="8" name="文本框 7"/>
          <p:cNvSpPr txBox="1"/>
          <p:nvPr>
            <p:custDataLst>
              <p:tags r:id="rId4"/>
            </p:custDataLst>
          </p:nvPr>
        </p:nvSpPr>
        <p:spPr>
          <a:xfrm>
            <a:off x="182880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准备</a:t>
            </a:r>
          </a:p>
        </p:txBody>
      </p:sp>
      <p:sp>
        <p:nvSpPr>
          <p:cNvPr id="9" name="文本框 8"/>
          <p:cNvSpPr txBox="1"/>
          <p:nvPr>
            <p:custDataLst>
              <p:tags r:id="rId5"/>
            </p:custDataLst>
          </p:nvPr>
        </p:nvSpPr>
        <p:spPr>
          <a:xfrm>
            <a:off x="182880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设计</a:t>
            </a:r>
          </a:p>
        </p:txBody>
      </p:sp>
      <p:sp>
        <p:nvSpPr>
          <p:cNvPr id="10" name="文本框 9"/>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执行</a:t>
            </a:r>
          </a:p>
        </p:txBody>
      </p:sp>
      <p:sp>
        <p:nvSpPr>
          <p:cNvPr id="11" name="矩形 10"/>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8"/>
            </p:custDataLst>
          </p:nvPr>
        </p:nvSpPr>
        <p:spPr>
          <a:xfrm>
            <a:off x="1114425" y="35361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9"/>
            </p:custDataLst>
          </p:nvPr>
        </p:nvSpPr>
        <p:spPr>
          <a:xfrm>
            <a:off x="1114425" y="42219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p:cNvSpPr>
            <a:spLocks noChangeAspect="1"/>
          </p:cNvSpPr>
          <p:nvPr>
            <p:custDataLst>
              <p:tags r:id="rId10"/>
            </p:custDataLst>
          </p:nvPr>
        </p:nvSpPr>
        <p:spPr>
          <a:xfrm>
            <a:off x="1114425" y="49077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文本框 21"/>
          <p:cNvSpPr txBox="1"/>
          <p:nvPr>
            <p:custDataLst>
              <p:tags r:id="rId12"/>
            </p:custDataLst>
          </p:nvPr>
        </p:nvSpPr>
        <p:spPr>
          <a:xfrm>
            <a:off x="1828800" y="5529263"/>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说明</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矩形 22"/>
          <p:cNvSpPr>
            <a:spLocks noChangeAspect="1"/>
          </p:cNvSpPr>
          <p:nvPr>
            <p:custDataLst>
              <p:tags r:id="rId13"/>
            </p:custDataLst>
          </p:nvPr>
        </p:nvSpPr>
        <p:spPr>
          <a:xfrm>
            <a:off x="1114425"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p:cNvGrpSpPr/>
          <p:nvPr>
            <p:custDataLst>
              <p:tags r:id="rId14"/>
            </p:custDataLst>
          </p:nvPr>
        </p:nvGrpSpPr>
        <p:grpSpPr>
          <a:xfrm>
            <a:off x="0" y="0"/>
            <a:ext cx="9144000" cy="635000"/>
            <a:chOff x="0" y="0"/>
            <a:chExt cx="9144000" cy="635000"/>
          </a:xfrm>
        </p:grpSpPr>
        <p:sp>
          <p:nvSpPr>
            <p:cNvPr id="16" name="TitleBackground"/>
            <p:cNvSpPr/>
            <p:nvPr>
              <p:custDataLst>
                <p:tags r:id="rId1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1881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1747A2C0-BA7D-43DB-BD41-B4C536DD04B7}" type="slidenum">
              <a:rPr lang="en-US" altLang="zh-CN" smtClean="0"/>
              <a:pPr>
                <a:defRPr/>
              </a:pPr>
              <a:t>18</a:t>
            </a:fld>
            <a:endParaRPr lang="en-US" altLang="zh-CN"/>
          </a:p>
        </p:txBody>
      </p:sp>
      <p:sp>
        <p:nvSpPr>
          <p:cNvPr id="4" name="文本框 3"/>
          <p:cNvSpPr txBox="1"/>
          <p:nvPr>
            <p:custDataLst>
              <p:tags r:id="rId2"/>
            </p:custDataLst>
          </p:nvPr>
        </p:nvSpPr>
        <p:spPr>
          <a:xfrm>
            <a:off x="914400" y="878989"/>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下列活动属于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TMAP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的哪个阶段：</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建立测试基线</a:t>
            </a:r>
          </a:p>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建立测试组织</a:t>
            </a:r>
          </a:p>
        </p:txBody>
      </p:sp>
      <p:sp>
        <p:nvSpPr>
          <p:cNvPr id="13" name="圆角矩形 12"/>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文本框 19"/>
          <p:cNvSpPr txBox="1"/>
          <p:nvPr>
            <p:custDataLst>
              <p:tags r:id="rId4"/>
            </p:custDataLst>
          </p:nvPr>
        </p:nvSpPr>
        <p:spPr>
          <a:xfrm>
            <a:off x="1828800" y="323614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计划</a:t>
            </a:r>
          </a:p>
        </p:txBody>
      </p:sp>
      <p:sp>
        <p:nvSpPr>
          <p:cNvPr id="21" name="文本框 20"/>
          <p:cNvSpPr txBox="1"/>
          <p:nvPr>
            <p:custDataLst>
              <p:tags r:id="rId5"/>
            </p:custDataLst>
          </p:nvPr>
        </p:nvSpPr>
        <p:spPr>
          <a:xfrm>
            <a:off x="1828800" y="392194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准备</a:t>
            </a:r>
          </a:p>
        </p:txBody>
      </p:sp>
      <p:sp>
        <p:nvSpPr>
          <p:cNvPr id="23" name="文本框 22"/>
          <p:cNvSpPr txBox="1"/>
          <p:nvPr>
            <p:custDataLst>
              <p:tags r:id="rId6"/>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执行</a:t>
            </a:r>
          </a:p>
        </p:txBody>
      </p:sp>
      <p:sp>
        <p:nvSpPr>
          <p:cNvPr id="24" name="椭圆 23"/>
          <p:cNvSpPr>
            <a:spLocks noChangeAspect="1"/>
          </p:cNvSpPr>
          <p:nvPr>
            <p:custDataLst>
              <p:tags r:id="rId7"/>
            </p:custDataLst>
          </p:nvPr>
        </p:nvSpPr>
        <p:spPr>
          <a:xfrm>
            <a:off x="1114425" y="330043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5" name="椭圆 24"/>
          <p:cNvSpPr>
            <a:spLocks noChangeAspect="1"/>
          </p:cNvSpPr>
          <p:nvPr>
            <p:custDataLst>
              <p:tags r:id="rId8"/>
            </p:custDataLst>
          </p:nvPr>
        </p:nvSpPr>
        <p:spPr>
          <a:xfrm>
            <a:off x="1114425" y="398623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7" name="椭圆 26"/>
          <p:cNvSpPr>
            <a:spLocks noChangeAspect="1"/>
          </p:cNvSpPr>
          <p:nvPr>
            <p:custDataLst>
              <p:tags r:id="rId9"/>
            </p:custDataLst>
          </p:nvPr>
        </p:nvSpPr>
        <p:spPr>
          <a:xfrm>
            <a:off x="1114425" y="49077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8" name="文本框 27"/>
          <p:cNvSpPr txBox="1"/>
          <p:nvPr>
            <p:custDataLst>
              <p:tags r:id="rId10"/>
            </p:custDataLst>
          </p:nvPr>
        </p:nvSpPr>
        <p:spPr>
          <a:xfrm>
            <a:off x="1828800" y="5529263"/>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说明</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9" name="椭圆 28"/>
          <p:cNvSpPr>
            <a:spLocks noChangeAspect="1"/>
          </p:cNvSpPr>
          <p:nvPr>
            <p:custDataLst>
              <p:tags r:id="rId11"/>
            </p:custDataLst>
          </p:nvPr>
        </p:nvSpPr>
        <p:spPr>
          <a:xfrm>
            <a:off x="1114425" y="55935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p:cNvGrpSpPr/>
          <p:nvPr>
            <p:custDataLst>
              <p:tags r:id="rId12"/>
            </p:custDataLst>
          </p:nvPr>
        </p:nvGrpSpPr>
        <p:grpSpPr>
          <a:xfrm>
            <a:off x="0" y="0"/>
            <a:ext cx="9144000" cy="635000"/>
            <a:chOff x="0" y="0"/>
            <a:chExt cx="9144000" cy="635000"/>
          </a:xfrm>
        </p:grpSpPr>
        <p:sp>
          <p:nvSpPr>
            <p:cNvPr id="14"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2506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1747A2C0-BA7D-43DB-BD41-B4C536DD04B7}" type="slidenum">
              <a:rPr lang="en-US" altLang="zh-CN" smtClean="0"/>
              <a:pPr>
                <a:defRPr/>
              </a:pPr>
              <a:t>19</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下列活动属于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TMAP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的哪个阶段：</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定义测试单元</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0" name="文本框 29"/>
          <p:cNvSpPr txBox="1"/>
          <p:nvPr>
            <p:custDataLst>
              <p:tags r:id="rId3"/>
            </p:custDataLst>
          </p:nvPr>
        </p:nvSpPr>
        <p:spPr>
          <a:xfrm>
            <a:off x="1828800" y="323614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计划</a:t>
            </a:r>
          </a:p>
        </p:txBody>
      </p:sp>
      <p:sp>
        <p:nvSpPr>
          <p:cNvPr id="31" name="文本框 30"/>
          <p:cNvSpPr txBox="1"/>
          <p:nvPr>
            <p:custDataLst>
              <p:tags r:id="rId4"/>
            </p:custDataLst>
          </p:nvPr>
        </p:nvSpPr>
        <p:spPr>
          <a:xfrm>
            <a:off x="1828800" y="392194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准备</a:t>
            </a:r>
          </a:p>
        </p:txBody>
      </p:sp>
      <p:sp>
        <p:nvSpPr>
          <p:cNvPr id="32" name="文本框 31"/>
          <p:cNvSpPr txBox="1"/>
          <p:nvPr>
            <p:custDataLst>
              <p:tags r:id="rId5"/>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执行</a:t>
            </a:r>
          </a:p>
        </p:txBody>
      </p:sp>
      <p:sp>
        <p:nvSpPr>
          <p:cNvPr id="33" name="椭圆 32"/>
          <p:cNvSpPr>
            <a:spLocks noChangeAspect="1"/>
          </p:cNvSpPr>
          <p:nvPr>
            <p:custDataLst>
              <p:tags r:id="rId6"/>
            </p:custDataLst>
          </p:nvPr>
        </p:nvSpPr>
        <p:spPr>
          <a:xfrm>
            <a:off x="1114425" y="330043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4" name="椭圆 33"/>
          <p:cNvSpPr>
            <a:spLocks noChangeAspect="1"/>
          </p:cNvSpPr>
          <p:nvPr>
            <p:custDataLst>
              <p:tags r:id="rId7"/>
            </p:custDataLst>
          </p:nvPr>
        </p:nvSpPr>
        <p:spPr>
          <a:xfrm>
            <a:off x="1114425" y="398623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 name="椭圆 34"/>
          <p:cNvSpPr>
            <a:spLocks noChangeAspect="1"/>
          </p:cNvSpPr>
          <p:nvPr>
            <p:custDataLst>
              <p:tags r:id="rId8"/>
            </p:custDataLst>
          </p:nvPr>
        </p:nvSpPr>
        <p:spPr>
          <a:xfrm>
            <a:off x="1114425" y="49077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6" name="文本框 35"/>
          <p:cNvSpPr txBox="1"/>
          <p:nvPr>
            <p:custDataLst>
              <p:tags r:id="rId9"/>
            </p:custDataLst>
          </p:nvPr>
        </p:nvSpPr>
        <p:spPr>
          <a:xfrm>
            <a:off x="1828800" y="5529263"/>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说明</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7" name="椭圆 36"/>
          <p:cNvSpPr>
            <a:spLocks noChangeAspect="1"/>
          </p:cNvSpPr>
          <p:nvPr>
            <p:custDataLst>
              <p:tags r:id="rId10"/>
            </p:custDataLst>
          </p:nvPr>
        </p:nvSpPr>
        <p:spPr>
          <a:xfrm>
            <a:off x="1114425" y="55935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8" name="圆角矩形 37"/>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12"/>
            </p:custDataLst>
          </p:nvPr>
        </p:nvGrpSpPr>
        <p:grpSpPr>
          <a:xfrm>
            <a:off x="0" y="0"/>
            <a:ext cx="9144000" cy="635000"/>
            <a:chOff x="0" y="0"/>
            <a:chExt cx="9144000" cy="635000"/>
          </a:xfrm>
        </p:grpSpPr>
        <p:sp>
          <p:nvSpPr>
            <p:cNvPr id="14"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89328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555875" y="260350"/>
            <a:ext cx="4464050" cy="661988"/>
          </a:xfrm>
        </p:spPr>
        <p:txBody>
          <a:bodyPr/>
          <a:lstStyle/>
          <a:p>
            <a:pPr algn="ctr" eaLnBrk="1" hangingPunct="1">
              <a:defRPr/>
            </a:pPr>
            <a:r>
              <a:rPr lang="zh-CN" altLang="en-US" sz="3600" dirty="0">
                <a:solidFill>
                  <a:srgbClr val="FFFF00"/>
                </a:solidFill>
                <a:latin typeface="+mj-ea"/>
              </a:rPr>
              <a:t>第</a:t>
            </a:r>
            <a:r>
              <a:rPr lang="en-US" altLang="zh-CN" sz="3600" dirty="0">
                <a:solidFill>
                  <a:srgbClr val="FFFF00"/>
                </a:solidFill>
                <a:latin typeface="+mj-ea"/>
              </a:rPr>
              <a:t>3</a:t>
            </a:r>
            <a:r>
              <a:rPr lang="zh-CN" altLang="en-US" sz="3600" dirty="0">
                <a:solidFill>
                  <a:srgbClr val="FFFF00"/>
                </a:solidFill>
                <a:latin typeface="+mj-ea"/>
              </a:rPr>
              <a:t>章回顾</a:t>
            </a:r>
          </a:p>
        </p:txBody>
      </p:sp>
      <p:sp>
        <p:nvSpPr>
          <p:cNvPr id="5124" name="Text Box 6"/>
          <p:cNvSpPr txBox="1">
            <a:spLocks noChangeArrowheads="1"/>
          </p:cNvSpPr>
          <p:nvPr/>
        </p:nvSpPr>
        <p:spPr bwMode="auto">
          <a:xfrm>
            <a:off x="900113" y="1412875"/>
            <a:ext cx="7632700" cy="4887913"/>
          </a:xfrm>
          <a:prstGeom prst="rect">
            <a:avLst/>
          </a:prstGeom>
          <a:noFill/>
          <a:ln w="9525">
            <a:noFill/>
            <a:miter lim="800000"/>
            <a:headEnd/>
            <a:tailEnd/>
          </a:ln>
        </p:spPr>
        <p:txBody>
          <a:bodyPr lIns="0" tIns="0" rIns="0" bIns="0">
            <a:spAutoFit/>
          </a:bodyPr>
          <a:lstStyle/>
          <a:p>
            <a:pPr marL="457200" indent="-457200">
              <a:lnSpc>
                <a:spcPct val="140000"/>
              </a:lnSpc>
              <a:buClr>
                <a:srgbClr val="91AC4E"/>
              </a:buClr>
              <a:buSzPct val="80000"/>
              <a:buFont typeface="Wingdings" pitchFamily="2" charset="2"/>
              <a:buChar char="p"/>
              <a:defRPr/>
            </a:pPr>
            <a:r>
              <a:rPr lang="zh-CN" altLang="zh-CN" sz="2400" b="1" i="0" dirty="0">
                <a:ea typeface="宋体" pitchFamily="2" charset="-122"/>
              </a:rPr>
              <a:t>基于直觉和经验的方法</a:t>
            </a:r>
          </a:p>
          <a:p>
            <a:pPr marL="457200" indent="-457200">
              <a:lnSpc>
                <a:spcPct val="140000"/>
              </a:lnSpc>
              <a:buClr>
                <a:srgbClr val="91AC4E"/>
              </a:buClr>
              <a:buSzPct val="80000"/>
              <a:buFont typeface="Wingdings" pitchFamily="2" charset="2"/>
              <a:buChar char="p"/>
              <a:defRPr/>
            </a:pPr>
            <a:r>
              <a:rPr lang="zh-CN" altLang="zh-CN" sz="2400" b="1" i="0" dirty="0">
                <a:ea typeface="宋体" pitchFamily="2" charset="-122"/>
              </a:rPr>
              <a:t>基于输入域的方法</a:t>
            </a:r>
            <a:endParaRPr lang="en-US" altLang="zh-CN" sz="2400" b="1" i="0" dirty="0">
              <a:ea typeface="宋体" pitchFamily="2" charset="-122"/>
            </a:endParaRPr>
          </a:p>
          <a:p>
            <a:pPr marL="628650">
              <a:lnSpc>
                <a:spcPct val="140000"/>
              </a:lnSpc>
              <a:buClr>
                <a:srgbClr val="91AC4E"/>
              </a:buClr>
              <a:buSzPct val="80000"/>
              <a:defRPr/>
            </a:pPr>
            <a:r>
              <a:rPr lang="zh-CN" altLang="en-US" i="0" dirty="0">
                <a:ea typeface="宋体" pitchFamily="2" charset="-122"/>
              </a:rPr>
              <a:t>等价类划分、边界值分析</a:t>
            </a:r>
            <a:endParaRPr lang="en-US" altLang="zh-CN" i="0" dirty="0">
              <a:ea typeface="宋体" pitchFamily="2" charset="-122"/>
            </a:endParaRPr>
          </a:p>
          <a:p>
            <a:pPr marL="457200" indent="-457200">
              <a:lnSpc>
                <a:spcPct val="140000"/>
              </a:lnSpc>
              <a:buClr>
                <a:srgbClr val="91AC4E"/>
              </a:buClr>
              <a:buSzPct val="80000"/>
              <a:buFont typeface="Wingdings" pitchFamily="2" charset="2"/>
              <a:buChar char="p"/>
              <a:defRPr/>
            </a:pPr>
            <a:r>
              <a:rPr lang="zh-CN" altLang="zh-CN" sz="2400" b="1" i="0" dirty="0">
                <a:ea typeface="宋体" pitchFamily="2" charset="-122"/>
              </a:rPr>
              <a:t>基于</a:t>
            </a:r>
            <a:r>
              <a:rPr lang="zh-CN" altLang="en-US" sz="2400" b="1" i="0" dirty="0">
                <a:ea typeface="宋体" pitchFamily="2" charset="-122"/>
              </a:rPr>
              <a:t>组合及其优化</a:t>
            </a:r>
            <a:r>
              <a:rPr lang="zh-CN" altLang="zh-CN" sz="2400" b="1" i="0" dirty="0">
                <a:ea typeface="宋体" pitchFamily="2" charset="-122"/>
              </a:rPr>
              <a:t>的</a:t>
            </a:r>
            <a:r>
              <a:rPr lang="zh-CN" altLang="en-US" sz="2400" b="1" i="0" dirty="0">
                <a:ea typeface="宋体" pitchFamily="2" charset="-122"/>
              </a:rPr>
              <a:t>技术</a:t>
            </a:r>
            <a:endParaRPr lang="en-US" altLang="zh-CN" sz="2400" b="1" i="0" dirty="0">
              <a:ea typeface="宋体" pitchFamily="2" charset="-122"/>
            </a:endParaRPr>
          </a:p>
          <a:p>
            <a:pPr marL="628650">
              <a:lnSpc>
                <a:spcPct val="140000"/>
              </a:lnSpc>
              <a:buClr>
                <a:srgbClr val="91AC4E"/>
              </a:buClr>
              <a:buSzPct val="80000"/>
              <a:defRPr/>
            </a:pPr>
            <a:r>
              <a:rPr lang="zh-CN" altLang="en-US" i="0" dirty="0">
                <a:ea typeface="宋体" pitchFamily="2" charset="-122"/>
              </a:rPr>
              <a:t>判定表、因果图、两两组合、正交实验</a:t>
            </a:r>
            <a:endParaRPr lang="zh-CN" altLang="zh-CN" i="0" dirty="0">
              <a:ea typeface="宋体" pitchFamily="2" charset="-122"/>
            </a:endParaRPr>
          </a:p>
          <a:p>
            <a:pPr marL="457200" indent="-457200">
              <a:lnSpc>
                <a:spcPct val="140000"/>
              </a:lnSpc>
              <a:buClr>
                <a:srgbClr val="91AC4E"/>
              </a:buClr>
              <a:buSzPct val="80000"/>
              <a:buFont typeface="Wingdings" pitchFamily="2" charset="2"/>
              <a:buChar char="p"/>
              <a:defRPr/>
            </a:pPr>
            <a:r>
              <a:rPr lang="zh-CN" altLang="zh-CN" sz="2400" b="1" i="0" dirty="0">
                <a:ea typeface="宋体" pitchFamily="2" charset="-122"/>
              </a:rPr>
              <a:t>基于</a:t>
            </a:r>
            <a:r>
              <a:rPr lang="zh-CN" altLang="en-US" sz="2400" b="1" i="0" dirty="0">
                <a:ea typeface="宋体" pitchFamily="2" charset="-122"/>
              </a:rPr>
              <a:t>逻辑覆盖</a:t>
            </a:r>
            <a:r>
              <a:rPr lang="zh-CN" altLang="zh-CN" sz="2400" b="1" i="0" dirty="0">
                <a:ea typeface="宋体" pitchFamily="2" charset="-122"/>
              </a:rPr>
              <a:t>的方法</a:t>
            </a:r>
            <a:endParaRPr lang="en-US" altLang="zh-CN" sz="2400" b="1" i="0" dirty="0">
              <a:ea typeface="宋体" pitchFamily="2" charset="-122"/>
            </a:endParaRPr>
          </a:p>
          <a:p>
            <a:pPr marL="628650">
              <a:lnSpc>
                <a:spcPct val="140000"/>
              </a:lnSpc>
              <a:buClr>
                <a:srgbClr val="91AC4E"/>
              </a:buClr>
              <a:buSzPct val="80000"/>
              <a:defRPr/>
            </a:pPr>
            <a:r>
              <a:rPr lang="zh-CN" altLang="zh-CN" sz="2400" b="1" i="0" dirty="0">
                <a:ea typeface="宋体" pitchFamily="2" charset="-122"/>
              </a:rPr>
              <a:t> </a:t>
            </a:r>
            <a:r>
              <a:rPr lang="zh-CN" altLang="en-US" i="0" dirty="0">
                <a:ea typeface="宋体" pitchFamily="2" charset="-122"/>
              </a:rPr>
              <a:t>判定覆盖、条件覆盖、判定</a:t>
            </a:r>
            <a:r>
              <a:rPr lang="en-US" altLang="zh-CN" i="0" dirty="0">
                <a:ea typeface="宋体" pitchFamily="2" charset="-122"/>
              </a:rPr>
              <a:t>/</a:t>
            </a:r>
            <a:r>
              <a:rPr lang="zh-CN" altLang="en-US" i="0" dirty="0">
                <a:ea typeface="宋体" pitchFamily="2" charset="-122"/>
              </a:rPr>
              <a:t>条件覆盖、条件组合覆盖、基本路径覆盖 </a:t>
            </a:r>
            <a:endParaRPr lang="zh-CN" altLang="zh-CN" i="0" dirty="0">
              <a:ea typeface="宋体" pitchFamily="2" charset="-122"/>
            </a:endParaRPr>
          </a:p>
          <a:p>
            <a:pPr marL="457200" indent="-457200">
              <a:lnSpc>
                <a:spcPct val="140000"/>
              </a:lnSpc>
              <a:buClr>
                <a:srgbClr val="91AC4E"/>
              </a:buClr>
              <a:buSzPct val="80000"/>
              <a:buFont typeface="Wingdings" pitchFamily="2" charset="2"/>
              <a:buChar char="p"/>
              <a:defRPr/>
            </a:pPr>
            <a:r>
              <a:rPr lang="zh-CN" altLang="zh-CN" sz="2400" b="1" i="0" dirty="0">
                <a:ea typeface="宋体" pitchFamily="2" charset="-122"/>
              </a:rPr>
              <a:t>基于故障模式的测试方法</a:t>
            </a:r>
          </a:p>
          <a:p>
            <a:pPr marL="457200" indent="-457200">
              <a:lnSpc>
                <a:spcPct val="140000"/>
              </a:lnSpc>
              <a:buClr>
                <a:srgbClr val="91AC4E"/>
              </a:buClr>
              <a:buSzPct val="80000"/>
              <a:buFont typeface="Wingdings" pitchFamily="2" charset="2"/>
              <a:buChar char="p"/>
              <a:defRPr/>
            </a:pPr>
            <a:r>
              <a:rPr lang="zh-CN" altLang="zh-CN" sz="2400" b="1" i="0" dirty="0">
                <a:ea typeface="宋体" pitchFamily="2" charset="-122"/>
              </a:rPr>
              <a:t>基于模型的测试方法</a:t>
            </a:r>
          </a:p>
          <a:p>
            <a:pPr marL="457200" indent="-457200">
              <a:lnSpc>
                <a:spcPct val="140000"/>
              </a:lnSpc>
              <a:buClr>
                <a:srgbClr val="91AC4E"/>
              </a:buClr>
              <a:buSzPct val="80000"/>
              <a:buFont typeface="Wingdings" pitchFamily="2" charset="2"/>
              <a:buChar char="p"/>
              <a:defRPr/>
            </a:pPr>
            <a:r>
              <a:rPr lang="zh-CN" altLang="en-US" sz="2400" b="1" i="0" dirty="0">
                <a:ea typeface="宋体" pitchFamily="2" charset="-122"/>
              </a:rPr>
              <a:t>形式化</a:t>
            </a:r>
            <a:r>
              <a:rPr lang="zh-CN" altLang="zh-CN" sz="2400" b="1" i="0" dirty="0">
                <a:ea typeface="宋体" pitchFamily="2" charset="-122"/>
              </a:rPr>
              <a:t>方法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1747A2C0-BA7D-43DB-BD41-B4C536DD04B7}" type="slidenum">
              <a:rPr lang="en-US" altLang="zh-CN" smtClean="0"/>
              <a:pPr>
                <a:defRPr/>
              </a:pPr>
              <a:t>20</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下列活动属于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TMAP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的哪个阶段：</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开发测试脚本</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1" name="文本框 30"/>
          <p:cNvSpPr txBox="1"/>
          <p:nvPr>
            <p:custDataLst>
              <p:tags r:id="rId3"/>
            </p:custDataLst>
          </p:nvPr>
        </p:nvSpPr>
        <p:spPr>
          <a:xfrm>
            <a:off x="1828800" y="323614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计划</a:t>
            </a:r>
          </a:p>
        </p:txBody>
      </p:sp>
      <p:sp>
        <p:nvSpPr>
          <p:cNvPr id="32" name="文本框 31"/>
          <p:cNvSpPr txBox="1"/>
          <p:nvPr>
            <p:custDataLst>
              <p:tags r:id="rId4"/>
            </p:custDataLst>
          </p:nvPr>
        </p:nvSpPr>
        <p:spPr>
          <a:xfrm>
            <a:off x="1828800" y="392194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准备</a:t>
            </a:r>
          </a:p>
        </p:txBody>
      </p:sp>
      <p:sp>
        <p:nvSpPr>
          <p:cNvPr id="33" name="文本框 32"/>
          <p:cNvSpPr txBox="1"/>
          <p:nvPr>
            <p:custDataLst>
              <p:tags r:id="rId5"/>
            </p:custDataLst>
          </p:nvPr>
        </p:nvSpPr>
        <p:spPr>
          <a:xfrm>
            <a:off x="182880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执行</a:t>
            </a:r>
          </a:p>
        </p:txBody>
      </p:sp>
      <p:sp>
        <p:nvSpPr>
          <p:cNvPr id="34" name="椭圆 33"/>
          <p:cNvSpPr>
            <a:spLocks noChangeAspect="1"/>
          </p:cNvSpPr>
          <p:nvPr>
            <p:custDataLst>
              <p:tags r:id="rId6"/>
            </p:custDataLst>
          </p:nvPr>
        </p:nvSpPr>
        <p:spPr>
          <a:xfrm>
            <a:off x="1114425" y="330043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5" name="椭圆 34"/>
          <p:cNvSpPr>
            <a:spLocks noChangeAspect="1"/>
          </p:cNvSpPr>
          <p:nvPr>
            <p:custDataLst>
              <p:tags r:id="rId7"/>
            </p:custDataLst>
          </p:nvPr>
        </p:nvSpPr>
        <p:spPr>
          <a:xfrm>
            <a:off x="1114425" y="3986233"/>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6" name="椭圆 35"/>
          <p:cNvSpPr>
            <a:spLocks noChangeAspect="1"/>
          </p:cNvSpPr>
          <p:nvPr>
            <p:custDataLst>
              <p:tags r:id="rId8"/>
            </p:custDataLst>
          </p:nvPr>
        </p:nvSpPr>
        <p:spPr>
          <a:xfrm>
            <a:off x="1114425" y="49077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7" name="文本框 36"/>
          <p:cNvSpPr txBox="1"/>
          <p:nvPr>
            <p:custDataLst>
              <p:tags r:id="rId9"/>
            </p:custDataLst>
          </p:nvPr>
        </p:nvSpPr>
        <p:spPr>
          <a:xfrm>
            <a:off x="1828800" y="5529263"/>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说明</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8" name="椭圆 37"/>
          <p:cNvSpPr>
            <a:spLocks noChangeAspect="1"/>
          </p:cNvSpPr>
          <p:nvPr>
            <p:custDataLst>
              <p:tags r:id="rId10"/>
            </p:custDataLst>
          </p:nvPr>
        </p:nvSpPr>
        <p:spPr>
          <a:xfrm>
            <a:off x="1114425" y="55935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9" name="圆角矩形 38"/>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12"/>
            </p:custDataLst>
          </p:nvPr>
        </p:nvGrpSpPr>
        <p:grpSpPr>
          <a:xfrm>
            <a:off x="0" y="0"/>
            <a:ext cx="9144000" cy="635000"/>
            <a:chOff x="0" y="0"/>
            <a:chExt cx="9144000" cy="635000"/>
          </a:xfrm>
        </p:grpSpPr>
        <p:sp>
          <p:nvSpPr>
            <p:cNvPr id="14"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10724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敏捷测试</a:t>
            </a:r>
          </a:p>
        </p:txBody>
      </p:sp>
      <p:sp>
        <p:nvSpPr>
          <p:cNvPr id="3" name="内容占位符 2"/>
          <p:cNvSpPr>
            <a:spLocks noGrp="1"/>
          </p:cNvSpPr>
          <p:nvPr>
            <p:ph idx="1"/>
          </p:nvPr>
        </p:nvSpPr>
        <p:spPr/>
        <p:txBody>
          <a:bodyPr/>
          <a:lstStyle/>
          <a:p>
            <a:r>
              <a:rPr lang="zh-CN" altLang="en-US" dirty="0"/>
              <a:t>敏捷开发技术</a:t>
            </a:r>
            <a:endParaRPr lang="en-US" altLang="zh-CN" dirty="0"/>
          </a:p>
          <a:p>
            <a:r>
              <a:rPr lang="zh-CN" altLang="en-US" dirty="0"/>
              <a:t>敏捷测试技术</a:t>
            </a:r>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21</a:t>
            </a:fld>
            <a:endParaRPr lang="en-US" altLang="zh-CN"/>
          </a:p>
        </p:txBody>
      </p:sp>
    </p:spTree>
    <p:extLst>
      <p:ext uri="{BB962C8B-B14F-4D97-AF65-F5344CB8AC3E}">
        <p14:creationId xmlns:p14="http://schemas.microsoft.com/office/powerpoint/2010/main" val="2901092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olidFill>
                  <a:srgbClr val="FF0000"/>
                </a:solidFill>
              </a:rPr>
              <a:t>敏捷开发</a:t>
            </a:r>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22</a:t>
            </a:fld>
            <a:endParaRPr lang="en-US" altLang="zh-CN"/>
          </a:p>
        </p:txBody>
      </p:sp>
    </p:spTree>
    <p:extLst>
      <p:ext uri="{BB962C8B-B14F-4D97-AF65-F5344CB8AC3E}">
        <p14:creationId xmlns:p14="http://schemas.microsoft.com/office/powerpoint/2010/main" val="893433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 y="0"/>
            <a:ext cx="7746023" cy="585788"/>
          </a:xfrm>
        </p:spPr>
        <p:txBody>
          <a:bodyPr/>
          <a:lstStyle/>
          <a:p>
            <a:pPr eaLnBrk="1" hangingPunct="1"/>
            <a:r>
              <a:rPr lang="zh-CN" altLang="en-US" sz="2800">
                <a:ea typeface="宋体" pitchFamily="2" charset="-122"/>
              </a:rPr>
              <a:t>    敏捷开发的起源</a:t>
            </a:r>
            <a:endParaRPr lang="en-US" altLang="zh-CN" sz="2800">
              <a:ea typeface="宋体" pitchFamily="2" charset="-122"/>
            </a:endParaRPr>
          </a:p>
        </p:txBody>
      </p:sp>
      <p:grpSp>
        <p:nvGrpSpPr>
          <p:cNvPr id="13315" name="Group 5"/>
          <p:cNvGrpSpPr>
            <a:grpSpLocks/>
          </p:cNvGrpSpPr>
          <p:nvPr/>
        </p:nvGrpSpPr>
        <p:grpSpPr bwMode="auto">
          <a:xfrm rot="-1431635">
            <a:off x="1390651" y="620713"/>
            <a:ext cx="7756280" cy="4398962"/>
            <a:chOff x="2703" y="1350"/>
            <a:chExt cx="398" cy="595"/>
          </a:xfrm>
        </p:grpSpPr>
        <p:sp>
          <p:nvSpPr>
            <p:cNvPr id="13333" name="AutoShape 6"/>
            <p:cNvSpPr>
              <a:spLocks noChangeArrowheads="1"/>
            </p:cNvSpPr>
            <p:nvPr/>
          </p:nvSpPr>
          <p:spPr bwMode="auto">
            <a:xfrm rot="-5400000">
              <a:off x="2605" y="1448"/>
              <a:ext cx="595" cy="398"/>
            </a:xfrm>
            <a:prstGeom prst="flowChartMerge">
              <a:avLst/>
            </a:prstGeom>
            <a:gradFill rotWithShape="1">
              <a:gsLst>
                <a:gs pos="0">
                  <a:srgbClr val="CCFFFF">
                    <a:alpha val="0"/>
                  </a:srgbClr>
                </a:gs>
                <a:gs pos="100000">
                  <a:srgbClr val="4E616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433159" name="AutoShape 7"/>
            <p:cNvSpPr>
              <a:spLocks noChangeArrowheads="1"/>
            </p:cNvSpPr>
            <p:nvPr/>
          </p:nvSpPr>
          <p:spPr bwMode="auto">
            <a:xfrm rot="16200000">
              <a:off x="2879" y="1604"/>
              <a:ext cx="357" cy="87"/>
            </a:xfrm>
            <a:prstGeom prst="flowChartMerge">
              <a:avLst/>
            </a:prstGeom>
            <a:gradFill rotWithShape="1">
              <a:gsLst>
                <a:gs pos="0">
                  <a:schemeClr val="accent2">
                    <a:alpha val="0"/>
                  </a:schemeClr>
                </a:gs>
                <a:gs pos="100000">
                  <a:schemeClr val="accent2">
                    <a:gamma/>
                    <a:shade val="38039"/>
                    <a:invGamma/>
                  </a:schemeClr>
                </a:gs>
              </a:gsLst>
              <a:lin ang="5400000" scaled="1"/>
            </a:gradFill>
            <a:ln w="9525" algn="ctr">
              <a:noFill/>
              <a:miter lim="800000"/>
              <a:headEnd/>
              <a:tailEnd/>
            </a:ln>
            <a:effectLst/>
          </p:spPr>
          <p:txBody>
            <a:bodyPr wrap="none" anchor="ctr"/>
            <a:lstStyle/>
            <a:p>
              <a:pPr>
                <a:lnSpc>
                  <a:spcPct val="140000"/>
                </a:lnSpc>
                <a:buClr>
                  <a:srgbClr val="FFFFFF"/>
                </a:buClr>
                <a:buSzPct val="100000"/>
                <a:buFont typeface="Wingdings" pitchFamily="2" charset="2"/>
                <a:buChar char="•"/>
                <a:defRPr/>
              </a:pPr>
              <a:endParaRPr lang="en-US" altLang="zh-CN">
                <a:solidFill>
                  <a:srgbClr val="000000"/>
                </a:solidFill>
                <a:latin typeface="FrutigerNext LT Regular"/>
                <a:cs typeface="Arial" pitchFamily="34" charset="0"/>
              </a:endParaRPr>
            </a:p>
          </p:txBody>
        </p:sp>
      </p:grpSp>
      <p:sp>
        <p:nvSpPr>
          <p:cNvPr id="11269" name="Line 8"/>
          <p:cNvSpPr>
            <a:spLocks noChangeShapeType="1"/>
          </p:cNvSpPr>
          <p:nvPr/>
        </p:nvSpPr>
        <p:spPr bwMode="auto">
          <a:xfrm flipV="1">
            <a:off x="400051" y="5548314"/>
            <a:ext cx="8261838" cy="1587"/>
          </a:xfrm>
          <a:prstGeom prst="line">
            <a:avLst/>
          </a:prstGeom>
          <a:noFill/>
          <a:ln w="25400">
            <a:solidFill>
              <a:schemeClr val="tx1"/>
            </a:solidFill>
            <a:round/>
            <a:headEnd/>
            <a:tailEnd type="stealth" w="med" len="med"/>
          </a:ln>
        </p:spPr>
        <p:txBody>
          <a:bodyPr lIns="73025" tIns="36512" rIns="73025" bIns="36512"/>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sp>
        <p:nvSpPr>
          <p:cNvPr id="13317" name="Text Box 9"/>
          <p:cNvSpPr txBox="1">
            <a:spLocks noChangeArrowheads="1"/>
          </p:cNvSpPr>
          <p:nvPr/>
        </p:nvSpPr>
        <p:spPr bwMode="auto">
          <a:xfrm>
            <a:off x="1043354" y="5646739"/>
            <a:ext cx="14414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b="1">
                <a:solidFill>
                  <a:srgbClr val="000000"/>
                </a:solidFill>
                <a:latin typeface="FrutigerNext LT Regular"/>
                <a:ea typeface="华文细黑" pitchFamily="2" charset="-122"/>
              </a:rPr>
              <a:t>上个世纪</a:t>
            </a:r>
            <a:r>
              <a:rPr lang="en-US" altLang="zh-CN" b="1">
                <a:solidFill>
                  <a:srgbClr val="000000"/>
                </a:solidFill>
                <a:latin typeface="FrutigerNext LT Regular"/>
                <a:ea typeface="华文细黑" pitchFamily="2" charset="-122"/>
              </a:rPr>
              <a:t>90</a:t>
            </a:r>
            <a:r>
              <a:rPr lang="zh-CN" altLang="en-US" b="1">
                <a:solidFill>
                  <a:srgbClr val="000000"/>
                </a:solidFill>
                <a:latin typeface="FrutigerNext LT Regular"/>
                <a:ea typeface="华文细黑" pitchFamily="2" charset="-122"/>
              </a:rPr>
              <a:t>年代</a:t>
            </a:r>
            <a:endParaRPr lang="en-US" altLang="zh-CN" b="1">
              <a:solidFill>
                <a:srgbClr val="000000"/>
              </a:solidFill>
              <a:latin typeface="FrutigerNext LT Regular"/>
              <a:ea typeface="华文细黑" pitchFamily="2" charset="-122"/>
            </a:endParaRPr>
          </a:p>
        </p:txBody>
      </p:sp>
      <p:sp>
        <p:nvSpPr>
          <p:cNvPr id="13318" name="Text Box 10"/>
          <p:cNvSpPr txBox="1">
            <a:spLocks noChangeArrowheads="1"/>
          </p:cNvSpPr>
          <p:nvPr/>
        </p:nvSpPr>
        <p:spPr bwMode="auto">
          <a:xfrm>
            <a:off x="4081097" y="5619750"/>
            <a:ext cx="8467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en-US" altLang="zh-CN" sz="1600" b="1">
                <a:solidFill>
                  <a:srgbClr val="000000"/>
                </a:solidFill>
              </a:rPr>
              <a:t>2001</a:t>
            </a:r>
            <a:r>
              <a:rPr lang="zh-CN" altLang="en-US" sz="1600" b="1">
                <a:solidFill>
                  <a:srgbClr val="000000"/>
                </a:solidFill>
              </a:rPr>
              <a:t>年</a:t>
            </a:r>
          </a:p>
        </p:txBody>
      </p:sp>
      <p:sp>
        <p:nvSpPr>
          <p:cNvPr id="13319" name="Text Box 11"/>
          <p:cNvSpPr txBox="1">
            <a:spLocks noChangeArrowheads="1"/>
          </p:cNvSpPr>
          <p:nvPr/>
        </p:nvSpPr>
        <p:spPr bwMode="auto">
          <a:xfrm>
            <a:off x="6673362" y="5619750"/>
            <a:ext cx="12602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en-US" altLang="zh-CN" sz="1600" b="1">
                <a:solidFill>
                  <a:srgbClr val="000000"/>
                </a:solidFill>
              </a:rPr>
              <a:t>2004</a:t>
            </a:r>
            <a:r>
              <a:rPr lang="zh-CN" altLang="en-US" sz="1600" b="1">
                <a:solidFill>
                  <a:srgbClr val="000000"/>
                </a:solidFill>
              </a:rPr>
              <a:t>年以后</a:t>
            </a:r>
          </a:p>
        </p:txBody>
      </p:sp>
      <p:sp>
        <p:nvSpPr>
          <p:cNvPr id="433165" name="Rectangle 13"/>
          <p:cNvSpPr>
            <a:spLocks noChangeArrowheads="1"/>
          </p:cNvSpPr>
          <p:nvPr/>
        </p:nvSpPr>
        <p:spPr bwMode="auto">
          <a:xfrm>
            <a:off x="3059723" y="1947864"/>
            <a:ext cx="2375389" cy="2663825"/>
          </a:xfrm>
          <a:prstGeom prst="rect">
            <a:avLst/>
          </a:prstGeom>
          <a:solidFill>
            <a:srgbClr val="CCECFF">
              <a:alpha val="50000"/>
            </a:srgbClr>
          </a:solidFill>
          <a:ln w="9525" algn="ctr">
            <a:noFill/>
            <a:miter lim="800000"/>
            <a:headEnd/>
            <a:tailEnd/>
          </a:ln>
          <a:effectLst>
            <a:outerShdw dist="107763" dir="18900000" algn="ctr" rotWithShape="0">
              <a:srgbClr val="808080">
                <a:alpha val="50000"/>
              </a:srgbClr>
            </a:outerShdw>
          </a:effectLst>
        </p:spPr>
        <p:txBody>
          <a:bodyPr wrap="none" anchor="ctr"/>
          <a:lstStyle/>
          <a:p>
            <a:pPr>
              <a:defRPr/>
            </a:pPr>
            <a:endParaRPr lang="zh-CN" altLang="en-US" sz="1800">
              <a:solidFill>
                <a:srgbClr val="000000"/>
              </a:solidFill>
              <a:latin typeface="Arial" charset="0"/>
            </a:endParaRPr>
          </a:p>
          <a:p>
            <a:pPr>
              <a:defRPr/>
            </a:pPr>
            <a:endParaRPr lang="zh-CN" altLang="en-US" sz="1800">
              <a:solidFill>
                <a:srgbClr val="000000"/>
              </a:solidFill>
              <a:latin typeface="Arial" charset="0"/>
            </a:endParaRPr>
          </a:p>
        </p:txBody>
      </p:sp>
      <p:sp>
        <p:nvSpPr>
          <p:cNvPr id="11274" name="Line 35"/>
          <p:cNvSpPr>
            <a:spLocks noChangeShapeType="1"/>
          </p:cNvSpPr>
          <p:nvPr/>
        </p:nvSpPr>
        <p:spPr bwMode="auto">
          <a:xfrm flipV="1">
            <a:off x="395654" y="1225551"/>
            <a:ext cx="19050" cy="4322763"/>
          </a:xfrm>
          <a:prstGeom prst="line">
            <a:avLst/>
          </a:prstGeom>
          <a:noFill/>
          <a:ln w="25400">
            <a:solidFill>
              <a:schemeClr val="tx1"/>
            </a:solidFill>
            <a:round/>
            <a:headEnd/>
            <a:tailEnd type="stealth" w="med" len="med"/>
          </a:ln>
        </p:spPr>
        <p:txBody>
          <a:bodyPr lIns="73025" tIns="36512" rIns="73025" bIns="36512"/>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sp>
        <p:nvSpPr>
          <p:cNvPr id="433188" name="Rectangle 36"/>
          <p:cNvSpPr>
            <a:spLocks noChangeArrowheads="1"/>
          </p:cNvSpPr>
          <p:nvPr/>
        </p:nvSpPr>
        <p:spPr bwMode="auto">
          <a:xfrm>
            <a:off x="611066" y="2522538"/>
            <a:ext cx="2161442" cy="2736850"/>
          </a:xfrm>
          <a:prstGeom prst="rect">
            <a:avLst/>
          </a:prstGeom>
          <a:solidFill>
            <a:schemeClr val="accent1">
              <a:alpha val="50000"/>
            </a:schemeClr>
          </a:solidFill>
          <a:ln w="9525" algn="ctr">
            <a:noFill/>
            <a:miter lim="800000"/>
            <a:headEnd/>
            <a:tailEnd/>
          </a:ln>
          <a:effectLst>
            <a:outerShdw dist="107763" dir="18900000" algn="ctr" rotWithShape="0">
              <a:srgbClr val="808080">
                <a:alpha val="50000"/>
              </a:srgbClr>
            </a:outerShdw>
          </a:effectLst>
        </p:spPr>
        <p:txBody>
          <a:bodyPr wrap="none" anchor="ctr"/>
          <a:lstStyle/>
          <a:p>
            <a:pPr>
              <a:defRPr/>
            </a:pPr>
            <a:endParaRPr lang="zh-CN" altLang="en-US" sz="1800">
              <a:solidFill>
                <a:srgbClr val="000000"/>
              </a:solidFill>
              <a:latin typeface="Arial" charset="0"/>
            </a:endParaRPr>
          </a:p>
          <a:p>
            <a:pPr>
              <a:defRPr/>
            </a:pPr>
            <a:endParaRPr lang="zh-CN" altLang="en-US" sz="1800" b="1">
              <a:solidFill>
                <a:srgbClr val="000000"/>
              </a:solidFill>
              <a:latin typeface="Arial" charset="0"/>
            </a:endParaRPr>
          </a:p>
        </p:txBody>
      </p:sp>
      <p:sp>
        <p:nvSpPr>
          <p:cNvPr id="13323" name="Rectangle 37"/>
          <p:cNvSpPr>
            <a:spLocks noChangeArrowheads="1"/>
          </p:cNvSpPr>
          <p:nvPr/>
        </p:nvSpPr>
        <p:spPr bwMode="auto">
          <a:xfrm>
            <a:off x="826477" y="2565401"/>
            <a:ext cx="215997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spcBef>
                <a:spcPct val="40000"/>
              </a:spcBef>
              <a:buFont typeface="Wingdings" pitchFamily="2" charset="2"/>
              <a:buNone/>
            </a:pPr>
            <a:r>
              <a:rPr lang="zh-CN" altLang="en-US" sz="1600">
                <a:solidFill>
                  <a:srgbClr val="000000"/>
                </a:solidFill>
                <a:latin typeface="FrutigerNext LT Regular"/>
              </a:rPr>
              <a:t>萌芽</a:t>
            </a:r>
            <a:r>
              <a:rPr lang="en-US" altLang="zh-CN" sz="1600">
                <a:solidFill>
                  <a:srgbClr val="000000"/>
                </a:solidFill>
                <a:latin typeface="FrutigerNext LT Regular"/>
              </a:rPr>
              <a:t>--</a:t>
            </a:r>
            <a:r>
              <a:rPr lang="zh-CN" altLang="en-US" sz="1600">
                <a:solidFill>
                  <a:srgbClr val="000000"/>
                </a:solidFill>
                <a:latin typeface="FrutigerNext LT Regular"/>
              </a:rPr>
              <a:t>产生敏捷方法</a:t>
            </a:r>
            <a:endParaRPr lang="en-US" altLang="zh-CN" sz="1600">
              <a:solidFill>
                <a:srgbClr val="FF0000"/>
              </a:solidFill>
            </a:endParaRPr>
          </a:p>
        </p:txBody>
      </p:sp>
      <p:sp>
        <p:nvSpPr>
          <p:cNvPr id="433211" name="Rectangle 59"/>
          <p:cNvSpPr>
            <a:spLocks noChangeArrowheads="1"/>
          </p:cNvSpPr>
          <p:nvPr/>
        </p:nvSpPr>
        <p:spPr bwMode="auto">
          <a:xfrm>
            <a:off x="5725259" y="1371600"/>
            <a:ext cx="2159977" cy="1944688"/>
          </a:xfrm>
          <a:prstGeom prst="rect">
            <a:avLst/>
          </a:prstGeom>
          <a:solidFill>
            <a:srgbClr val="79EBF7">
              <a:alpha val="50000"/>
            </a:srgbClr>
          </a:solidFill>
          <a:ln w="9525" algn="ctr">
            <a:noFill/>
            <a:miter lim="800000"/>
            <a:headEnd/>
            <a:tailEnd/>
          </a:ln>
          <a:effectLst>
            <a:outerShdw dist="107763" dir="18900000" algn="ctr" rotWithShape="0">
              <a:srgbClr val="808080">
                <a:alpha val="50000"/>
              </a:srgbClr>
            </a:outerShdw>
          </a:effectLst>
        </p:spPr>
        <p:txBody>
          <a:bodyPr wrap="none" anchor="ctr"/>
          <a:lstStyle/>
          <a:p>
            <a:pPr>
              <a:defRPr/>
            </a:pPr>
            <a:endParaRPr lang="zh-CN" altLang="en-US" sz="1800">
              <a:solidFill>
                <a:srgbClr val="000000"/>
              </a:solidFill>
              <a:latin typeface="Arial" charset="0"/>
            </a:endParaRPr>
          </a:p>
          <a:p>
            <a:pPr>
              <a:defRPr/>
            </a:pPr>
            <a:endParaRPr lang="zh-CN" altLang="en-US" sz="1800">
              <a:solidFill>
                <a:srgbClr val="000000"/>
              </a:solidFill>
              <a:latin typeface="Arial" charset="0"/>
            </a:endParaRPr>
          </a:p>
        </p:txBody>
      </p:sp>
      <p:pic>
        <p:nvPicPr>
          <p:cNvPr id="13325" name="Picture 71" descr="dian"/>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3331" y="2060575"/>
            <a:ext cx="145074"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72" descr="dian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5596" y="1557339"/>
            <a:ext cx="14507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73" descr="dian3"/>
          <p:cNvPicPr>
            <a:picLocks noChangeAspect="1" noChangeArrowheads="1"/>
          </p:cNvPicPr>
          <p:nvPr/>
        </p:nvPicPr>
        <p:blipFill>
          <a:blip r:embed="rId4">
            <a:clrChange>
              <a:clrFrom>
                <a:srgbClr val="FDFFFF"/>
              </a:clrFrom>
              <a:clrTo>
                <a:srgbClr val="FDFFFF">
                  <a:alpha val="0"/>
                </a:srgbClr>
              </a:clrTo>
            </a:clrChange>
            <a:extLst>
              <a:ext uri="{28A0092B-C50C-407E-A947-70E740481C1C}">
                <a14:useLocalDpi xmlns:a14="http://schemas.microsoft.com/office/drawing/2010/main" val="0"/>
              </a:ext>
            </a:extLst>
          </a:blip>
          <a:srcRect/>
          <a:stretch>
            <a:fillRect/>
          </a:stretch>
        </p:blipFill>
        <p:spPr bwMode="auto">
          <a:xfrm>
            <a:off x="756139" y="2708275"/>
            <a:ext cx="155331"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Text Box 74"/>
          <p:cNvSpPr txBox="1">
            <a:spLocks noChangeArrowheads="1"/>
          </p:cNvSpPr>
          <p:nvPr/>
        </p:nvSpPr>
        <p:spPr bwMode="auto">
          <a:xfrm>
            <a:off x="829407" y="2924176"/>
            <a:ext cx="1871297" cy="2203680"/>
          </a:xfrm>
          <a:prstGeom prst="rect">
            <a:avLst/>
          </a:prstGeom>
          <a:noFill/>
          <a:ln w="12700"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lnSpc>
                <a:spcPct val="140000"/>
              </a:lnSpc>
              <a:spcBef>
                <a:spcPct val="50000"/>
              </a:spcBef>
              <a:buClr>
                <a:srgbClr val="FFFFFF"/>
              </a:buClr>
              <a:buSzPct val="100000"/>
              <a:buFont typeface="Wingdings" pitchFamily="2" charset="2"/>
              <a:buNone/>
            </a:pPr>
            <a:r>
              <a:rPr lang="zh-CN" altLang="en-US" b="1">
                <a:solidFill>
                  <a:srgbClr val="000000"/>
                </a:solidFill>
                <a:latin typeface="FrutigerNext LT Regular"/>
                <a:ea typeface="华文细黑" pitchFamily="2" charset="-122"/>
              </a:rPr>
              <a:t>敏捷方法是从上个世纪</a:t>
            </a:r>
            <a:r>
              <a:rPr lang="en-US" altLang="zh-CN" b="1">
                <a:solidFill>
                  <a:srgbClr val="000000"/>
                </a:solidFill>
                <a:latin typeface="FrutigerNext LT Regular"/>
                <a:ea typeface="华文细黑" pitchFamily="2" charset="-122"/>
              </a:rPr>
              <a:t>90</a:t>
            </a:r>
            <a:r>
              <a:rPr lang="zh-CN" altLang="en-US" b="1">
                <a:solidFill>
                  <a:srgbClr val="000000"/>
                </a:solidFill>
                <a:latin typeface="FrutigerNext LT Regular"/>
                <a:ea typeface="华文细黑" pitchFamily="2" charset="-122"/>
              </a:rPr>
              <a:t>年代开始发展起来的一组方法学的总称，包括极限编程等等。这些方法学之间有一些差异，但是差异不是特别大</a:t>
            </a:r>
          </a:p>
        </p:txBody>
      </p:sp>
      <p:sp>
        <p:nvSpPr>
          <p:cNvPr id="13329" name="Rectangle 75"/>
          <p:cNvSpPr>
            <a:spLocks noChangeArrowheads="1"/>
          </p:cNvSpPr>
          <p:nvPr/>
        </p:nvSpPr>
        <p:spPr bwMode="auto">
          <a:xfrm>
            <a:off x="3333751" y="1924050"/>
            <a:ext cx="2158511"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spcBef>
                <a:spcPct val="40000"/>
              </a:spcBef>
              <a:buFont typeface="Wingdings" pitchFamily="2" charset="2"/>
              <a:buNone/>
            </a:pPr>
            <a:r>
              <a:rPr lang="zh-CN" altLang="en-US" sz="1600">
                <a:solidFill>
                  <a:srgbClr val="000000"/>
                </a:solidFill>
                <a:latin typeface="FrutigerNext LT Regular"/>
              </a:rPr>
              <a:t>正规</a:t>
            </a:r>
            <a:r>
              <a:rPr lang="en-US" altLang="zh-CN" sz="1600">
                <a:solidFill>
                  <a:srgbClr val="000000"/>
                </a:solidFill>
                <a:latin typeface="FrutigerNext LT Regular"/>
              </a:rPr>
              <a:t>—</a:t>
            </a:r>
            <a:r>
              <a:rPr lang="zh-CN" altLang="en-US" sz="1600">
                <a:solidFill>
                  <a:srgbClr val="000000"/>
                </a:solidFill>
                <a:latin typeface="FrutigerNext LT Regular"/>
              </a:rPr>
              <a:t>成立敏捷联盟</a:t>
            </a:r>
            <a:endParaRPr lang="zh-CN" altLang="en-US" sz="1600">
              <a:solidFill>
                <a:srgbClr val="FF0000"/>
              </a:solidFill>
            </a:endParaRPr>
          </a:p>
        </p:txBody>
      </p:sp>
      <p:sp>
        <p:nvSpPr>
          <p:cNvPr id="13330" name="Text Box 76"/>
          <p:cNvSpPr txBox="1">
            <a:spLocks noChangeArrowheads="1"/>
          </p:cNvSpPr>
          <p:nvPr/>
        </p:nvSpPr>
        <p:spPr bwMode="auto">
          <a:xfrm>
            <a:off x="3420208" y="2276476"/>
            <a:ext cx="1871297" cy="2203680"/>
          </a:xfrm>
          <a:prstGeom prst="rect">
            <a:avLst/>
          </a:prstGeom>
          <a:noFill/>
          <a:ln w="12700" algn="ctr">
            <a:solidFill>
              <a:srgbClr val="33CC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lnSpc>
                <a:spcPct val="140000"/>
              </a:lnSpc>
              <a:spcBef>
                <a:spcPct val="50000"/>
              </a:spcBef>
              <a:buClr>
                <a:srgbClr val="FFFFFF"/>
              </a:buClr>
              <a:buSzPct val="100000"/>
              <a:buFont typeface="Wingdings" pitchFamily="2" charset="2"/>
              <a:buNone/>
            </a:pPr>
            <a:r>
              <a:rPr lang="zh-CN" altLang="en-US" b="1">
                <a:solidFill>
                  <a:srgbClr val="000000"/>
                </a:solidFill>
                <a:latin typeface="FrutigerNext LT Regular"/>
                <a:ea typeface="华文细黑" pitchFamily="2" charset="-122"/>
              </a:rPr>
              <a:t>每种方法学的领导人共同起草了敏捷软件开发宣言，总结出方法之间的共同点，最终就是价值，并且用敏捷这个词给这种方法学一个统称</a:t>
            </a:r>
          </a:p>
        </p:txBody>
      </p:sp>
      <p:sp>
        <p:nvSpPr>
          <p:cNvPr id="13331" name="Rectangle 77"/>
          <p:cNvSpPr>
            <a:spLocks noChangeArrowheads="1"/>
          </p:cNvSpPr>
          <p:nvPr/>
        </p:nvSpPr>
        <p:spPr bwMode="auto">
          <a:xfrm>
            <a:off x="5942136" y="1412876"/>
            <a:ext cx="2158511"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spcBef>
                <a:spcPct val="40000"/>
              </a:spcBef>
              <a:buFont typeface="Wingdings" pitchFamily="2" charset="2"/>
              <a:buNone/>
            </a:pPr>
            <a:r>
              <a:rPr lang="zh-CN" altLang="en-US" sz="1600">
                <a:solidFill>
                  <a:srgbClr val="000000"/>
                </a:solidFill>
                <a:latin typeface="FrutigerNext LT Regular"/>
              </a:rPr>
              <a:t>发展</a:t>
            </a:r>
            <a:r>
              <a:rPr lang="en-US" altLang="zh-CN" sz="1600">
                <a:solidFill>
                  <a:srgbClr val="000000"/>
                </a:solidFill>
                <a:latin typeface="FrutigerNext LT Regular"/>
              </a:rPr>
              <a:t>—</a:t>
            </a:r>
            <a:r>
              <a:rPr lang="zh-CN" altLang="en-US" sz="1600">
                <a:solidFill>
                  <a:srgbClr val="000000"/>
                </a:solidFill>
                <a:latin typeface="FrutigerNext LT Regular"/>
              </a:rPr>
              <a:t>开始广为流行</a:t>
            </a:r>
            <a:endParaRPr lang="zh-CN" altLang="en-US" sz="1600">
              <a:solidFill>
                <a:srgbClr val="FF0000"/>
              </a:solidFill>
            </a:endParaRPr>
          </a:p>
        </p:txBody>
      </p:sp>
      <p:sp>
        <p:nvSpPr>
          <p:cNvPr id="13332" name="Text Box 78"/>
          <p:cNvSpPr txBox="1">
            <a:spLocks noChangeArrowheads="1"/>
          </p:cNvSpPr>
          <p:nvPr/>
        </p:nvSpPr>
        <p:spPr bwMode="auto">
          <a:xfrm>
            <a:off x="5940669" y="1765301"/>
            <a:ext cx="1871297" cy="1000125"/>
          </a:xfrm>
          <a:prstGeom prst="rect">
            <a:avLst/>
          </a:prstGeom>
          <a:noFill/>
          <a:ln w="12700" algn="ctr">
            <a:solidFill>
              <a:srgbClr val="33CC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lnSpc>
                <a:spcPct val="140000"/>
              </a:lnSpc>
              <a:spcBef>
                <a:spcPct val="50000"/>
              </a:spcBef>
              <a:buClr>
                <a:srgbClr val="FFFFFF"/>
              </a:buClr>
              <a:buSzPct val="100000"/>
              <a:buFont typeface="Wingdings" pitchFamily="2" charset="2"/>
              <a:buNone/>
            </a:pPr>
            <a:r>
              <a:rPr lang="en-US" altLang="zh-CN" b="1">
                <a:solidFill>
                  <a:srgbClr val="000000"/>
                </a:solidFill>
                <a:latin typeface="FrutigerNext LT Regular"/>
                <a:ea typeface="华文细黑" pitchFamily="2" charset="-122"/>
              </a:rPr>
              <a:t>500</a:t>
            </a:r>
            <a:r>
              <a:rPr lang="zh-CN" altLang="en-US" b="1">
                <a:solidFill>
                  <a:srgbClr val="000000"/>
                </a:solidFill>
                <a:latin typeface="FrutigerNext LT Regular"/>
                <a:ea typeface="华文细黑" pitchFamily="2" charset="-122"/>
              </a:rPr>
              <a:t>强公司中众多公司应用敏捷</a:t>
            </a:r>
            <a:r>
              <a:rPr lang="en-US" altLang="zh-CN" b="1">
                <a:solidFill>
                  <a:srgbClr val="000000"/>
                </a:solidFill>
                <a:latin typeface="FrutigerNext LT Regular"/>
                <a:ea typeface="华文细黑" pitchFamily="2" charset="-122"/>
              </a:rPr>
              <a:t>;</a:t>
            </a:r>
            <a:r>
              <a:rPr lang="zh-CN" altLang="en-US" b="1">
                <a:solidFill>
                  <a:srgbClr val="000000"/>
                </a:solidFill>
                <a:latin typeface="FrutigerNext LT Regular"/>
                <a:ea typeface="华文细黑" pitchFamily="2" charset="-122"/>
              </a:rPr>
              <a:t>如</a:t>
            </a:r>
            <a:r>
              <a:rPr lang="en-US" altLang="zh-CN" b="1">
                <a:solidFill>
                  <a:srgbClr val="000000"/>
                </a:solidFill>
                <a:latin typeface="FrutigerNext LT Regular"/>
                <a:ea typeface="华文细黑" pitchFamily="2" charset="-122"/>
              </a:rPr>
              <a:t>HP,Microsoft,IBM</a:t>
            </a:r>
            <a:r>
              <a:rPr lang="zh-CN" altLang="en-US" b="1">
                <a:solidFill>
                  <a:srgbClr val="000000"/>
                </a:solidFill>
                <a:latin typeface="FrutigerNext LT Regular"/>
                <a:ea typeface="华文细黑" pitchFamily="2" charset="-122"/>
              </a:rPr>
              <a:t>等</a:t>
            </a:r>
          </a:p>
        </p:txBody>
      </p:sp>
    </p:spTree>
    <p:extLst>
      <p:ext uri="{BB962C8B-B14F-4D97-AF65-F5344CB8AC3E}">
        <p14:creationId xmlns:p14="http://schemas.microsoft.com/office/powerpoint/2010/main" val="257923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 y="0"/>
            <a:ext cx="7746023" cy="571500"/>
          </a:xfrm>
        </p:spPr>
        <p:txBody>
          <a:bodyPr/>
          <a:lstStyle/>
          <a:p>
            <a:pPr eaLnBrk="1" hangingPunct="1"/>
            <a:r>
              <a:rPr lang="zh-CN" altLang="en-US" sz="2800">
                <a:ea typeface="宋体" pitchFamily="2" charset="-122"/>
              </a:rPr>
              <a:t>    什么是敏捷开发？</a:t>
            </a:r>
            <a:endParaRPr lang="en-US" altLang="zh-CN" sz="2800">
              <a:ea typeface="宋体" pitchFamily="2" charset="-122"/>
            </a:endParaRPr>
          </a:p>
        </p:txBody>
      </p:sp>
      <p:sp>
        <p:nvSpPr>
          <p:cNvPr id="14339" name="Rectangle 3"/>
          <p:cNvSpPr>
            <a:spLocks noGrp="1" noChangeArrowheads="1"/>
          </p:cNvSpPr>
          <p:nvPr>
            <p:ph idx="1"/>
          </p:nvPr>
        </p:nvSpPr>
        <p:spPr>
          <a:xfrm>
            <a:off x="144572" y="1270212"/>
            <a:ext cx="8747908" cy="1079500"/>
          </a:xfrm>
        </p:spPr>
        <p:txBody>
          <a:bodyPr/>
          <a:lstStyle/>
          <a:p>
            <a:pPr eaLnBrk="1" hangingPunct="1"/>
            <a:r>
              <a:rPr lang="zh-CN" altLang="zh-CN" dirty="0">
                <a:latin typeface="华文细黑" pitchFamily="2" charset="-122"/>
                <a:ea typeface="华文细黑" pitchFamily="2" charset="-122"/>
              </a:rPr>
              <a:t>敏捷开发（</a:t>
            </a:r>
            <a:r>
              <a:rPr lang="zh-CN" altLang="en-US" dirty="0">
                <a:latin typeface="华文细黑" pitchFamily="2" charset="-122"/>
                <a:ea typeface="华文细黑" pitchFamily="2" charset="-122"/>
              </a:rPr>
              <a:t>A</a:t>
            </a:r>
            <a:r>
              <a:rPr lang="zh-CN" altLang="zh-CN" dirty="0">
                <a:latin typeface="华文细黑" pitchFamily="2" charset="-122"/>
                <a:ea typeface="华文细黑" pitchFamily="2" charset="-122"/>
              </a:rPr>
              <a:t>gile </a:t>
            </a:r>
            <a:r>
              <a:rPr lang="zh-CN" altLang="en-US" dirty="0">
                <a:latin typeface="华文细黑" pitchFamily="2" charset="-122"/>
                <a:ea typeface="华文细黑" pitchFamily="2" charset="-122"/>
              </a:rPr>
              <a:t>D</a:t>
            </a:r>
            <a:r>
              <a:rPr lang="zh-CN" altLang="zh-CN" dirty="0">
                <a:latin typeface="华文细黑" pitchFamily="2" charset="-122"/>
                <a:ea typeface="华文细黑" pitchFamily="2" charset="-122"/>
              </a:rPr>
              <a:t>evelopment）是一种以人为核心、迭代、循序渐进的开发方法。</a:t>
            </a:r>
            <a:endParaRPr lang="en-US" altLang="zh-CN" dirty="0">
              <a:latin typeface="华文细黑" pitchFamily="2" charset="-122"/>
              <a:ea typeface="华文细黑" pitchFamily="2" charset="-122"/>
            </a:endParaRPr>
          </a:p>
          <a:p>
            <a:pPr eaLnBrk="1" hangingPunct="1"/>
            <a:r>
              <a:rPr lang="zh-CN" altLang="zh-CN" dirty="0">
                <a:latin typeface="华文细黑" pitchFamily="2" charset="-122"/>
              </a:rPr>
              <a:t>在敏捷开发中，软件项目的构建被切分成多个子项目，各个子项目的成果都经过测试，具备集成和可运行的特征。简言之，就是把一个大项目分为多个相互联系，但也可独立运行的小项目，并分别完成，在此过程中软件一直处于可使用状态。 </a:t>
            </a:r>
            <a:endParaRPr lang="en-US" altLang="zh-CN" dirty="0">
              <a:latin typeface="华文细黑" pitchFamily="2" charset="-122"/>
            </a:endParaRPr>
          </a:p>
          <a:p>
            <a:pPr eaLnBrk="1" hangingPunct="1"/>
            <a:endParaRPr lang="zh-CN" altLang="en-US" dirty="0">
              <a:latin typeface="华文细黑" pitchFamily="2" charset="-122"/>
              <a:ea typeface="华文细黑" pitchFamily="2" charset="-122"/>
            </a:endParaRPr>
          </a:p>
        </p:txBody>
      </p:sp>
      <p:sp>
        <p:nvSpPr>
          <p:cNvPr id="14340" name="AutoShape 42"/>
          <p:cNvSpPr>
            <a:spLocks noChangeArrowheads="1"/>
          </p:cNvSpPr>
          <p:nvPr/>
        </p:nvSpPr>
        <p:spPr bwMode="auto">
          <a:xfrm>
            <a:off x="3010131" y="4983657"/>
            <a:ext cx="844062"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41" name="AutoShape 43"/>
          <p:cNvSpPr>
            <a:spLocks noChangeArrowheads="1"/>
          </p:cNvSpPr>
          <p:nvPr/>
        </p:nvSpPr>
        <p:spPr bwMode="auto">
          <a:xfrm>
            <a:off x="3707654" y="4983657"/>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42" name="AutoShape 44"/>
          <p:cNvSpPr>
            <a:spLocks noChangeArrowheads="1"/>
          </p:cNvSpPr>
          <p:nvPr/>
        </p:nvSpPr>
        <p:spPr bwMode="auto">
          <a:xfrm>
            <a:off x="4405177" y="4983657"/>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43" name="AutoShape 45"/>
          <p:cNvSpPr>
            <a:spLocks noChangeArrowheads="1"/>
          </p:cNvSpPr>
          <p:nvPr/>
        </p:nvSpPr>
        <p:spPr bwMode="auto">
          <a:xfrm>
            <a:off x="5104166" y="4983657"/>
            <a:ext cx="844062" cy="844550"/>
          </a:xfrm>
          <a:prstGeom prst="cube">
            <a:avLst>
              <a:gd name="adj" fmla="val 25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44" name="AutoShape 46"/>
          <p:cNvSpPr>
            <a:spLocks noChangeArrowheads="1"/>
          </p:cNvSpPr>
          <p:nvPr/>
        </p:nvSpPr>
        <p:spPr bwMode="auto">
          <a:xfrm>
            <a:off x="3010131" y="4293096"/>
            <a:ext cx="844062" cy="846137"/>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45" name="AutoShape 47"/>
          <p:cNvSpPr>
            <a:spLocks noChangeArrowheads="1"/>
          </p:cNvSpPr>
          <p:nvPr/>
        </p:nvSpPr>
        <p:spPr bwMode="auto">
          <a:xfrm>
            <a:off x="3707654" y="4293096"/>
            <a:ext cx="845527" cy="846137"/>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46" name="AutoShape 48"/>
          <p:cNvSpPr>
            <a:spLocks noChangeArrowheads="1"/>
          </p:cNvSpPr>
          <p:nvPr/>
        </p:nvSpPr>
        <p:spPr bwMode="auto">
          <a:xfrm>
            <a:off x="4405177" y="4293096"/>
            <a:ext cx="845527" cy="846137"/>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47" name="AutoShape 49"/>
          <p:cNvSpPr>
            <a:spLocks noChangeArrowheads="1"/>
          </p:cNvSpPr>
          <p:nvPr/>
        </p:nvSpPr>
        <p:spPr bwMode="auto">
          <a:xfrm>
            <a:off x="5104166" y="4293096"/>
            <a:ext cx="844062" cy="846137"/>
          </a:xfrm>
          <a:prstGeom prst="cube">
            <a:avLst>
              <a:gd name="adj" fmla="val 25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48" name="AutoShape 50"/>
          <p:cNvSpPr>
            <a:spLocks noChangeArrowheads="1"/>
          </p:cNvSpPr>
          <p:nvPr/>
        </p:nvSpPr>
        <p:spPr bwMode="auto">
          <a:xfrm>
            <a:off x="3010131" y="3604120"/>
            <a:ext cx="844062"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49" name="AutoShape 51"/>
          <p:cNvSpPr>
            <a:spLocks noChangeArrowheads="1"/>
          </p:cNvSpPr>
          <p:nvPr/>
        </p:nvSpPr>
        <p:spPr bwMode="auto">
          <a:xfrm>
            <a:off x="3707654" y="3604120"/>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0" name="AutoShape 52"/>
          <p:cNvSpPr>
            <a:spLocks noChangeArrowheads="1"/>
          </p:cNvSpPr>
          <p:nvPr/>
        </p:nvSpPr>
        <p:spPr bwMode="auto">
          <a:xfrm>
            <a:off x="4405177" y="3604120"/>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1" name="AutoShape 53"/>
          <p:cNvSpPr>
            <a:spLocks noChangeArrowheads="1"/>
          </p:cNvSpPr>
          <p:nvPr/>
        </p:nvSpPr>
        <p:spPr bwMode="auto">
          <a:xfrm>
            <a:off x="5104166" y="3604120"/>
            <a:ext cx="844062" cy="844550"/>
          </a:xfrm>
          <a:prstGeom prst="cube">
            <a:avLst>
              <a:gd name="adj" fmla="val 25000"/>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2" name="AutoShape 54"/>
          <p:cNvSpPr>
            <a:spLocks noChangeArrowheads="1"/>
          </p:cNvSpPr>
          <p:nvPr/>
        </p:nvSpPr>
        <p:spPr bwMode="auto">
          <a:xfrm>
            <a:off x="3010131" y="2913557"/>
            <a:ext cx="844062" cy="844550"/>
          </a:xfrm>
          <a:prstGeom prst="cube">
            <a:avLst>
              <a:gd name="adj" fmla="val 25000"/>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3" name="AutoShape 55"/>
          <p:cNvSpPr>
            <a:spLocks noChangeArrowheads="1"/>
          </p:cNvSpPr>
          <p:nvPr/>
        </p:nvSpPr>
        <p:spPr bwMode="auto">
          <a:xfrm>
            <a:off x="3707654" y="2913557"/>
            <a:ext cx="845527" cy="844550"/>
          </a:xfrm>
          <a:prstGeom prst="cube">
            <a:avLst>
              <a:gd name="adj" fmla="val 25000"/>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4" name="AutoShape 56"/>
          <p:cNvSpPr>
            <a:spLocks noChangeArrowheads="1"/>
          </p:cNvSpPr>
          <p:nvPr/>
        </p:nvSpPr>
        <p:spPr bwMode="auto">
          <a:xfrm>
            <a:off x="4405177" y="2913557"/>
            <a:ext cx="845527" cy="844550"/>
          </a:xfrm>
          <a:prstGeom prst="cube">
            <a:avLst>
              <a:gd name="adj" fmla="val 25000"/>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5" name="AutoShape 57"/>
          <p:cNvSpPr>
            <a:spLocks noChangeArrowheads="1"/>
          </p:cNvSpPr>
          <p:nvPr/>
        </p:nvSpPr>
        <p:spPr bwMode="auto">
          <a:xfrm>
            <a:off x="5104166" y="2913557"/>
            <a:ext cx="844062" cy="844550"/>
          </a:xfrm>
          <a:prstGeom prst="cube">
            <a:avLst>
              <a:gd name="adj" fmla="val 25000"/>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6" name="AutoShape 58"/>
          <p:cNvSpPr>
            <a:spLocks noChangeArrowheads="1"/>
          </p:cNvSpPr>
          <p:nvPr/>
        </p:nvSpPr>
        <p:spPr bwMode="auto">
          <a:xfrm>
            <a:off x="2739035" y="5251945"/>
            <a:ext cx="844062"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7" name="AutoShape 59"/>
          <p:cNvSpPr>
            <a:spLocks noChangeArrowheads="1"/>
          </p:cNvSpPr>
          <p:nvPr/>
        </p:nvSpPr>
        <p:spPr bwMode="auto">
          <a:xfrm>
            <a:off x="3435093" y="5251945"/>
            <a:ext cx="846992"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8" name="AutoShape 60"/>
          <p:cNvSpPr>
            <a:spLocks noChangeArrowheads="1"/>
          </p:cNvSpPr>
          <p:nvPr/>
        </p:nvSpPr>
        <p:spPr bwMode="auto">
          <a:xfrm>
            <a:off x="4134081" y="5251945"/>
            <a:ext cx="844062"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59" name="AutoShape 61"/>
          <p:cNvSpPr>
            <a:spLocks noChangeArrowheads="1"/>
          </p:cNvSpPr>
          <p:nvPr/>
        </p:nvSpPr>
        <p:spPr bwMode="auto">
          <a:xfrm>
            <a:off x="4833069" y="5251945"/>
            <a:ext cx="844062" cy="844550"/>
          </a:xfrm>
          <a:prstGeom prst="cube">
            <a:avLst>
              <a:gd name="adj" fmla="val 25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0" name="AutoShape 62"/>
          <p:cNvSpPr>
            <a:spLocks noChangeArrowheads="1"/>
          </p:cNvSpPr>
          <p:nvPr/>
        </p:nvSpPr>
        <p:spPr bwMode="auto">
          <a:xfrm>
            <a:off x="2739035" y="4561382"/>
            <a:ext cx="844062"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1" name="AutoShape 63"/>
          <p:cNvSpPr>
            <a:spLocks noChangeArrowheads="1"/>
          </p:cNvSpPr>
          <p:nvPr/>
        </p:nvSpPr>
        <p:spPr bwMode="auto">
          <a:xfrm>
            <a:off x="3435093" y="4561382"/>
            <a:ext cx="846992"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2" name="AutoShape 64"/>
          <p:cNvSpPr>
            <a:spLocks noChangeArrowheads="1"/>
          </p:cNvSpPr>
          <p:nvPr/>
        </p:nvSpPr>
        <p:spPr bwMode="auto">
          <a:xfrm>
            <a:off x="4134081" y="4561382"/>
            <a:ext cx="844062"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3" name="AutoShape 65"/>
          <p:cNvSpPr>
            <a:spLocks noChangeArrowheads="1"/>
          </p:cNvSpPr>
          <p:nvPr/>
        </p:nvSpPr>
        <p:spPr bwMode="auto">
          <a:xfrm>
            <a:off x="4833069" y="4561382"/>
            <a:ext cx="844062" cy="844550"/>
          </a:xfrm>
          <a:prstGeom prst="cube">
            <a:avLst>
              <a:gd name="adj" fmla="val 25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4" name="AutoShape 66"/>
          <p:cNvSpPr>
            <a:spLocks noChangeArrowheads="1"/>
          </p:cNvSpPr>
          <p:nvPr/>
        </p:nvSpPr>
        <p:spPr bwMode="auto">
          <a:xfrm>
            <a:off x="2739035" y="3870821"/>
            <a:ext cx="844062" cy="846137"/>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5" name="AutoShape 67"/>
          <p:cNvSpPr>
            <a:spLocks noChangeArrowheads="1"/>
          </p:cNvSpPr>
          <p:nvPr/>
        </p:nvSpPr>
        <p:spPr bwMode="auto">
          <a:xfrm>
            <a:off x="3435093" y="3870821"/>
            <a:ext cx="846992" cy="846137"/>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6" name="AutoShape 68"/>
          <p:cNvSpPr>
            <a:spLocks noChangeArrowheads="1"/>
          </p:cNvSpPr>
          <p:nvPr/>
        </p:nvSpPr>
        <p:spPr bwMode="auto">
          <a:xfrm>
            <a:off x="4134081" y="3870821"/>
            <a:ext cx="844062" cy="846137"/>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7" name="AutoShape 69"/>
          <p:cNvSpPr>
            <a:spLocks noChangeArrowheads="1"/>
          </p:cNvSpPr>
          <p:nvPr/>
        </p:nvSpPr>
        <p:spPr bwMode="auto">
          <a:xfrm>
            <a:off x="4833069" y="3870821"/>
            <a:ext cx="844062" cy="846137"/>
          </a:xfrm>
          <a:prstGeom prst="cube">
            <a:avLst>
              <a:gd name="adj" fmla="val 25000"/>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8" name="AutoShape 70"/>
          <p:cNvSpPr>
            <a:spLocks noChangeArrowheads="1"/>
          </p:cNvSpPr>
          <p:nvPr/>
        </p:nvSpPr>
        <p:spPr bwMode="auto">
          <a:xfrm>
            <a:off x="2739035" y="3181845"/>
            <a:ext cx="844062" cy="844550"/>
          </a:xfrm>
          <a:prstGeom prst="cube">
            <a:avLst>
              <a:gd name="adj" fmla="val 25000"/>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69" name="AutoShape 71"/>
          <p:cNvSpPr>
            <a:spLocks noChangeArrowheads="1"/>
          </p:cNvSpPr>
          <p:nvPr/>
        </p:nvSpPr>
        <p:spPr bwMode="auto">
          <a:xfrm>
            <a:off x="3435093" y="3181845"/>
            <a:ext cx="846992" cy="844550"/>
          </a:xfrm>
          <a:prstGeom prst="cube">
            <a:avLst>
              <a:gd name="adj" fmla="val 25000"/>
            </a:avLst>
          </a:prstGeom>
          <a:solidFill>
            <a:srgbClr val="CC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0" name="AutoShape 72"/>
          <p:cNvSpPr>
            <a:spLocks noChangeArrowheads="1"/>
          </p:cNvSpPr>
          <p:nvPr/>
        </p:nvSpPr>
        <p:spPr bwMode="auto">
          <a:xfrm>
            <a:off x="4134081" y="3181845"/>
            <a:ext cx="844062" cy="844550"/>
          </a:xfrm>
          <a:prstGeom prst="cube">
            <a:avLst>
              <a:gd name="adj" fmla="val 25000"/>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1" name="AutoShape 73"/>
          <p:cNvSpPr>
            <a:spLocks noChangeArrowheads="1"/>
          </p:cNvSpPr>
          <p:nvPr/>
        </p:nvSpPr>
        <p:spPr bwMode="auto">
          <a:xfrm>
            <a:off x="4833069" y="3181845"/>
            <a:ext cx="844062" cy="844550"/>
          </a:xfrm>
          <a:prstGeom prst="cube">
            <a:avLst>
              <a:gd name="adj" fmla="val 25000"/>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2" name="AutoShape 74"/>
          <p:cNvSpPr>
            <a:spLocks noChangeArrowheads="1"/>
          </p:cNvSpPr>
          <p:nvPr/>
        </p:nvSpPr>
        <p:spPr bwMode="auto">
          <a:xfrm>
            <a:off x="2466474" y="5518645"/>
            <a:ext cx="845526"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3" name="AutoShape 75"/>
          <p:cNvSpPr>
            <a:spLocks noChangeArrowheads="1"/>
          </p:cNvSpPr>
          <p:nvPr/>
        </p:nvSpPr>
        <p:spPr bwMode="auto">
          <a:xfrm>
            <a:off x="3165462" y="5518645"/>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4" name="AutoShape 76"/>
          <p:cNvSpPr>
            <a:spLocks noChangeArrowheads="1"/>
          </p:cNvSpPr>
          <p:nvPr/>
        </p:nvSpPr>
        <p:spPr bwMode="auto">
          <a:xfrm>
            <a:off x="3862985" y="5518645"/>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5" name="AutoShape 77"/>
          <p:cNvSpPr>
            <a:spLocks noChangeArrowheads="1"/>
          </p:cNvSpPr>
          <p:nvPr/>
        </p:nvSpPr>
        <p:spPr bwMode="auto">
          <a:xfrm>
            <a:off x="4560508" y="5518645"/>
            <a:ext cx="845527" cy="844550"/>
          </a:xfrm>
          <a:prstGeom prst="cube">
            <a:avLst>
              <a:gd name="adj" fmla="val 25000"/>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6" name="AutoShape 78"/>
          <p:cNvSpPr>
            <a:spLocks noChangeArrowheads="1"/>
          </p:cNvSpPr>
          <p:nvPr/>
        </p:nvSpPr>
        <p:spPr bwMode="auto">
          <a:xfrm>
            <a:off x="2466474" y="4828082"/>
            <a:ext cx="845526" cy="846138"/>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7" name="AutoShape 79"/>
          <p:cNvSpPr>
            <a:spLocks noChangeArrowheads="1"/>
          </p:cNvSpPr>
          <p:nvPr/>
        </p:nvSpPr>
        <p:spPr bwMode="auto">
          <a:xfrm>
            <a:off x="3165462" y="4828082"/>
            <a:ext cx="845527" cy="846138"/>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8" name="AutoShape 80"/>
          <p:cNvSpPr>
            <a:spLocks noChangeArrowheads="1"/>
          </p:cNvSpPr>
          <p:nvPr/>
        </p:nvSpPr>
        <p:spPr bwMode="auto">
          <a:xfrm>
            <a:off x="3862985" y="4828082"/>
            <a:ext cx="845527" cy="846138"/>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79" name="AutoShape 81"/>
          <p:cNvSpPr>
            <a:spLocks noChangeArrowheads="1"/>
          </p:cNvSpPr>
          <p:nvPr/>
        </p:nvSpPr>
        <p:spPr bwMode="auto">
          <a:xfrm>
            <a:off x="4560508" y="4828082"/>
            <a:ext cx="845527" cy="846138"/>
          </a:xfrm>
          <a:prstGeom prst="cube">
            <a:avLst>
              <a:gd name="adj" fmla="val 25000"/>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0" name="AutoShape 82"/>
          <p:cNvSpPr>
            <a:spLocks noChangeArrowheads="1"/>
          </p:cNvSpPr>
          <p:nvPr/>
        </p:nvSpPr>
        <p:spPr bwMode="auto">
          <a:xfrm>
            <a:off x="2466474" y="4139107"/>
            <a:ext cx="845526"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1" name="AutoShape 83"/>
          <p:cNvSpPr>
            <a:spLocks noChangeArrowheads="1"/>
          </p:cNvSpPr>
          <p:nvPr/>
        </p:nvSpPr>
        <p:spPr bwMode="auto">
          <a:xfrm>
            <a:off x="3165462" y="4139107"/>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2" name="AutoShape 84"/>
          <p:cNvSpPr>
            <a:spLocks noChangeArrowheads="1"/>
          </p:cNvSpPr>
          <p:nvPr/>
        </p:nvSpPr>
        <p:spPr bwMode="auto">
          <a:xfrm>
            <a:off x="3862985" y="4139107"/>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3" name="AutoShape 85"/>
          <p:cNvSpPr>
            <a:spLocks noChangeArrowheads="1"/>
          </p:cNvSpPr>
          <p:nvPr/>
        </p:nvSpPr>
        <p:spPr bwMode="auto">
          <a:xfrm>
            <a:off x="4560508" y="4139107"/>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4" name="AutoShape 86"/>
          <p:cNvSpPr>
            <a:spLocks noChangeArrowheads="1"/>
          </p:cNvSpPr>
          <p:nvPr/>
        </p:nvSpPr>
        <p:spPr bwMode="auto">
          <a:xfrm>
            <a:off x="2466474" y="3448545"/>
            <a:ext cx="845526" cy="844550"/>
          </a:xfrm>
          <a:prstGeom prst="cube">
            <a:avLst>
              <a:gd name="adj" fmla="val 25000"/>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5" name="AutoShape 87"/>
          <p:cNvSpPr>
            <a:spLocks noChangeArrowheads="1"/>
          </p:cNvSpPr>
          <p:nvPr/>
        </p:nvSpPr>
        <p:spPr bwMode="auto">
          <a:xfrm>
            <a:off x="3165462" y="3448545"/>
            <a:ext cx="845527" cy="844550"/>
          </a:xfrm>
          <a:prstGeom prst="cube">
            <a:avLst>
              <a:gd name="adj" fmla="val 25000"/>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6" name="AutoShape 88"/>
          <p:cNvSpPr>
            <a:spLocks noChangeArrowheads="1"/>
          </p:cNvSpPr>
          <p:nvPr/>
        </p:nvSpPr>
        <p:spPr bwMode="auto">
          <a:xfrm>
            <a:off x="3862985" y="3448545"/>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7" name="AutoShape 89"/>
          <p:cNvSpPr>
            <a:spLocks noChangeArrowheads="1"/>
          </p:cNvSpPr>
          <p:nvPr/>
        </p:nvSpPr>
        <p:spPr bwMode="auto">
          <a:xfrm>
            <a:off x="4560508" y="3448545"/>
            <a:ext cx="845527" cy="844550"/>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8" name="AutoShape 90"/>
          <p:cNvSpPr>
            <a:spLocks noChangeArrowheads="1"/>
          </p:cNvSpPr>
          <p:nvPr/>
        </p:nvSpPr>
        <p:spPr bwMode="auto">
          <a:xfrm>
            <a:off x="2195377" y="5786932"/>
            <a:ext cx="845527" cy="844550"/>
          </a:xfrm>
          <a:prstGeom prst="cube">
            <a:avLst>
              <a:gd name="adj" fmla="val 25000"/>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89" name="AutoShape 91"/>
          <p:cNvSpPr>
            <a:spLocks noChangeArrowheads="1"/>
          </p:cNvSpPr>
          <p:nvPr/>
        </p:nvSpPr>
        <p:spPr bwMode="auto">
          <a:xfrm>
            <a:off x="2894366" y="5786932"/>
            <a:ext cx="844062" cy="844550"/>
          </a:xfrm>
          <a:prstGeom prst="cube">
            <a:avLst>
              <a:gd name="adj" fmla="val 25000"/>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90" name="AutoShape 92"/>
          <p:cNvSpPr>
            <a:spLocks noChangeArrowheads="1"/>
          </p:cNvSpPr>
          <p:nvPr/>
        </p:nvSpPr>
        <p:spPr bwMode="auto">
          <a:xfrm>
            <a:off x="3591890" y="5786932"/>
            <a:ext cx="845526" cy="844550"/>
          </a:xfrm>
          <a:prstGeom prst="cube">
            <a:avLst>
              <a:gd name="adj" fmla="val 25000"/>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91" name="AutoShape 93"/>
          <p:cNvSpPr>
            <a:spLocks noChangeArrowheads="1"/>
          </p:cNvSpPr>
          <p:nvPr/>
        </p:nvSpPr>
        <p:spPr bwMode="auto">
          <a:xfrm>
            <a:off x="4289412" y="5786932"/>
            <a:ext cx="844062" cy="844550"/>
          </a:xfrm>
          <a:prstGeom prst="cube">
            <a:avLst>
              <a:gd name="adj" fmla="val 25000"/>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280670" name="AutoShape 94"/>
          <p:cNvSpPr>
            <a:spLocks noChangeArrowheads="1"/>
          </p:cNvSpPr>
          <p:nvPr/>
        </p:nvSpPr>
        <p:spPr bwMode="auto">
          <a:xfrm>
            <a:off x="2195377" y="5096370"/>
            <a:ext cx="845527" cy="844550"/>
          </a:xfrm>
          <a:prstGeom prst="cube">
            <a:avLst>
              <a:gd name="adj" fmla="val 25000"/>
            </a:avLst>
          </a:prstGeom>
          <a:solidFill>
            <a:srgbClr val="006699">
              <a:alpha val="50195"/>
            </a:srgbClr>
          </a:solidFill>
          <a:ln w="9525">
            <a:solidFill>
              <a:srgbClr val="33CCCC"/>
            </a:solidFill>
            <a:miter lim="800000"/>
            <a:headEnd/>
            <a:tailEnd/>
          </a:ln>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93" name="AutoShape 95"/>
          <p:cNvSpPr>
            <a:spLocks noChangeArrowheads="1"/>
          </p:cNvSpPr>
          <p:nvPr/>
        </p:nvSpPr>
        <p:spPr bwMode="auto">
          <a:xfrm>
            <a:off x="2894366" y="5096370"/>
            <a:ext cx="844062" cy="844550"/>
          </a:xfrm>
          <a:prstGeom prst="cube">
            <a:avLst>
              <a:gd name="adj" fmla="val 25000"/>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94" name="AutoShape 96"/>
          <p:cNvSpPr>
            <a:spLocks noChangeArrowheads="1"/>
          </p:cNvSpPr>
          <p:nvPr/>
        </p:nvSpPr>
        <p:spPr bwMode="auto">
          <a:xfrm>
            <a:off x="3591890" y="5096370"/>
            <a:ext cx="845526" cy="844550"/>
          </a:xfrm>
          <a:prstGeom prst="cube">
            <a:avLst>
              <a:gd name="adj" fmla="val 25000"/>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280673" name="AutoShape 97"/>
          <p:cNvSpPr>
            <a:spLocks noChangeArrowheads="1"/>
          </p:cNvSpPr>
          <p:nvPr/>
        </p:nvSpPr>
        <p:spPr bwMode="auto">
          <a:xfrm>
            <a:off x="4289412" y="5096370"/>
            <a:ext cx="844062" cy="844550"/>
          </a:xfrm>
          <a:prstGeom prst="cube">
            <a:avLst>
              <a:gd name="adj" fmla="val 25000"/>
            </a:avLst>
          </a:prstGeom>
          <a:solidFill>
            <a:srgbClr val="99CC00">
              <a:alpha val="50195"/>
            </a:srgbClr>
          </a:solidFill>
          <a:ln w="9525">
            <a:solidFill>
              <a:srgbClr val="FFFFFF"/>
            </a:solidFill>
            <a:miter lim="800000"/>
            <a:headEnd/>
            <a:tailEnd/>
          </a:ln>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280674" name="AutoShape 98"/>
          <p:cNvSpPr>
            <a:spLocks noChangeArrowheads="1"/>
          </p:cNvSpPr>
          <p:nvPr/>
        </p:nvSpPr>
        <p:spPr bwMode="auto">
          <a:xfrm>
            <a:off x="2195377" y="4405807"/>
            <a:ext cx="845527" cy="846138"/>
          </a:xfrm>
          <a:prstGeom prst="cube">
            <a:avLst>
              <a:gd name="adj" fmla="val 25000"/>
            </a:avLst>
          </a:prstGeom>
          <a:solidFill>
            <a:srgbClr val="FF6600">
              <a:alpha val="50195"/>
            </a:srgbClr>
          </a:solidFill>
          <a:ln w="9525">
            <a:solidFill>
              <a:srgbClr val="FFCC00"/>
            </a:solidFill>
            <a:miter lim="800000"/>
            <a:headEnd/>
            <a:tailEnd/>
          </a:ln>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97" name="AutoShape 99"/>
          <p:cNvSpPr>
            <a:spLocks noChangeArrowheads="1"/>
          </p:cNvSpPr>
          <p:nvPr/>
        </p:nvSpPr>
        <p:spPr bwMode="auto">
          <a:xfrm>
            <a:off x="2894366" y="4405807"/>
            <a:ext cx="844062" cy="846138"/>
          </a:xfrm>
          <a:prstGeom prst="cube">
            <a:avLst>
              <a:gd name="adj" fmla="val 25000"/>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98" name="AutoShape 100"/>
          <p:cNvSpPr>
            <a:spLocks noChangeArrowheads="1"/>
          </p:cNvSpPr>
          <p:nvPr/>
        </p:nvSpPr>
        <p:spPr bwMode="auto">
          <a:xfrm>
            <a:off x="3591890" y="4405807"/>
            <a:ext cx="845526" cy="846138"/>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399" name="AutoShape 101"/>
          <p:cNvSpPr>
            <a:spLocks noChangeArrowheads="1"/>
          </p:cNvSpPr>
          <p:nvPr/>
        </p:nvSpPr>
        <p:spPr bwMode="auto">
          <a:xfrm>
            <a:off x="4289412" y="4405807"/>
            <a:ext cx="844062" cy="846138"/>
          </a:xfrm>
          <a:prstGeom prst="cube">
            <a:avLst>
              <a:gd name="adj" fmla="val 25000"/>
            </a:avLst>
          </a:prstGeom>
          <a:solidFill>
            <a:srgbClr val="7067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280678" name="AutoShape 102"/>
          <p:cNvSpPr>
            <a:spLocks noChangeArrowheads="1"/>
          </p:cNvSpPr>
          <p:nvPr/>
        </p:nvSpPr>
        <p:spPr bwMode="auto">
          <a:xfrm>
            <a:off x="2195377" y="3716832"/>
            <a:ext cx="845527" cy="844550"/>
          </a:xfrm>
          <a:prstGeom prst="cube">
            <a:avLst>
              <a:gd name="adj" fmla="val 25000"/>
            </a:avLst>
          </a:prstGeom>
          <a:solidFill>
            <a:srgbClr val="FF6600">
              <a:alpha val="50195"/>
            </a:srgbClr>
          </a:solidFill>
          <a:ln w="9525">
            <a:solidFill>
              <a:srgbClr val="FFCC00"/>
            </a:solidFill>
            <a:miter lim="800000"/>
            <a:headEnd/>
            <a:tailEnd/>
          </a:ln>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4401" name="AutoShape 103"/>
          <p:cNvSpPr>
            <a:spLocks noChangeArrowheads="1"/>
          </p:cNvSpPr>
          <p:nvPr/>
        </p:nvSpPr>
        <p:spPr bwMode="auto">
          <a:xfrm>
            <a:off x="2894366" y="3716832"/>
            <a:ext cx="844062" cy="844550"/>
          </a:xfrm>
          <a:prstGeom prst="cube">
            <a:avLst>
              <a:gd name="adj" fmla="val 25000"/>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280680" name="AutoShape 104"/>
          <p:cNvSpPr>
            <a:spLocks noChangeArrowheads="1"/>
          </p:cNvSpPr>
          <p:nvPr/>
        </p:nvSpPr>
        <p:spPr bwMode="auto">
          <a:xfrm>
            <a:off x="3594821" y="3660475"/>
            <a:ext cx="1543050" cy="844550"/>
          </a:xfrm>
          <a:prstGeom prst="cube">
            <a:avLst>
              <a:gd name="adj" fmla="val 25000"/>
            </a:avLst>
          </a:prstGeom>
          <a:solidFill>
            <a:srgbClr val="B9A5CF">
              <a:alpha val="50195"/>
            </a:srgbClr>
          </a:solidFill>
          <a:ln w="9525">
            <a:solidFill>
              <a:srgbClr val="FFFFFF"/>
            </a:solidFill>
            <a:miter lim="800000"/>
            <a:headEnd/>
            <a:tailEnd/>
          </a:ln>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grpSp>
        <p:nvGrpSpPr>
          <p:cNvPr id="2" name="Group 115"/>
          <p:cNvGrpSpPr>
            <a:grpSpLocks/>
          </p:cNvGrpSpPr>
          <p:nvPr/>
        </p:nvGrpSpPr>
        <p:grpSpPr bwMode="auto">
          <a:xfrm>
            <a:off x="5104166" y="4398965"/>
            <a:ext cx="4139711" cy="1430338"/>
            <a:chOff x="3210" y="2771"/>
            <a:chExt cx="2404" cy="901"/>
          </a:xfrm>
        </p:grpSpPr>
        <p:sp>
          <p:nvSpPr>
            <p:cNvPr id="12357" name="Line 112"/>
            <p:cNvSpPr>
              <a:spLocks noChangeShapeType="1"/>
            </p:cNvSpPr>
            <p:nvPr/>
          </p:nvSpPr>
          <p:spPr bwMode="auto">
            <a:xfrm>
              <a:off x="3210" y="2771"/>
              <a:ext cx="2404" cy="0"/>
            </a:xfrm>
            <a:prstGeom prst="line">
              <a:avLst/>
            </a:prstGeom>
            <a:noFill/>
            <a:ln w="9525">
              <a:solidFill>
                <a:schemeClr val="hlink"/>
              </a:solidFill>
              <a:round/>
              <a:headEnd/>
              <a:tailEnd/>
            </a:ln>
          </p:spPr>
          <p:txBody>
            <a:bodyPr wrap="none" anchor="ctr"/>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sp>
          <p:nvSpPr>
            <p:cNvPr id="14405" name="Rectangle 113"/>
            <p:cNvSpPr>
              <a:spLocks noChangeArrowheads="1"/>
            </p:cNvSpPr>
            <p:nvPr/>
          </p:nvSpPr>
          <p:spPr bwMode="auto">
            <a:xfrm>
              <a:off x="3818" y="2790"/>
              <a:ext cx="1796"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atinLnBrk="1">
                <a:buFont typeface="Wingdings" pitchFamily="2" charset="2"/>
                <a:buChar char="q"/>
              </a:pPr>
              <a:r>
                <a:rPr kumimoji="1" lang="zh-CN" altLang="en-US" sz="1300" b="1" dirty="0">
                  <a:solidFill>
                    <a:srgbClr val="99CC00"/>
                  </a:solidFill>
                  <a:latin typeface="Times New Roman" pitchFamily="18" charset="0"/>
                  <a:ea typeface="Gulim" pitchFamily="34" charset="-127"/>
                </a:rPr>
                <a:t>子项目特征</a:t>
              </a:r>
            </a:p>
            <a:p>
              <a:pPr latinLnBrk="1"/>
              <a:r>
                <a:rPr kumimoji="1" lang="en-US" altLang="ko-KR" sz="1000" dirty="0">
                  <a:solidFill>
                    <a:srgbClr val="99CC00"/>
                  </a:solidFill>
                  <a:latin typeface="Gulim" pitchFamily="34" charset="-127"/>
                  <a:ea typeface="Gulim" pitchFamily="34" charset="-127"/>
                </a:rPr>
                <a:t>  -</a:t>
              </a:r>
              <a:r>
                <a:rPr kumimoji="1" lang="en-US" altLang="zh-CN" sz="1000" dirty="0">
                  <a:solidFill>
                    <a:srgbClr val="99CC00"/>
                  </a:solidFill>
                  <a:latin typeface="Gulim" pitchFamily="34" charset="-127"/>
                  <a:ea typeface="Gulim" pitchFamily="34" charset="-127"/>
                </a:rPr>
                <a:t> </a:t>
              </a:r>
              <a:r>
                <a:rPr lang="zh-CN" altLang="zh-CN" b="1" dirty="0">
                  <a:solidFill>
                    <a:srgbClr val="000000"/>
                  </a:solidFill>
                  <a:latin typeface="FrutigerNext LT Regular"/>
                </a:rPr>
                <a:t>各个子项目的成果都经过测试</a:t>
              </a:r>
              <a:endParaRPr kumimoji="1" lang="en-US" altLang="ko-KR" sz="1000" dirty="0">
                <a:solidFill>
                  <a:srgbClr val="99CC00"/>
                </a:solidFill>
                <a:latin typeface="Gulim" pitchFamily="34" charset="-127"/>
                <a:ea typeface="Gulim" pitchFamily="34" charset="-127"/>
              </a:endParaRPr>
            </a:p>
            <a:p>
              <a:pPr latinLnBrk="1"/>
              <a:r>
                <a:rPr kumimoji="1" lang="en-US" altLang="ko-KR" sz="1000" dirty="0">
                  <a:solidFill>
                    <a:srgbClr val="99CC00"/>
                  </a:solidFill>
                  <a:latin typeface="Gulim" pitchFamily="34" charset="-127"/>
                  <a:ea typeface="Gulim" pitchFamily="34" charset="-127"/>
                </a:rPr>
                <a:t>  -</a:t>
              </a:r>
              <a:r>
                <a:rPr kumimoji="1" lang="en-US" altLang="zh-CN" sz="1000" dirty="0">
                  <a:solidFill>
                    <a:srgbClr val="99CC00"/>
                  </a:solidFill>
                  <a:latin typeface="Gulim" pitchFamily="34" charset="-127"/>
                  <a:ea typeface="Gulim" pitchFamily="34" charset="-127"/>
                </a:rPr>
                <a:t> </a:t>
              </a:r>
              <a:r>
                <a:rPr lang="zh-CN" altLang="zh-CN" b="1" dirty="0">
                  <a:solidFill>
                    <a:srgbClr val="000000"/>
                  </a:solidFill>
                  <a:latin typeface="FrutigerNext LT Regular"/>
                </a:rPr>
                <a:t>具备集成和可运行的特征</a:t>
              </a:r>
              <a:endParaRPr kumimoji="1" lang="en-US" altLang="ko-KR" sz="1000" dirty="0">
                <a:solidFill>
                  <a:srgbClr val="99CC00"/>
                </a:solidFill>
                <a:latin typeface="Gulim" pitchFamily="34" charset="-127"/>
                <a:ea typeface="Gulim" pitchFamily="34" charset="-127"/>
              </a:endParaRPr>
            </a:p>
            <a:p>
              <a:pPr latinLnBrk="1"/>
              <a:r>
                <a:rPr kumimoji="1" lang="en-US" altLang="ko-KR" sz="1000" dirty="0">
                  <a:solidFill>
                    <a:srgbClr val="99CC00"/>
                  </a:solidFill>
                  <a:latin typeface="Gulim" pitchFamily="34" charset="-127"/>
                  <a:ea typeface="Gulim" pitchFamily="34" charset="-127"/>
                </a:rPr>
                <a:t>  -</a:t>
              </a:r>
              <a:r>
                <a:rPr kumimoji="1" lang="en-US" altLang="zh-CN" sz="1000" dirty="0">
                  <a:solidFill>
                    <a:srgbClr val="99CC00"/>
                  </a:solidFill>
                  <a:latin typeface="Gulim" pitchFamily="34" charset="-127"/>
                  <a:ea typeface="Gulim" pitchFamily="34" charset="-127"/>
                </a:rPr>
                <a:t> </a:t>
              </a:r>
              <a:r>
                <a:rPr lang="zh-CN" altLang="zh-CN" b="1" dirty="0">
                  <a:solidFill>
                    <a:srgbClr val="000000"/>
                  </a:solidFill>
                  <a:latin typeface="FrutigerNext LT Regular"/>
                </a:rPr>
                <a:t>小项目相互联系</a:t>
              </a:r>
              <a:endParaRPr lang="en-US" altLang="ko-KR" b="1" dirty="0">
                <a:solidFill>
                  <a:srgbClr val="000000"/>
                </a:solidFill>
                <a:latin typeface="FrutigerNext LT Regular"/>
                <a:ea typeface="Gulim" pitchFamily="34" charset="-127"/>
              </a:endParaRPr>
            </a:p>
          </p:txBody>
        </p:sp>
      </p:grpSp>
    </p:spTree>
    <p:extLst>
      <p:ext uri="{BB962C8B-B14F-4D97-AF65-F5344CB8AC3E}">
        <p14:creationId xmlns:p14="http://schemas.microsoft.com/office/powerpoint/2010/main" val="2210252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0678"/>
                                        </p:tgtEl>
                                        <p:attrNameLst>
                                          <p:attrName>style.visibility</p:attrName>
                                        </p:attrNameLst>
                                      </p:cBhvr>
                                      <p:to>
                                        <p:strVal val="visible"/>
                                      </p:to>
                                    </p:set>
                                    <p:animEffect transition="in" filter="fade">
                                      <p:cBhvr>
                                        <p:cTn id="7" dur="1000"/>
                                        <p:tgtEl>
                                          <p:spTgt spid="280678"/>
                                        </p:tgtEl>
                                      </p:cBhvr>
                                    </p:animEffect>
                                  </p:childTnLst>
                                </p:cTn>
                              </p:par>
                            </p:childTnLst>
                          </p:cTn>
                        </p:par>
                        <p:par>
                          <p:cTn id="8" fill="hold" nodeType="afterGroup">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280674"/>
                                        </p:tgtEl>
                                        <p:attrNameLst>
                                          <p:attrName>style.visibility</p:attrName>
                                        </p:attrNameLst>
                                      </p:cBhvr>
                                      <p:to>
                                        <p:strVal val="visible"/>
                                      </p:to>
                                    </p:set>
                                    <p:animEffect transition="in" filter="fade">
                                      <p:cBhvr>
                                        <p:cTn id="11" dur="1000"/>
                                        <p:tgtEl>
                                          <p:spTgt spid="280674"/>
                                        </p:tgtEl>
                                      </p:cBhvr>
                                    </p:animEffect>
                                  </p:childTnLst>
                                </p:cTn>
                              </p:par>
                            </p:childTnLst>
                          </p:cTn>
                        </p:par>
                        <p:par>
                          <p:cTn id="12" fill="hold" nodeType="afterGroup">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80670"/>
                                        </p:tgtEl>
                                        <p:attrNameLst>
                                          <p:attrName>style.visibility</p:attrName>
                                        </p:attrNameLst>
                                      </p:cBhvr>
                                      <p:to>
                                        <p:strVal val="visible"/>
                                      </p:to>
                                    </p:set>
                                    <p:animEffect transition="in" filter="fade">
                                      <p:cBhvr>
                                        <p:cTn id="15" dur="1000"/>
                                        <p:tgtEl>
                                          <p:spTgt spid="280670"/>
                                        </p:tgtEl>
                                      </p:cBhvr>
                                    </p:animEffect>
                                  </p:childTnLst>
                                </p:cTn>
                              </p:par>
                            </p:childTnLst>
                          </p:cTn>
                        </p:par>
                        <p:par>
                          <p:cTn id="16" fill="hold" nodeType="afterGroup">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280673"/>
                                        </p:tgtEl>
                                        <p:attrNameLst>
                                          <p:attrName>style.visibility</p:attrName>
                                        </p:attrNameLst>
                                      </p:cBhvr>
                                      <p:to>
                                        <p:strVal val="visible"/>
                                      </p:to>
                                    </p:set>
                                    <p:animEffect transition="in" filter="fade">
                                      <p:cBhvr>
                                        <p:cTn id="19" dur="1000"/>
                                        <p:tgtEl>
                                          <p:spTgt spid="28067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0680"/>
                                        </p:tgtEl>
                                        <p:attrNameLst>
                                          <p:attrName>style.visibility</p:attrName>
                                        </p:attrNameLst>
                                      </p:cBhvr>
                                      <p:to>
                                        <p:strVal val="visible"/>
                                      </p:to>
                                    </p:set>
                                    <p:animEffect transition="in" filter="fade">
                                      <p:cBhvr>
                                        <p:cTn id="24" dur="2000"/>
                                        <p:tgtEl>
                                          <p:spTgt spid="280680"/>
                                        </p:tgtEl>
                                      </p:cBhvr>
                                    </p:animEffect>
                                  </p:childTnLst>
                                </p:cTn>
                              </p:par>
                            </p:childTnLst>
                          </p:cTn>
                        </p:par>
                        <p:par>
                          <p:cTn id="25" fill="hold" nodeType="afterGroup">
                            <p:stCondLst>
                              <p:cond delay="2000"/>
                            </p:stCondLst>
                            <p:childTnLst>
                              <p:par>
                                <p:cTn id="26" presetID="2" presetClass="entr" presetSubtype="2"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1+#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70" grpId="0" animBg="1"/>
      <p:bldP spid="280673" grpId="0" animBg="1"/>
      <p:bldP spid="280674" grpId="0" animBg="1"/>
      <p:bldP spid="280678" grpId="0" animBg="1"/>
      <p:bldP spid="2806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 y="0"/>
            <a:ext cx="7746023" cy="542925"/>
          </a:xfrm>
        </p:spPr>
        <p:txBody>
          <a:bodyPr/>
          <a:lstStyle/>
          <a:p>
            <a:pPr eaLnBrk="1" hangingPunct="1"/>
            <a:r>
              <a:rPr lang="zh-CN" altLang="en-US" sz="2800">
                <a:ea typeface="宋体" pitchFamily="2" charset="-122"/>
              </a:rPr>
              <a:t>    敏捷方法</a:t>
            </a:r>
          </a:p>
        </p:txBody>
      </p:sp>
      <p:sp>
        <p:nvSpPr>
          <p:cNvPr id="16387" name="Rectangle 3"/>
          <p:cNvSpPr>
            <a:spLocks noGrp="1" noChangeArrowheads="1"/>
          </p:cNvSpPr>
          <p:nvPr>
            <p:ph idx="1"/>
          </p:nvPr>
        </p:nvSpPr>
        <p:spPr>
          <a:xfrm>
            <a:off x="107504" y="1196975"/>
            <a:ext cx="9036496" cy="4824413"/>
          </a:xfrm>
        </p:spPr>
        <p:txBody>
          <a:bodyPr/>
          <a:lstStyle/>
          <a:p>
            <a:pPr eaLnBrk="1" hangingPunct="1">
              <a:lnSpc>
                <a:spcPct val="120000"/>
              </a:lnSpc>
            </a:pPr>
            <a:r>
              <a:rPr lang="en-US" altLang="zh-CN" sz="1600" dirty="0">
                <a:latin typeface="华文细黑" pitchFamily="2" charset="-122"/>
                <a:ea typeface="华文细黑" pitchFamily="2" charset="-122"/>
              </a:rPr>
              <a:t>XP -</a:t>
            </a:r>
            <a:r>
              <a:rPr lang="en-US" altLang="zh-CN" sz="1600" dirty="0" err="1">
                <a:latin typeface="华文细黑" pitchFamily="2" charset="-122"/>
                <a:ea typeface="华文细黑" pitchFamily="2" charset="-122"/>
              </a:rPr>
              <a:t>eXtreme</a:t>
            </a:r>
            <a:r>
              <a:rPr lang="en-US" altLang="zh-CN" sz="1600" dirty="0">
                <a:latin typeface="华文细黑" pitchFamily="2" charset="-122"/>
                <a:ea typeface="华文细黑" pitchFamily="2" charset="-122"/>
              </a:rPr>
              <a:t> Programing</a:t>
            </a:r>
            <a:r>
              <a:rPr lang="zh-CN" altLang="en-US" sz="1600" dirty="0">
                <a:latin typeface="华文细黑" pitchFamily="2" charset="-122"/>
                <a:ea typeface="华文细黑" pitchFamily="2" charset="-122"/>
              </a:rPr>
              <a:t>极限编程</a:t>
            </a:r>
            <a:r>
              <a:rPr lang="en-US" altLang="zh-CN" sz="1600" dirty="0">
                <a:latin typeface="华文细黑" pitchFamily="2" charset="-122"/>
                <a:ea typeface="华文细黑" pitchFamily="2" charset="-122"/>
              </a:rPr>
              <a:t>:</a:t>
            </a:r>
          </a:p>
          <a:p>
            <a:pPr lvl="1" eaLnBrk="1" hangingPunct="1">
              <a:lnSpc>
                <a:spcPct val="120000"/>
              </a:lnSpc>
            </a:pPr>
            <a:r>
              <a:rPr lang="zh-CN" altLang="en-US" sz="1600" dirty="0">
                <a:latin typeface="华文细黑" pitchFamily="2" charset="-122"/>
                <a:ea typeface="华文细黑" pitchFamily="2" charset="-122"/>
              </a:rPr>
              <a:t>思想源自</a:t>
            </a:r>
            <a:r>
              <a:rPr lang="en-US" altLang="zh-CN" sz="1600" dirty="0">
                <a:latin typeface="华文细黑" pitchFamily="2" charset="-122"/>
                <a:ea typeface="华文细黑" pitchFamily="2" charset="-122"/>
              </a:rPr>
              <a:t>Kent Beck</a:t>
            </a:r>
            <a:r>
              <a:rPr lang="zh-CN" altLang="en-US" sz="1600" dirty="0">
                <a:latin typeface="华文细黑" pitchFamily="2" charset="-122"/>
                <a:ea typeface="华文细黑" pitchFamily="2" charset="-122"/>
              </a:rPr>
              <a:t>和</a:t>
            </a:r>
            <a:r>
              <a:rPr lang="en-US" altLang="zh-CN" sz="1600" dirty="0">
                <a:latin typeface="华文细黑" pitchFamily="2" charset="-122"/>
                <a:ea typeface="华文细黑" pitchFamily="2" charset="-122"/>
              </a:rPr>
              <a:t>Ward Cunningham</a:t>
            </a:r>
            <a:r>
              <a:rPr lang="zh-CN" altLang="en-US" sz="1600" dirty="0">
                <a:latin typeface="华文细黑" pitchFamily="2" charset="-122"/>
                <a:ea typeface="华文细黑" pitchFamily="2" charset="-122"/>
              </a:rPr>
              <a:t>在软件项目中的合作经历（</a:t>
            </a:r>
            <a:r>
              <a:rPr lang="en-US" altLang="zh-CN" sz="1600" dirty="0">
                <a:latin typeface="华文细黑" pitchFamily="2" charset="-122"/>
                <a:ea typeface="华文细黑" pitchFamily="2" charset="-122"/>
              </a:rPr>
              <a:t>1996</a:t>
            </a:r>
            <a:r>
              <a:rPr lang="zh-CN" altLang="en-US" sz="1600" dirty="0">
                <a:latin typeface="华文细黑" pitchFamily="2" charset="-122"/>
                <a:ea typeface="华文细黑" pitchFamily="2" charset="-122"/>
              </a:rPr>
              <a:t>）。</a:t>
            </a:r>
          </a:p>
          <a:p>
            <a:pPr eaLnBrk="1" hangingPunct="1">
              <a:lnSpc>
                <a:spcPct val="120000"/>
              </a:lnSpc>
            </a:pPr>
            <a:r>
              <a:rPr lang="en-US" altLang="zh-CN" sz="1600" dirty="0">
                <a:latin typeface="华文细黑" pitchFamily="2" charset="-122"/>
                <a:ea typeface="华文细黑" pitchFamily="2" charset="-122"/>
              </a:rPr>
              <a:t>SCRUM</a:t>
            </a:r>
            <a:r>
              <a:rPr lang="zh-CN" altLang="en-US" sz="1600" dirty="0">
                <a:latin typeface="华文细黑" pitchFamily="2" charset="-122"/>
                <a:ea typeface="华文细黑" pitchFamily="2" charset="-122"/>
              </a:rPr>
              <a:t>：</a:t>
            </a:r>
          </a:p>
          <a:p>
            <a:pPr lvl="1" eaLnBrk="1" hangingPunct="1">
              <a:lnSpc>
                <a:spcPct val="120000"/>
              </a:lnSpc>
            </a:pPr>
            <a:r>
              <a:rPr lang="zh-CN" altLang="en-US" sz="1600" dirty="0">
                <a:latin typeface="华文细黑" pitchFamily="2" charset="-122"/>
                <a:ea typeface="华文细黑" pitchFamily="2" charset="-122"/>
              </a:rPr>
              <a:t>是一种迭代的增量化过程，用于产品开发或工作管理 。</a:t>
            </a:r>
          </a:p>
          <a:p>
            <a:pPr eaLnBrk="1" hangingPunct="1">
              <a:lnSpc>
                <a:spcPct val="120000"/>
              </a:lnSpc>
            </a:pPr>
            <a:r>
              <a:rPr lang="zh-CN" altLang="en-US" sz="1600" dirty="0">
                <a:latin typeface="华文细黑" pitchFamily="2" charset="-122"/>
                <a:ea typeface="华文细黑" pitchFamily="2" charset="-122"/>
              </a:rPr>
              <a:t>水晶方法</a:t>
            </a:r>
            <a:r>
              <a:rPr lang="en-US" altLang="zh-CN" sz="1600" dirty="0">
                <a:latin typeface="华文细黑" pitchFamily="2" charset="-122"/>
                <a:ea typeface="华文细黑" pitchFamily="2" charset="-122"/>
              </a:rPr>
              <a:t>Crystal:</a:t>
            </a:r>
          </a:p>
          <a:p>
            <a:pPr lvl="1" eaLnBrk="1" hangingPunct="1">
              <a:lnSpc>
                <a:spcPct val="120000"/>
              </a:lnSpc>
            </a:pPr>
            <a:r>
              <a:rPr lang="zh-CN" altLang="en-US" sz="1600" dirty="0">
                <a:latin typeface="华文细黑" pitchFamily="2" charset="-122"/>
                <a:ea typeface="华文细黑" pitchFamily="2" charset="-122"/>
              </a:rPr>
              <a:t>由</a:t>
            </a:r>
            <a:r>
              <a:rPr lang="en-US" altLang="zh-CN" sz="1600" dirty="0">
                <a:latin typeface="华文细黑" pitchFamily="2" charset="-122"/>
                <a:ea typeface="华文细黑" pitchFamily="2" charset="-122"/>
              </a:rPr>
              <a:t>Alistair Cockburn</a:t>
            </a:r>
            <a:r>
              <a:rPr lang="zh-CN" altLang="en-US" sz="1600" dirty="0">
                <a:latin typeface="华文细黑" pitchFamily="2" charset="-122"/>
                <a:ea typeface="华文细黑" pitchFamily="2" charset="-122"/>
              </a:rPr>
              <a:t>在</a:t>
            </a:r>
            <a:r>
              <a:rPr lang="en-US" altLang="zh-CN" sz="1600" dirty="0">
                <a:latin typeface="华文细黑" pitchFamily="2" charset="-122"/>
                <a:ea typeface="华文细黑" pitchFamily="2" charset="-122"/>
              </a:rPr>
              <a:t>1990</a:t>
            </a:r>
            <a:r>
              <a:rPr lang="zh-CN" altLang="en-US" sz="1600" dirty="0">
                <a:latin typeface="华文细黑" pitchFamily="2" charset="-122"/>
                <a:ea typeface="华文细黑" pitchFamily="2" charset="-122"/>
              </a:rPr>
              <a:t>年代末提出。把不同类型的项目采用不同的方法。 </a:t>
            </a:r>
          </a:p>
          <a:p>
            <a:pPr eaLnBrk="1" hangingPunct="1">
              <a:lnSpc>
                <a:spcPct val="120000"/>
              </a:lnSpc>
            </a:pPr>
            <a:r>
              <a:rPr lang="en-US" altLang="zh-CN" sz="1600" dirty="0">
                <a:latin typeface="华文细黑" pitchFamily="2" charset="-122"/>
                <a:ea typeface="华文细黑" pitchFamily="2" charset="-122"/>
              </a:rPr>
              <a:t>FDD</a:t>
            </a:r>
            <a:r>
              <a:rPr lang="zh-CN" altLang="en-US" sz="1600" dirty="0">
                <a:latin typeface="华文细黑" pitchFamily="2" charset="-122"/>
                <a:ea typeface="华文细黑" pitchFamily="2" charset="-122"/>
              </a:rPr>
              <a:t>－特性驱动 </a:t>
            </a:r>
            <a:r>
              <a:rPr lang="en-US" altLang="zh-CN" sz="1600" dirty="0">
                <a:latin typeface="华文细黑" pitchFamily="2" charset="-122"/>
                <a:ea typeface="华文细黑" pitchFamily="2" charset="-122"/>
              </a:rPr>
              <a:t>Feature Driven Development</a:t>
            </a:r>
            <a:r>
              <a:rPr lang="zh-CN" altLang="en-US" sz="1600" dirty="0">
                <a:latin typeface="华文细黑" pitchFamily="2" charset="-122"/>
                <a:ea typeface="华文细黑" pitchFamily="2" charset="-122"/>
              </a:rPr>
              <a:t>，</a:t>
            </a:r>
          </a:p>
          <a:p>
            <a:pPr lvl="1" eaLnBrk="1" hangingPunct="1">
              <a:lnSpc>
                <a:spcPct val="120000"/>
              </a:lnSpc>
            </a:pPr>
            <a:r>
              <a:rPr lang="zh-CN" altLang="en-US" sz="1600" dirty="0">
                <a:latin typeface="华文细黑" pitchFamily="2" charset="-122"/>
                <a:ea typeface="华文细黑" pitchFamily="2" charset="-122"/>
              </a:rPr>
              <a:t>由</a:t>
            </a:r>
            <a:r>
              <a:rPr lang="en-US" altLang="zh-CN" sz="1600" dirty="0">
                <a:latin typeface="华文细黑" pitchFamily="2" charset="-122"/>
                <a:ea typeface="华文细黑" pitchFamily="2" charset="-122"/>
              </a:rPr>
              <a:t>Peter Coad</a:t>
            </a:r>
            <a:r>
              <a:rPr lang="zh-CN" altLang="en-US" sz="1600" dirty="0">
                <a:latin typeface="华文细黑" pitchFamily="2" charset="-122"/>
                <a:ea typeface="华文细黑" pitchFamily="2" charset="-122"/>
              </a:rPr>
              <a:t>、</a:t>
            </a:r>
            <a:r>
              <a:rPr lang="en-US" altLang="zh-CN" sz="1600" dirty="0">
                <a:latin typeface="华文细黑" pitchFamily="2" charset="-122"/>
                <a:ea typeface="华文细黑" pitchFamily="2" charset="-122"/>
              </a:rPr>
              <a:t>Jeff de Luca </a:t>
            </a:r>
            <a:r>
              <a:rPr lang="zh-CN" altLang="en-US" sz="1600" dirty="0">
                <a:latin typeface="华文细黑" pitchFamily="2" charset="-122"/>
                <a:ea typeface="华文细黑" pitchFamily="2" charset="-122"/>
              </a:rPr>
              <a:t>、</a:t>
            </a:r>
            <a:r>
              <a:rPr lang="en-US" altLang="zh-CN" sz="1600" dirty="0">
                <a:latin typeface="华文细黑" pitchFamily="2" charset="-122"/>
                <a:ea typeface="华文细黑" pitchFamily="2" charset="-122"/>
              </a:rPr>
              <a:t>Eric Lefebvre</a:t>
            </a:r>
            <a:r>
              <a:rPr lang="zh-CN" altLang="en-US" sz="1600" dirty="0">
                <a:latin typeface="华文细黑" pitchFamily="2" charset="-122"/>
                <a:ea typeface="华文细黑" pitchFamily="2" charset="-122"/>
              </a:rPr>
              <a:t>共同开发，是一套针对中小型软件开发项目的开发模式。它强调的是简化、实用、 易于被开发团队接受，适用于需求经常变动的项目。 </a:t>
            </a:r>
          </a:p>
          <a:p>
            <a:pPr eaLnBrk="1" hangingPunct="1">
              <a:lnSpc>
                <a:spcPct val="120000"/>
              </a:lnSpc>
            </a:pPr>
            <a:r>
              <a:rPr lang="en-US" altLang="zh-CN" sz="1600" dirty="0">
                <a:latin typeface="华文细黑" pitchFamily="2" charset="-122"/>
                <a:ea typeface="华文细黑" pitchFamily="2" charset="-122"/>
              </a:rPr>
              <a:t>DSDM-Dynamic System Development Methodology</a:t>
            </a:r>
            <a:r>
              <a:rPr lang="zh-CN" altLang="en-US" sz="1600" dirty="0">
                <a:latin typeface="华文细黑" pitchFamily="2" charset="-122"/>
                <a:ea typeface="华文细黑" pitchFamily="2" charset="-122"/>
              </a:rPr>
              <a:t>，</a:t>
            </a:r>
          </a:p>
          <a:p>
            <a:pPr lvl="1" eaLnBrk="1" hangingPunct="1">
              <a:lnSpc>
                <a:spcPct val="120000"/>
              </a:lnSpc>
            </a:pPr>
            <a:r>
              <a:rPr lang="zh-CN" altLang="en-US" sz="1600" dirty="0">
                <a:latin typeface="华文细黑" pitchFamily="2" charset="-122"/>
                <a:ea typeface="华文细黑" pitchFamily="2" charset="-122"/>
              </a:rPr>
              <a:t>它倡导以业务为核心，快速而有效地进行系统开发， 在英国等欧洲国家比较流行。</a:t>
            </a:r>
          </a:p>
          <a:p>
            <a:pPr eaLnBrk="1" hangingPunct="1">
              <a:lnSpc>
                <a:spcPct val="120000"/>
              </a:lnSpc>
            </a:pPr>
            <a:r>
              <a:rPr lang="en-US" altLang="zh-CN" sz="1600" dirty="0">
                <a:latin typeface="华文细黑" pitchFamily="2" charset="-122"/>
                <a:ea typeface="华文细黑" pitchFamily="2" charset="-122"/>
              </a:rPr>
              <a:t>ASD-Adaptive Software Development</a:t>
            </a:r>
            <a:r>
              <a:rPr lang="zh-CN" altLang="en-US" sz="1600" dirty="0">
                <a:latin typeface="华文细黑" pitchFamily="2" charset="-122"/>
                <a:ea typeface="华文细黑" pitchFamily="2" charset="-122"/>
              </a:rPr>
              <a:t>，</a:t>
            </a:r>
          </a:p>
          <a:p>
            <a:pPr lvl="1" eaLnBrk="1" hangingPunct="1">
              <a:lnSpc>
                <a:spcPct val="120000"/>
              </a:lnSpc>
            </a:pPr>
            <a:r>
              <a:rPr lang="zh-CN" altLang="en-US" sz="1600" dirty="0">
                <a:latin typeface="华文细黑" pitchFamily="2" charset="-122"/>
                <a:ea typeface="华文细黑" pitchFamily="2" charset="-122"/>
              </a:rPr>
              <a:t>由</a:t>
            </a:r>
            <a:r>
              <a:rPr lang="en-US" altLang="zh-CN" sz="1600" dirty="0">
                <a:latin typeface="华文细黑" pitchFamily="2" charset="-122"/>
                <a:ea typeface="华文细黑" pitchFamily="2" charset="-122"/>
              </a:rPr>
              <a:t>Jim </a:t>
            </a:r>
            <a:r>
              <a:rPr lang="en-US" altLang="zh-CN" sz="1600" dirty="0" err="1">
                <a:latin typeface="华文细黑" pitchFamily="2" charset="-122"/>
                <a:ea typeface="华文细黑" pitchFamily="2" charset="-122"/>
              </a:rPr>
              <a:t>Highsmith</a:t>
            </a:r>
            <a:r>
              <a:rPr lang="zh-CN" altLang="en-US" sz="1600" dirty="0">
                <a:latin typeface="华文细黑" pitchFamily="2" charset="-122"/>
                <a:ea typeface="华文细黑" pitchFamily="2" charset="-122"/>
              </a:rPr>
              <a:t>在</a:t>
            </a:r>
            <a:r>
              <a:rPr lang="en-US" altLang="zh-CN" sz="1600" dirty="0">
                <a:latin typeface="华文细黑" pitchFamily="2" charset="-122"/>
                <a:ea typeface="华文细黑" pitchFamily="2" charset="-122"/>
              </a:rPr>
              <a:t>1999</a:t>
            </a:r>
            <a:r>
              <a:rPr lang="zh-CN" altLang="en-US" sz="1600" dirty="0">
                <a:latin typeface="华文细黑" pitchFamily="2" charset="-122"/>
                <a:ea typeface="华文细黑" pitchFamily="2" charset="-122"/>
              </a:rPr>
              <a:t>年正式提出。</a:t>
            </a:r>
            <a:r>
              <a:rPr lang="en-US" altLang="zh-CN" sz="1600" dirty="0">
                <a:latin typeface="华文细黑" pitchFamily="2" charset="-122"/>
                <a:ea typeface="华文细黑" pitchFamily="2" charset="-122"/>
              </a:rPr>
              <a:t>ASD</a:t>
            </a:r>
            <a:r>
              <a:rPr lang="zh-CN" altLang="en-US" sz="1600" dirty="0">
                <a:latin typeface="华文细黑" pitchFamily="2" charset="-122"/>
                <a:ea typeface="华文细黑" pitchFamily="2" charset="-122"/>
              </a:rPr>
              <a:t>强调开发方法的适应性（</a:t>
            </a:r>
            <a:r>
              <a:rPr lang="en-US" altLang="zh-CN" sz="1600" dirty="0">
                <a:latin typeface="华文细黑" pitchFamily="2" charset="-122"/>
                <a:ea typeface="华文细黑" pitchFamily="2" charset="-122"/>
              </a:rPr>
              <a:t>Adaptive</a:t>
            </a:r>
            <a:r>
              <a:rPr lang="zh-CN" altLang="en-US" sz="1600" dirty="0">
                <a:latin typeface="华文细黑" pitchFamily="2" charset="-122"/>
                <a:ea typeface="华文细黑" pitchFamily="2" charset="-122"/>
              </a:rPr>
              <a:t>） </a:t>
            </a:r>
          </a:p>
        </p:txBody>
      </p:sp>
    </p:spTree>
    <p:extLst>
      <p:ext uri="{BB962C8B-B14F-4D97-AF65-F5344CB8AC3E}">
        <p14:creationId xmlns:p14="http://schemas.microsoft.com/office/powerpoint/2010/main" val="2851222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zh-CN" altLang="en-US"/>
              <a:t>项目阶段</a:t>
            </a:r>
          </a:p>
        </p:txBody>
      </p:sp>
      <p:graphicFrame>
        <p:nvGraphicFramePr>
          <p:cNvPr id="5" name="内容占位符 3"/>
          <p:cNvGraphicFramePr>
            <a:graphicFrameLocks noGrp="1"/>
          </p:cNvGraphicFramePr>
          <p:nvPr>
            <p:ph idx="1"/>
            <p:extLst>
              <p:ext uri="{D42A27DB-BD31-4B8C-83A1-F6EECF244321}">
                <p14:modId xmlns:p14="http://schemas.microsoft.com/office/powerpoint/2010/main" val="1576434639"/>
              </p:ext>
            </p:extLst>
          </p:nvPr>
        </p:nvGraphicFramePr>
        <p:xfrm>
          <a:off x="251520" y="1340768"/>
          <a:ext cx="8604448"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流程图: 可选过程 5"/>
          <p:cNvSpPr/>
          <p:nvPr/>
        </p:nvSpPr>
        <p:spPr>
          <a:xfrm>
            <a:off x="865188" y="1916113"/>
            <a:ext cx="4283075" cy="2089150"/>
          </a:xfrm>
          <a:prstGeom prst="flowChartAlternateProcess">
            <a:avLst/>
          </a:prstGeom>
          <a:solidFill>
            <a:schemeClr val="accent1">
              <a:alpha val="0"/>
            </a:schemeClr>
          </a:solidFill>
          <a:ln w="889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标注 4"/>
          <p:cNvSpPr/>
          <p:nvPr/>
        </p:nvSpPr>
        <p:spPr>
          <a:xfrm>
            <a:off x="6300788" y="1052513"/>
            <a:ext cx="2232025" cy="1296987"/>
          </a:xfrm>
          <a:prstGeom prst="wedgeRoundRectCallout">
            <a:avLst>
              <a:gd name="adj1" fmla="val -97744"/>
              <a:gd name="adj2" fmla="val 86845"/>
              <a:gd name="adj3" fmla="val 16667"/>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3200" b="1" dirty="0">
                <a:latin typeface="微软雅黑" pitchFamily="34" charset="-122"/>
                <a:ea typeface="微软雅黑" pitchFamily="34" charset="-122"/>
              </a:rPr>
              <a:t>敏捷迭代</a:t>
            </a:r>
          </a:p>
        </p:txBody>
      </p:sp>
    </p:spTree>
    <p:extLst>
      <p:ext uri="{BB962C8B-B14F-4D97-AF65-F5344CB8AC3E}">
        <p14:creationId xmlns:p14="http://schemas.microsoft.com/office/powerpoint/2010/main" val="331017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a:t>Responsibility</a:t>
            </a:r>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3995228365"/>
              </p:ext>
            </p:extLst>
          </p:nvPr>
        </p:nvGraphicFramePr>
        <p:xfrm>
          <a:off x="179388" y="1268413"/>
          <a:ext cx="8785226" cy="5516698"/>
        </p:xfrm>
        <a:graphic>
          <a:graphicData uri="http://schemas.openxmlformats.org/drawingml/2006/table">
            <a:tbl>
              <a:tblPr firstRow="1" bandRow="1">
                <a:tableStyleId>{00A15C55-8517-42AA-B614-E9B94910E393}</a:tableStyleId>
              </a:tblPr>
              <a:tblGrid>
                <a:gridCol w="1147221">
                  <a:extLst>
                    <a:ext uri="{9D8B030D-6E8A-4147-A177-3AD203B41FA5}">
                      <a16:colId xmlns:a16="http://schemas.microsoft.com/office/drawing/2014/main" val="20000"/>
                    </a:ext>
                  </a:extLst>
                </a:gridCol>
                <a:gridCol w="2330339">
                  <a:extLst>
                    <a:ext uri="{9D8B030D-6E8A-4147-A177-3AD203B41FA5}">
                      <a16:colId xmlns:a16="http://schemas.microsoft.com/office/drawing/2014/main" val="20001"/>
                    </a:ext>
                  </a:extLst>
                </a:gridCol>
                <a:gridCol w="2818517">
                  <a:extLst>
                    <a:ext uri="{9D8B030D-6E8A-4147-A177-3AD203B41FA5}">
                      <a16:colId xmlns:a16="http://schemas.microsoft.com/office/drawing/2014/main" val="20002"/>
                    </a:ext>
                  </a:extLst>
                </a:gridCol>
                <a:gridCol w="2489149">
                  <a:extLst>
                    <a:ext uri="{9D8B030D-6E8A-4147-A177-3AD203B41FA5}">
                      <a16:colId xmlns:a16="http://schemas.microsoft.com/office/drawing/2014/main" val="20003"/>
                    </a:ext>
                  </a:extLst>
                </a:gridCol>
              </a:tblGrid>
              <a:tr h="335247">
                <a:tc>
                  <a:txBody>
                    <a:bodyPr/>
                    <a:lstStyle/>
                    <a:p>
                      <a:r>
                        <a:rPr lang="en-US" altLang="zh-CN" sz="1600" b="1" dirty="0">
                          <a:latin typeface="微软雅黑" pitchFamily="34" charset="-122"/>
                          <a:ea typeface="微软雅黑" pitchFamily="34" charset="-122"/>
                        </a:rPr>
                        <a:t>Role</a:t>
                      </a:r>
                      <a:endParaRPr lang="zh-CN" altLang="en-US" sz="1600" b="1" dirty="0">
                        <a:latin typeface="微软雅黑" pitchFamily="34" charset="-122"/>
                        <a:ea typeface="微软雅黑" pitchFamily="34" charset="-122"/>
                      </a:endParaRPr>
                    </a:p>
                  </a:txBody>
                  <a:tcPr marL="91458" marR="91458" marT="45707" marB="45707"/>
                </a:tc>
                <a:tc>
                  <a:txBody>
                    <a:bodyPr/>
                    <a:lstStyle/>
                    <a:p>
                      <a:r>
                        <a:rPr lang="zh-CN" altLang="en-US" sz="1600" b="1" dirty="0">
                          <a:latin typeface="微软雅黑" pitchFamily="34" charset="-122"/>
                          <a:ea typeface="微软雅黑" pitchFamily="34" charset="-122"/>
                        </a:rPr>
                        <a:t>称谓</a:t>
                      </a:r>
                    </a:p>
                  </a:txBody>
                  <a:tcPr marL="91458" marR="91458" marT="45707" marB="45707"/>
                </a:tc>
                <a:tc>
                  <a:txBody>
                    <a:bodyPr/>
                    <a:lstStyle/>
                    <a:p>
                      <a:r>
                        <a:rPr lang="zh-CN" altLang="en-US" sz="1600" b="1" dirty="0">
                          <a:latin typeface="微软雅黑" pitchFamily="34" charset="-122"/>
                          <a:ea typeface="微软雅黑" pitchFamily="34" charset="-122"/>
                        </a:rPr>
                        <a:t>输入</a:t>
                      </a:r>
                    </a:p>
                  </a:txBody>
                  <a:tcPr marL="91458" marR="91458" marT="45707" marB="45707"/>
                </a:tc>
                <a:tc>
                  <a:txBody>
                    <a:bodyPr/>
                    <a:lstStyle/>
                    <a:p>
                      <a:r>
                        <a:rPr lang="zh-CN" altLang="en-US" sz="1600" b="1" dirty="0">
                          <a:latin typeface="微软雅黑" pitchFamily="34" charset="-122"/>
                          <a:ea typeface="微软雅黑" pitchFamily="34" charset="-122"/>
                        </a:rPr>
                        <a:t>输出（交付）</a:t>
                      </a:r>
                    </a:p>
                  </a:txBody>
                  <a:tcPr marL="91458" marR="91458" marT="45707" marB="45707"/>
                </a:tc>
                <a:extLst>
                  <a:ext uri="{0D108BD9-81ED-4DB2-BD59-A6C34878D82A}">
                    <a16:rowId xmlns:a16="http://schemas.microsoft.com/office/drawing/2014/main" val="10000"/>
                  </a:ext>
                </a:extLst>
              </a:tr>
              <a:tr h="1066747">
                <a:tc>
                  <a:txBody>
                    <a:bodyPr/>
                    <a:lstStyle/>
                    <a:p>
                      <a:r>
                        <a:rPr lang="zh-CN" altLang="en-US" sz="1600" b="1" dirty="0">
                          <a:latin typeface="微软雅黑" pitchFamily="34" charset="-122"/>
                          <a:ea typeface="微软雅黑" pitchFamily="34" charset="-122"/>
                        </a:rPr>
                        <a:t>产品经理</a:t>
                      </a:r>
                    </a:p>
                  </a:txBody>
                  <a:tcPr marL="91458" marR="91458" marT="45707" marB="45707"/>
                </a:tc>
                <a:tc>
                  <a:txBody>
                    <a:bodyPr/>
                    <a:lstStyle/>
                    <a:p>
                      <a:r>
                        <a:rPr lang="en-US" altLang="zh-CN" sz="1600" b="1" dirty="0">
                          <a:latin typeface="微软雅黑" pitchFamily="34" charset="-122"/>
                          <a:ea typeface="微软雅黑" pitchFamily="34" charset="-122"/>
                        </a:rPr>
                        <a:t>PDM</a:t>
                      </a:r>
                      <a:r>
                        <a:rPr lang="en-US" altLang="zh-CN" sz="1600" b="1" baseline="0" dirty="0">
                          <a:latin typeface="微软雅黑" pitchFamily="34" charset="-122"/>
                          <a:ea typeface="微软雅黑" pitchFamily="34" charset="-122"/>
                        </a:rPr>
                        <a:t> (</a:t>
                      </a:r>
                      <a:r>
                        <a:rPr lang="en-US" altLang="zh-CN" sz="1600" b="1" baseline="0" dirty="0">
                          <a:solidFill>
                            <a:srgbClr val="FF0000"/>
                          </a:solidFill>
                          <a:latin typeface="微软雅黑" pitchFamily="34" charset="-122"/>
                          <a:ea typeface="微软雅黑" pitchFamily="34" charset="-122"/>
                        </a:rPr>
                        <a:t>P</a:t>
                      </a:r>
                      <a:r>
                        <a:rPr lang="en-US" altLang="zh-CN" sz="1600" b="1" baseline="0" dirty="0">
                          <a:latin typeface="微软雅黑" pitchFamily="34" charset="-122"/>
                          <a:ea typeface="微软雅黑" pitchFamily="34" charset="-122"/>
                        </a:rPr>
                        <a:t>ro</a:t>
                      </a:r>
                      <a:r>
                        <a:rPr lang="en-US" altLang="zh-CN" sz="1600" b="1" baseline="0" dirty="0">
                          <a:solidFill>
                            <a:srgbClr val="FF0000"/>
                          </a:solidFill>
                          <a:latin typeface="微软雅黑" pitchFamily="34" charset="-122"/>
                          <a:ea typeface="微软雅黑" pitchFamily="34" charset="-122"/>
                        </a:rPr>
                        <a:t>d</a:t>
                      </a:r>
                      <a:r>
                        <a:rPr lang="en-US" altLang="zh-CN" sz="1600" b="1" baseline="0" dirty="0">
                          <a:latin typeface="微软雅黑" pitchFamily="34" charset="-122"/>
                          <a:ea typeface="微软雅黑" pitchFamily="34" charset="-122"/>
                        </a:rPr>
                        <a:t>uct </a:t>
                      </a:r>
                      <a:r>
                        <a:rPr lang="en-US" altLang="zh-CN" sz="1600" b="1" baseline="0" dirty="0">
                          <a:solidFill>
                            <a:srgbClr val="FF0000"/>
                          </a:solidFill>
                          <a:latin typeface="微软雅黑" pitchFamily="34" charset="-122"/>
                          <a:ea typeface="微软雅黑" pitchFamily="34" charset="-122"/>
                        </a:rPr>
                        <a:t>M</a:t>
                      </a:r>
                      <a:r>
                        <a:rPr lang="en-US" altLang="zh-CN" sz="1600" b="1" baseline="0" dirty="0">
                          <a:latin typeface="微软雅黑" pitchFamily="34" charset="-122"/>
                          <a:ea typeface="微软雅黑" pitchFamily="34" charset="-122"/>
                        </a:rPr>
                        <a:t>anger)</a:t>
                      </a:r>
                      <a:endParaRPr lang="zh-CN" altLang="en-US" sz="1600" b="1" dirty="0">
                        <a:latin typeface="微软雅黑" pitchFamily="34" charset="-122"/>
                        <a:ea typeface="微软雅黑" pitchFamily="34" charset="-122"/>
                      </a:endParaRPr>
                    </a:p>
                  </a:txBody>
                  <a:tcPr marL="91458" marR="91458" marT="45707" marB="45707"/>
                </a:tc>
                <a:tc>
                  <a:txBody>
                    <a:bodyPr/>
                    <a:lstStyle/>
                    <a:p>
                      <a:pPr marL="457200" indent="-457200">
                        <a:buFont typeface="+mj-lt"/>
                        <a:buAutoNum type="arabicPeriod"/>
                      </a:pPr>
                      <a:r>
                        <a:rPr lang="zh-CN" altLang="en-US" sz="1600" b="1" dirty="0">
                          <a:latin typeface="微软雅黑" pitchFamily="34" charset="-122"/>
                          <a:ea typeface="微软雅黑" pitchFamily="34" charset="-122"/>
                        </a:rPr>
                        <a:t>用户反馈</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产品规划</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运营需求</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老板想法</a:t>
                      </a:r>
                      <a:endParaRPr lang="en-US" altLang="zh-CN" sz="1600" b="1" dirty="0">
                        <a:latin typeface="微软雅黑" pitchFamily="34" charset="-122"/>
                        <a:ea typeface="微软雅黑" pitchFamily="34" charset="-122"/>
                      </a:endParaRPr>
                    </a:p>
                  </a:txBody>
                  <a:tcPr marL="91458" marR="91458" marT="45707" marB="45707"/>
                </a:tc>
                <a:tc>
                  <a:txBody>
                    <a:bodyPr/>
                    <a:lstStyle/>
                    <a:p>
                      <a:pPr marL="457200" indent="-457200">
                        <a:buFont typeface="+mj-lt"/>
                        <a:buAutoNum type="arabicPeriod"/>
                      </a:pPr>
                      <a:r>
                        <a:rPr lang="zh-CN" altLang="en-US" sz="1600" b="1" baseline="0" dirty="0">
                          <a:latin typeface="微软雅黑" pitchFamily="34" charset="-122"/>
                          <a:ea typeface="微软雅黑" pitchFamily="34" charset="-122"/>
                        </a:rPr>
                        <a:t>需求文档</a:t>
                      </a:r>
                      <a:endParaRPr lang="en-US" altLang="zh-CN" sz="1600" b="1" baseline="0" dirty="0">
                        <a:latin typeface="微软雅黑" pitchFamily="34" charset="-122"/>
                        <a:ea typeface="微软雅黑" pitchFamily="34" charset="-122"/>
                      </a:endParaRPr>
                    </a:p>
                    <a:p>
                      <a:pPr marL="457200" indent="-457200">
                        <a:buFont typeface="+mj-lt"/>
                        <a:buAutoNum type="arabicPeriod"/>
                      </a:pPr>
                      <a:r>
                        <a:rPr lang="zh-CN" altLang="en-US" sz="1600" b="1" baseline="0" dirty="0">
                          <a:latin typeface="微软雅黑" pitchFamily="34" charset="-122"/>
                          <a:ea typeface="微软雅黑" pitchFamily="34" charset="-122"/>
                        </a:rPr>
                        <a:t>需求单</a:t>
                      </a:r>
                      <a:endParaRPr lang="zh-CN" altLang="en-US" sz="1600" b="1" dirty="0">
                        <a:latin typeface="微软雅黑" pitchFamily="34" charset="-122"/>
                        <a:ea typeface="微软雅黑" pitchFamily="34" charset="-122"/>
                      </a:endParaRPr>
                    </a:p>
                  </a:txBody>
                  <a:tcPr marL="91458" marR="91458" marT="45707" marB="45707"/>
                </a:tc>
                <a:extLst>
                  <a:ext uri="{0D108BD9-81ED-4DB2-BD59-A6C34878D82A}">
                    <a16:rowId xmlns:a16="http://schemas.microsoft.com/office/drawing/2014/main" val="10001"/>
                  </a:ext>
                </a:extLst>
              </a:tr>
              <a:tr h="822914">
                <a:tc>
                  <a:txBody>
                    <a:bodyPr/>
                    <a:lstStyle/>
                    <a:p>
                      <a:r>
                        <a:rPr lang="zh-CN" altLang="en-US" sz="1600" b="1" dirty="0">
                          <a:latin typeface="微软雅黑" pitchFamily="34" charset="-122"/>
                          <a:ea typeface="微软雅黑" pitchFamily="34" charset="-122"/>
                        </a:rPr>
                        <a:t>项目经理</a:t>
                      </a:r>
                    </a:p>
                  </a:txBody>
                  <a:tcPr marL="91458" marR="91458" marT="45707" marB="45707"/>
                </a:tc>
                <a:tc>
                  <a:txBody>
                    <a:bodyPr/>
                    <a:lstStyle/>
                    <a:p>
                      <a:r>
                        <a:rPr lang="en-US" altLang="zh-CN" sz="1600" b="1" dirty="0">
                          <a:latin typeface="微软雅黑" pitchFamily="34" charset="-122"/>
                          <a:ea typeface="微软雅黑" pitchFamily="34" charset="-122"/>
                        </a:rPr>
                        <a:t>PM( </a:t>
                      </a:r>
                      <a:r>
                        <a:rPr lang="en-US" altLang="zh-CN" sz="1600" b="1" dirty="0">
                          <a:solidFill>
                            <a:srgbClr val="FF0000"/>
                          </a:solidFill>
                          <a:latin typeface="微软雅黑" pitchFamily="34" charset="-122"/>
                          <a:ea typeface="微软雅黑" pitchFamily="34" charset="-122"/>
                        </a:rPr>
                        <a:t>P</a:t>
                      </a:r>
                      <a:r>
                        <a:rPr lang="en-US" altLang="zh-CN" sz="1600" b="1" dirty="0">
                          <a:latin typeface="微软雅黑" pitchFamily="34" charset="-122"/>
                          <a:ea typeface="微软雅黑" pitchFamily="34" charset="-122"/>
                        </a:rPr>
                        <a:t>roject</a:t>
                      </a:r>
                      <a:r>
                        <a:rPr lang="en-US" altLang="zh-CN" sz="1600" b="1" baseline="0" dirty="0">
                          <a:latin typeface="微软雅黑" pitchFamily="34" charset="-122"/>
                          <a:ea typeface="微软雅黑" pitchFamily="34" charset="-122"/>
                        </a:rPr>
                        <a:t> </a:t>
                      </a:r>
                      <a:r>
                        <a:rPr lang="en-US" altLang="zh-CN" sz="1600" b="1" baseline="0" dirty="0">
                          <a:solidFill>
                            <a:srgbClr val="FF0000"/>
                          </a:solidFill>
                          <a:latin typeface="微软雅黑" pitchFamily="34" charset="-122"/>
                          <a:ea typeface="微软雅黑" pitchFamily="34" charset="-122"/>
                        </a:rPr>
                        <a:t>M</a:t>
                      </a:r>
                      <a:r>
                        <a:rPr lang="en-US" altLang="zh-CN" sz="1600" b="1" baseline="0" dirty="0">
                          <a:latin typeface="微软雅黑" pitchFamily="34" charset="-122"/>
                          <a:ea typeface="微软雅黑" pitchFamily="34" charset="-122"/>
                        </a:rPr>
                        <a:t>anager)</a:t>
                      </a:r>
                      <a:endParaRPr lang="zh-CN" altLang="en-US" sz="1600" b="1" dirty="0">
                        <a:latin typeface="微软雅黑" pitchFamily="34" charset="-122"/>
                        <a:ea typeface="微软雅黑" pitchFamily="34" charset="-122"/>
                      </a:endParaRPr>
                    </a:p>
                  </a:txBody>
                  <a:tcPr marL="91458" marR="91458" marT="45707" marB="45707"/>
                </a:tc>
                <a:tc>
                  <a:txBody>
                    <a:bodyPr/>
                    <a:lstStyle/>
                    <a:p>
                      <a:pPr marL="457200" indent="-457200">
                        <a:buFont typeface="+mj-lt"/>
                        <a:buAutoNum type="arabicPeriod"/>
                      </a:pPr>
                      <a:r>
                        <a:rPr lang="zh-CN" altLang="en-US" sz="1600" b="1" dirty="0">
                          <a:latin typeface="微软雅黑" pitchFamily="34" charset="-122"/>
                          <a:ea typeface="微软雅黑" pitchFamily="34" charset="-122"/>
                        </a:rPr>
                        <a:t>需求优先级列表</a:t>
                      </a:r>
                      <a:endParaRPr lang="en-US" altLang="zh-CN" sz="1600" b="1" dirty="0">
                        <a:latin typeface="微软雅黑" pitchFamily="34" charset="-122"/>
                        <a:ea typeface="微软雅黑" pitchFamily="34" charset="-122"/>
                      </a:endParaRP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1600" b="1" dirty="0">
                          <a:latin typeface="微软雅黑" pitchFamily="34" charset="-122"/>
                          <a:ea typeface="微软雅黑" pitchFamily="34" charset="-122"/>
                        </a:rPr>
                        <a:t>工作量评估</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资源</a:t>
                      </a:r>
                      <a:endParaRPr lang="en-US" altLang="zh-CN" sz="1600" b="1" dirty="0">
                        <a:latin typeface="微软雅黑" pitchFamily="34" charset="-122"/>
                        <a:ea typeface="微软雅黑" pitchFamily="34" charset="-122"/>
                      </a:endParaRPr>
                    </a:p>
                  </a:txBody>
                  <a:tcPr marL="91458" marR="91458" marT="45707" marB="45707"/>
                </a:tc>
                <a:tc>
                  <a:txBody>
                    <a:bodyPr/>
                    <a:lstStyle/>
                    <a:p>
                      <a:pPr marL="342900" indent="-342900">
                        <a:buFont typeface="+mj-lt"/>
                        <a:buAutoNum type="arabicPeriod"/>
                      </a:pPr>
                      <a:r>
                        <a:rPr lang="zh-CN" altLang="en-US" sz="1600" b="1" dirty="0">
                          <a:latin typeface="微软雅黑" pitchFamily="34" charset="-122"/>
                          <a:ea typeface="微软雅黑" pitchFamily="34" charset="-122"/>
                        </a:rPr>
                        <a:t>项目计划</a:t>
                      </a:r>
                      <a:endParaRPr lang="en-US" altLang="zh-CN" sz="1600" b="1" dirty="0">
                        <a:latin typeface="微软雅黑" pitchFamily="34" charset="-122"/>
                        <a:ea typeface="微软雅黑" pitchFamily="34" charset="-122"/>
                      </a:endParaRPr>
                    </a:p>
                    <a:p>
                      <a:pPr marL="342900" indent="-342900">
                        <a:buFont typeface="+mj-lt"/>
                        <a:buAutoNum type="arabicPeriod"/>
                      </a:pPr>
                      <a:r>
                        <a:rPr lang="zh-CN" altLang="en-US" sz="1600" b="1" dirty="0">
                          <a:latin typeface="微软雅黑" pitchFamily="34" charset="-122"/>
                          <a:ea typeface="微软雅黑" pitchFamily="34" charset="-122"/>
                        </a:rPr>
                        <a:t>项目跟踪执行情况汇报</a:t>
                      </a:r>
                    </a:p>
                  </a:txBody>
                  <a:tcPr marL="91458" marR="91458" marT="45707" marB="45707"/>
                </a:tc>
                <a:extLst>
                  <a:ext uri="{0D108BD9-81ED-4DB2-BD59-A6C34878D82A}">
                    <a16:rowId xmlns:a16="http://schemas.microsoft.com/office/drawing/2014/main" val="10002"/>
                  </a:ext>
                </a:extLst>
              </a:tr>
              <a:tr h="579080">
                <a:tc>
                  <a:txBody>
                    <a:bodyPr/>
                    <a:lstStyle/>
                    <a:p>
                      <a:r>
                        <a:rPr lang="zh-CN" altLang="en-US" sz="1600" b="1" dirty="0">
                          <a:latin typeface="微软雅黑" pitchFamily="34" charset="-122"/>
                          <a:ea typeface="微软雅黑" pitchFamily="34" charset="-122"/>
                        </a:rPr>
                        <a:t>开发</a:t>
                      </a:r>
                    </a:p>
                  </a:txBody>
                  <a:tcPr marL="91458" marR="91458" marT="45707" marB="45707"/>
                </a:tc>
                <a:tc>
                  <a:txBody>
                    <a:bodyPr/>
                    <a:lstStyle/>
                    <a:p>
                      <a:r>
                        <a:rPr lang="en-US" altLang="zh-CN" sz="1600" b="1" dirty="0">
                          <a:latin typeface="微软雅黑" pitchFamily="34" charset="-122"/>
                          <a:ea typeface="微软雅黑" pitchFamily="34" charset="-122"/>
                        </a:rPr>
                        <a:t>DE (</a:t>
                      </a:r>
                      <a:r>
                        <a:rPr lang="en-US" altLang="zh-CN" sz="1600" b="1" dirty="0">
                          <a:solidFill>
                            <a:srgbClr val="FF0000"/>
                          </a:solidFill>
                          <a:latin typeface="微软雅黑" pitchFamily="34" charset="-122"/>
                          <a:ea typeface="微软雅黑" pitchFamily="34" charset="-122"/>
                        </a:rPr>
                        <a:t>D</a:t>
                      </a:r>
                      <a:r>
                        <a:rPr lang="en-US" altLang="zh-CN" sz="1600" b="1" dirty="0">
                          <a:latin typeface="微软雅黑" pitchFamily="34" charset="-122"/>
                          <a:ea typeface="微软雅黑" pitchFamily="34" charset="-122"/>
                        </a:rPr>
                        <a:t>eveloper</a:t>
                      </a:r>
                      <a:r>
                        <a:rPr lang="en-US" altLang="zh-CN" sz="1600" b="1" baseline="0" dirty="0">
                          <a:latin typeface="微软雅黑" pitchFamily="34" charset="-122"/>
                          <a:ea typeface="微软雅黑" pitchFamily="34" charset="-122"/>
                        </a:rPr>
                        <a:t> </a:t>
                      </a:r>
                      <a:r>
                        <a:rPr lang="en-US" altLang="zh-CN" sz="1600" b="1" baseline="0" dirty="0">
                          <a:solidFill>
                            <a:srgbClr val="FF0000"/>
                          </a:solidFill>
                          <a:latin typeface="微软雅黑" pitchFamily="34" charset="-122"/>
                          <a:ea typeface="微软雅黑" pitchFamily="34" charset="-122"/>
                        </a:rPr>
                        <a:t>E</a:t>
                      </a:r>
                      <a:r>
                        <a:rPr lang="en-US" altLang="zh-CN" sz="1600" b="1" baseline="0" dirty="0">
                          <a:latin typeface="微软雅黑" pitchFamily="34" charset="-122"/>
                          <a:ea typeface="微软雅黑" pitchFamily="34" charset="-122"/>
                        </a:rPr>
                        <a:t>ngineer</a:t>
                      </a:r>
                      <a:r>
                        <a:rPr lang="en-US" altLang="zh-CN" sz="1600" b="1" dirty="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a:txBody>
                  <a:tcPr marL="91458" marR="91458" marT="45707" marB="45707"/>
                </a:tc>
                <a:tc>
                  <a:txBody>
                    <a:bodyPr/>
                    <a:lstStyle/>
                    <a:p>
                      <a:r>
                        <a:rPr lang="zh-CN" altLang="en-US" sz="1600" b="1" dirty="0">
                          <a:latin typeface="微软雅黑" pitchFamily="34" charset="-122"/>
                          <a:ea typeface="微软雅黑" pitchFamily="34" charset="-122"/>
                        </a:rPr>
                        <a:t>只“执行”项目经理计划内的任务安排</a:t>
                      </a:r>
                    </a:p>
                  </a:txBody>
                  <a:tcPr marL="91458" marR="91458" marT="45707" marB="45707"/>
                </a:tc>
                <a:tc>
                  <a:txBody>
                    <a:bodyPr/>
                    <a:lstStyle/>
                    <a:p>
                      <a:pPr marL="457200" indent="-457200">
                        <a:buFont typeface="+mj-lt"/>
                        <a:buAutoNum type="arabicPeriod"/>
                      </a:pPr>
                      <a:r>
                        <a:rPr lang="zh-CN" altLang="en-US" sz="1600" b="1" dirty="0">
                          <a:latin typeface="微软雅黑" pitchFamily="34" charset="-122"/>
                          <a:ea typeface="微软雅黑" pitchFamily="34" charset="-122"/>
                        </a:rPr>
                        <a:t>软件交付</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文档手册</a:t>
                      </a:r>
                    </a:p>
                  </a:txBody>
                  <a:tcPr marL="91458" marR="91458" marT="45707" marB="45707"/>
                </a:tc>
                <a:extLst>
                  <a:ext uri="{0D108BD9-81ED-4DB2-BD59-A6C34878D82A}">
                    <a16:rowId xmlns:a16="http://schemas.microsoft.com/office/drawing/2014/main" val="10003"/>
                  </a:ext>
                </a:extLst>
              </a:tr>
              <a:tr h="822914">
                <a:tc>
                  <a:txBody>
                    <a:bodyPr/>
                    <a:lstStyle/>
                    <a:p>
                      <a:r>
                        <a:rPr lang="zh-CN" altLang="en-US" sz="1600" b="1" dirty="0">
                          <a:latin typeface="微软雅黑" pitchFamily="34" charset="-122"/>
                          <a:ea typeface="微软雅黑" pitchFamily="34" charset="-122"/>
                        </a:rPr>
                        <a:t>测试</a:t>
                      </a:r>
                    </a:p>
                  </a:txBody>
                  <a:tcPr marL="91458" marR="91458" marT="45707" marB="45707"/>
                </a:tc>
                <a:tc>
                  <a:txBody>
                    <a:bodyPr/>
                    <a:lstStyle/>
                    <a:p>
                      <a:r>
                        <a:rPr lang="en-US" altLang="zh-CN" sz="1600" b="1" dirty="0">
                          <a:latin typeface="微软雅黑" pitchFamily="34" charset="-122"/>
                          <a:ea typeface="微软雅黑" pitchFamily="34" charset="-122"/>
                        </a:rPr>
                        <a:t>TE (</a:t>
                      </a:r>
                      <a:r>
                        <a:rPr lang="en-US" altLang="zh-CN" sz="1600" b="1" dirty="0">
                          <a:solidFill>
                            <a:srgbClr val="FF0000"/>
                          </a:solidFill>
                          <a:latin typeface="微软雅黑" pitchFamily="34" charset="-122"/>
                          <a:ea typeface="微软雅黑" pitchFamily="34" charset="-122"/>
                        </a:rPr>
                        <a:t>T</a:t>
                      </a:r>
                      <a:r>
                        <a:rPr lang="en-US" altLang="zh-CN" sz="1600" b="1" dirty="0">
                          <a:latin typeface="微软雅黑" pitchFamily="34" charset="-122"/>
                          <a:ea typeface="微软雅黑" pitchFamily="34" charset="-122"/>
                        </a:rPr>
                        <a:t>est </a:t>
                      </a:r>
                      <a:r>
                        <a:rPr lang="en-US" altLang="zh-CN" sz="1600" b="1" dirty="0">
                          <a:solidFill>
                            <a:srgbClr val="FF0000"/>
                          </a:solidFill>
                          <a:latin typeface="微软雅黑" pitchFamily="34" charset="-122"/>
                          <a:ea typeface="微软雅黑" pitchFamily="34" charset="-122"/>
                        </a:rPr>
                        <a:t>E</a:t>
                      </a:r>
                      <a:r>
                        <a:rPr lang="en-US" altLang="zh-CN" sz="1600" b="1" dirty="0">
                          <a:latin typeface="微软雅黑" pitchFamily="34" charset="-122"/>
                          <a:ea typeface="微软雅黑" pitchFamily="34" charset="-122"/>
                        </a:rPr>
                        <a:t>ngineer)</a:t>
                      </a:r>
                      <a:endParaRPr lang="zh-CN" altLang="en-US" sz="1600" b="1" dirty="0">
                        <a:latin typeface="微软雅黑" pitchFamily="34" charset="-122"/>
                        <a:ea typeface="微软雅黑" pitchFamily="34" charset="-122"/>
                      </a:endParaRPr>
                    </a:p>
                  </a:txBody>
                  <a:tcPr marL="91458" marR="91458" marT="45707" marB="45707"/>
                </a:tc>
                <a:tc>
                  <a:txBody>
                    <a:bodyPr/>
                    <a:lstStyle/>
                    <a:p>
                      <a:pPr marL="342900" indent="-342900">
                        <a:buFont typeface="+mj-lt"/>
                        <a:buAutoNum type="arabicPeriod"/>
                      </a:pPr>
                      <a:r>
                        <a:rPr lang="zh-CN" altLang="en-US" sz="1600" b="1" dirty="0">
                          <a:latin typeface="微软雅黑" pitchFamily="34" charset="-122"/>
                          <a:ea typeface="微软雅黑" pitchFamily="34" charset="-122"/>
                        </a:rPr>
                        <a:t>产品需求</a:t>
                      </a:r>
                      <a:endParaRPr lang="en-US" altLang="zh-CN" sz="1600" b="1" dirty="0">
                        <a:latin typeface="微软雅黑" pitchFamily="34" charset="-122"/>
                        <a:ea typeface="微软雅黑" pitchFamily="34" charset="-122"/>
                      </a:endParaRPr>
                    </a:p>
                    <a:p>
                      <a:pPr marL="342900" indent="-342900">
                        <a:buFont typeface="+mj-lt"/>
                        <a:buAutoNum type="arabicPeriod"/>
                      </a:pPr>
                      <a:r>
                        <a:rPr lang="zh-CN" altLang="en-US" sz="1600" b="1" dirty="0">
                          <a:latin typeface="微软雅黑" pitchFamily="34" charset="-122"/>
                          <a:ea typeface="微软雅黑" pitchFamily="34" charset="-122"/>
                        </a:rPr>
                        <a:t>提交测试的版本</a:t>
                      </a:r>
                    </a:p>
                  </a:txBody>
                  <a:tcPr marL="91458" marR="91458" marT="45707" marB="45707"/>
                </a:tc>
                <a:tc>
                  <a:txBody>
                    <a:bodyPr/>
                    <a:lstStyle/>
                    <a:p>
                      <a:pPr marL="342900" indent="-342900">
                        <a:buFont typeface="+mj-lt"/>
                        <a:buAutoNum type="arabicPeriod"/>
                      </a:pPr>
                      <a:r>
                        <a:rPr lang="zh-CN" altLang="en-US" sz="1600" b="1" dirty="0">
                          <a:latin typeface="微软雅黑" pitchFamily="34" charset="-122"/>
                          <a:ea typeface="微软雅黑" pitchFamily="34" charset="-122"/>
                        </a:rPr>
                        <a:t>测试环境维护</a:t>
                      </a:r>
                      <a:endParaRPr lang="en-US" altLang="zh-CN" sz="1600" b="1" dirty="0">
                        <a:latin typeface="微软雅黑" pitchFamily="34" charset="-122"/>
                        <a:ea typeface="微软雅黑" pitchFamily="34" charset="-122"/>
                      </a:endParaRPr>
                    </a:p>
                    <a:p>
                      <a:pPr marL="342900" indent="-342900">
                        <a:buFont typeface="+mj-lt"/>
                        <a:buAutoNum type="arabicPeriod"/>
                      </a:pPr>
                      <a:r>
                        <a:rPr lang="zh-CN" altLang="en-US" sz="1600" b="1" dirty="0">
                          <a:latin typeface="微软雅黑" pitchFamily="34" charset="-122"/>
                          <a:ea typeface="微软雅黑" pitchFamily="34" charset="-122"/>
                        </a:rPr>
                        <a:t>测试用例</a:t>
                      </a:r>
                      <a:endParaRPr lang="en-US" altLang="zh-CN" sz="1600" b="1" dirty="0">
                        <a:latin typeface="微软雅黑" pitchFamily="34" charset="-122"/>
                        <a:ea typeface="微软雅黑" pitchFamily="34" charset="-122"/>
                      </a:endParaRPr>
                    </a:p>
                    <a:p>
                      <a:pPr marL="342900" indent="-342900">
                        <a:buFont typeface="+mj-lt"/>
                        <a:buAutoNum type="arabicPeriod"/>
                      </a:pPr>
                      <a:r>
                        <a:rPr lang="zh-CN" altLang="en-US" sz="1600" b="1" dirty="0">
                          <a:latin typeface="微软雅黑" pitchFamily="34" charset="-122"/>
                          <a:ea typeface="微软雅黑" pitchFamily="34" charset="-122"/>
                        </a:rPr>
                        <a:t>测试报告</a:t>
                      </a:r>
                    </a:p>
                  </a:txBody>
                  <a:tcPr marL="91458" marR="91458" marT="45707" marB="45707"/>
                </a:tc>
                <a:extLst>
                  <a:ext uri="{0D108BD9-81ED-4DB2-BD59-A6C34878D82A}">
                    <a16:rowId xmlns:a16="http://schemas.microsoft.com/office/drawing/2014/main" val="10004"/>
                  </a:ext>
                </a:extLst>
              </a:tr>
              <a:tr h="1066747">
                <a:tc>
                  <a:txBody>
                    <a:bodyPr/>
                    <a:lstStyle/>
                    <a:p>
                      <a:r>
                        <a:rPr lang="zh-CN" altLang="en-US" sz="1600" b="1" dirty="0">
                          <a:latin typeface="微软雅黑" pitchFamily="34" charset="-122"/>
                          <a:ea typeface="微软雅黑" pitchFamily="34" charset="-122"/>
                        </a:rPr>
                        <a:t>运营</a:t>
                      </a:r>
                    </a:p>
                  </a:txBody>
                  <a:tcPr marL="91458" marR="91458" marT="45707" marB="45707"/>
                </a:tc>
                <a:tc>
                  <a:txBody>
                    <a:bodyPr/>
                    <a:lstStyle/>
                    <a:p>
                      <a:r>
                        <a:rPr lang="en-US" altLang="zh-CN" sz="1600" b="1" dirty="0">
                          <a:latin typeface="微软雅黑" pitchFamily="34" charset="-122"/>
                          <a:ea typeface="微软雅黑" pitchFamily="34" charset="-122"/>
                        </a:rPr>
                        <a:t>OP</a:t>
                      </a:r>
                      <a:r>
                        <a:rPr lang="en-US" altLang="zh-CN" sz="1600" b="1" baseline="0" dirty="0">
                          <a:latin typeface="微软雅黑" pitchFamily="34" charset="-122"/>
                          <a:ea typeface="微软雅黑" pitchFamily="34" charset="-122"/>
                        </a:rPr>
                        <a:t> (</a:t>
                      </a:r>
                      <a:r>
                        <a:rPr lang="en-US" altLang="zh-CN" sz="1600" b="1" baseline="0" dirty="0">
                          <a:solidFill>
                            <a:srgbClr val="FF0000"/>
                          </a:solidFill>
                          <a:latin typeface="微软雅黑" pitchFamily="34" charset="-122"/>
                          <a:ea typeface="微软雅黑" pitchFamily="34" charset="-122"/>
                        </a:rPr>
                        <a:t>Op</a:t>
                      </a:r>
                      <a:r>
                        <a:rPr lang="en-US" altLang="zh-CN" sz="1600" b="1" baseline="0" dirty="0">
                          <a:latin typeface="微软雅黑" pitchFamily="34" charset="-122"/>
                          <a:ea typeface="微软雅黑" pitchFamily="34" charset="-122"/>
                        </a:rPr>
                        <a:t>eration </a:t>
                      </a:r>
                      <a:r>
                        <a:rPr lang="en-US" altLang="zh-CN" sz="1600" b="1" baseline="0" dirty="0">
                          <a:solidFill>
                            <a:srgbClr val="FF0000"/>
                          </a:solidFill>
                          <a:latin typeface="微软雅黑" pitchFamily="34" charset="-122"/>
                          <a:ea typeface="微软雅黑" pitchFamily="34" charset="-122"/>
                        </a:rPr>
                        <a:t> </a:t>
                      </a:r>
                      <a:r>
                        <a:rPr lang="en-US" altLang="zh-CN" sz="1600" b="1" baseline="0" dirty="0">
                          <a:solidFill>
                            <a:schemeClr val="bg1"/>
                          </a:solidFill>
                          <a:latin typeface="微软雅黑" pitchFamily="34" charset="-122"/>
                          <a:ea typeface="微软雅黑" pitchFamily="34" charset="-122"/>
                        </a:rPr>
                        <a:t>Engineer)</a:t>
                      </a:r>
                      <a:endParaRPr lang="zh-CN" altLang="en-US" sz="1600" b="1" dirty="0">
                        <a:solidFill>
                          <a:schemeClr val="bg1"/>
                        </a:solidFill>
                        <a:latin typeface="微软雅黑" pitchFamily="34" charset="-122"/>
                        <a:ea typeface="微软雅黑" pitchFamily="34" charset="-122"/>
                      </a:endParaRPr>
                    </a:p>
                  </a:txBody>
                  <a:tcPr marL="91458" marR="91458" marT="45707" marB="45707"/>
                </a:tc>
                <a:tc>
                  <a:txBody>
                    <a:bodyPr/>
                    <a:lstStyle/>
                    <a:p>
                      <a:r>
                        <a:rPr lang="zh-CN" altLang="en-US" sz="1600" b="1" dirty="0">
                          <a:latin typeface="微软雅黑" pitchFamily="34" charset="-122"/>
                          <a:ea typeface="微软雅黑" pitchFamily="34" charset="-122"/>
                        </a:rPr>
                        <a:t>运维需求</a:t>
                      </a:r>
                    </a:p>
                  </a:txBody>
                  <a:tcPr marL="91458" marR="91458" marT="45707" marB="45707"/>
                </a:tc>
                <a:tc>
                  <a:txBody>
                    <a:bodyPr/>
                    <a:lstStyle/>
                    <a:p>
                      <a:pPr marL="457200" indent="-457200">
                        <a:buFont typeface="+mj-lt"/>
                        <a:buAutoNum type="arabicPeriod"/>
                      </a:pPr>
                      <a:r>
                        <a:rPr lang="zh-CN" altLang="en-US" sz="1600" b="1" dirty="0">
                          <a:latin typeface="微软雅黑" pitchFamily="34" charset="-122"/>
                          <a:ea typeface="微软雅黑" pitchFamily="34" charset="-122"/>
                        </a:rPr>
                        <a:t>现网监控</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问题排查</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业务部署</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运维手册</a:t>
                      </a:r>
                    </a:p>
                  </a:txBody>
                  <a:tcPr marL="91458" marR="91458" marT="45707" marB="45707"/>
                </a:tc>
                <a:extLst>
                  <a:ext uri="{0D108BD9-81ED-4DB2-BD59-A6C34878D82A}">
                    <a16:rowId xmlns:a16="http://schemas.microsoft.com/office/drawing/2014/main" val="10005"/>
                  </a:ext>
                </a:extLst>
              </a:tr>
              <a:tr h="822914">
                <a:tc>
                  <a:txBody>
                    <a:bodyPr/>
                    <a:lstStyle/>
                    <a:p>
                      <a:r>
                        <a:rPr lang="en-US" altLang="zh-CN" sz="1600" b="1" dirty="0">
                          <a:latin typeface="微软雅黑" pitchFamily="34" charset="-122"/>
                          <a:ea typeface="微软雅黑" pitchFamily="34" charset="-122"/>
                        </a:rPr>
                        <a:t>UI</a:t>
                      </a:r>
                      <a:endParaRPr lang="zh-CN" altLang="en-US" sz="1600" b="1" dirty="0">
                        <a:latin typeface="微软雅黑" pitchFamily="34" charset="-122"/>
                        <a:ea typeface="微软雅黑" pitchFamily="34" charset="-122"/>
                      </a:endParaRPr>
                    </a:p>
                  </a:txBody>
                  <a:tcPr marL="91458" marR="91458" marT="45707" marB="45707"/>
                </a:tc>
                <a:tc>
                  <a:txBody>
                    <a:bodyPr/>
                    <a:lstStyle/>
                    <a:p>
                      <a:r>
                        <a:rPr lang="en-US" altLang="zh-CN" sz="1600" b="1" dirty="0">
                          <a:latin typeface="微软雅黑" pitchFamily="34" charset="-122"/>
                          <a:ea typeface="微软雅黑" pitchFamily="34" charset="-122"/>
                        </a:rPr>
                        <a:t>HCI</a:t>
                      </a:r>
                      <a:endParaRPr lang="en-US" altLang="zh-CN" sz="1600" b="1" baseline="0" dirty="0">
                        <a:latin typeface="微软雅黑" pitchFamily="34" charset="-122"/>
                        <a:ea typeface="微软雅黑" pitchFamily="34" charset="-122"/>
                      </a:endParaRPr>
                    </a:p>
                    <a:p>
                      <a:endParaRPr lang="zh-CN" altLang="en-US" sz="1600" b="1" dirty="0">
                        <a:latin typeface="微软雅黑" pitchFamily="34" charset="-122"/>
                        <a:ea typeface="微软雅黑" pitchFamily="34" charset="-122"/>
                      </a:endParaRPr>
                    </a:p>
                  </a:txBody>
                  <a:tcPr marL="91458" marR="91458" marT="45707" marB="45707"/>
                </a:tc>
                <a:tc>
                  <a:txBody>
                    <a:bodyPr/>
                    <a:lstStyle/>
                    <a:p>
                      <a:pPr marL="342900" indent="-342900">
                        <a:buFont typeface="+mj-lt"/>
                        <a:buAutoNum type="arabicPeriod"/>
                      </a:pPr>
                      <a:r>
                        <a:rPr lang="zh-CN" altLang="en-US" sz="1600" b="1" dirty="0">
                          <a:latin typeface="微软雅黑" pitchFamily="34" charset="-122"/>
                          <a:ea typeface="微软雅黑" pitchFamily="34" charset="-122"/>
                        </a:rPr>
                        <a:t>产品需求</a:t>
                      </a:r>
                      <a:endParaRPr lang="en-US" altLang="zh-CN" sz="1600" b="1" dirty="0">
                        <a:latin typeface="微软雅黑" pitchFamily="34" charset="-122"/>
                        <a:ea typeface="微软雅黑" pitchFamily="34" charset="-122"/>
                      </a:endParaRPr>
                    </a:p>
                    <a:p>
                      <a:pPr marL="342900" indent="-342900">
                        <a:buFont typeface="+mj-lt"/>
                        <a:buAutoNum type="arabicPeriod"/>
                      </a:pPr>
                      <a:r>
                        <a:rPr lang="zh-CN" altLang="en-US" sz="1600" b="1" dirty="0">
                          <a:latin typeface="微软雅黑" pitchFamily="34" charset="-122"/>
                          <a:ea typeface="微软雅黑" pitchFamily="34" charset="-122"/>
                        </a:rPr>
                        <a:t>开发需求</a:t>
                      </a:r>
                    </a:p>
                  </a:txBody>
                  <a:tcPr marL="91458" marR="91458" marT="45707" marB="45707"/>
                </a:tc>
                <a:tc>
                  <a:txBody>
                    <a:bodyPr/>
                    <a:lstStyle/>
                    <a:p>
                      <a:pPr marL="457200" indent="-457200">
                        <a:buFont typeface="+mj-lt"/>
                        <a:buAutoNum type="arabicPeriod"/>
                      </a:pPr>
                      <a:r>
                        <a:rPr lang="zh-CN" altLang="en-US" sz="1600" b="1" dirty="0">
                          <a:latin typeface="微软雅黑" pitchFamily="34" charset="-122"/>
                          <a:ea typeface="微软雅黑" pitchFamily="34" charset="-122"/>
                        </a:rPr>
                        <a:t>交互</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效果图、切图</a:t>
                      </a:r>
                      <a:endParaRPr lang="en-US" altLang="zh-CN" sz="1600" b="1" dirty="0">
                        <a:latin typeface="微软雅黑" pitchFamily="34" charset="-122"/>
                        <a:ea typeface="微软雅黑" pitchFamily="34" charset="-122"/>
                      </a:endParaRPr>
                    </a:p>
                    <a:p>
                      <a:pPr marL="457200" indent="-457200">
                        <a:buFont typeface="+mj-lt"/>
                        <a:buAutoNum type="arabicPeriod"/>
                      </a:pPr>
                      <a:r>
                        <a:rPr lang="zh-CN" altLang="en-US" sz="1600" b="1" dirty="0">
                          <a:latin typeface="微软雅黑" pitchFamily="34" charset="-122"/>
                          <a:ea typeface="微软雅黑" pitchFamily="34" charset="-122"/>
                        </a:rPr>
                        <a:t>版本体验报告</a:t>
                      </a:r>
                    </a:p>
                  </a:txBody>
                  <a:tcPr marL="91458" marR="91458" marT="45707" marB="45707"/>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38770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en-US" altLang="zh-CN" dirty="0"/>
              <a:t>Scrum</a:t>
            </a:r>
            <a:endParaRPr lang="zh-CN" altLang="en-US" dirty="0"/>
          </a:p>
        </p:txBody>
      </p:sp>
      <p:graphicFrame>
        <p:nvGraphicFramePr>
          <p:cNvPr id="4" name="内容占位符 3"/>
          <p:cNvGraphicFramePr>
            <a:graphicFrameLocks noGrp="1"/>
          </p:cNvGraphicFramePr>
          <p:nvPr>
            <p:ph idx="1"/>
          </p:nvPr>
        </p:nvGraphicFramePr>
        <p:xfrm>
          <a:off x="251520" y="1268760"/>
          <a:ext cx="8640960"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0042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 y="-28575"/>
            <a:ext cx="7746023" cy="614363"/>
          </a:xfrm>
        </p:spPr>
        <p:txBody>
          <a:bodyPr/>
          <a:lstStyle/>
          <a:p>
            <a:pPr eaLnBrk="1" hangingPunct="1"/>
            <a:r>
              <a:rPr lang="zh-CN" altLang="en-US" sz="2800">
                <a:ea typeface="宋体" pitchFamily="2" charset="-122"/>
              </a:rPr>
              <a:t>    敏捷宣言</a:t>
            </a:r>
          </a:p>
        </p:txBody>
      </p:sp>
      <p:sp>
        <p:nvSpPr>
          <p:cNvPr id="19459" name="Oval 3"/>
          <p:cNvSpPr>
            <a:spLocks noChangeArrowheads="1"/>
          </p:cNvSpPr>
          <p:nvPr/>
        </p:nvSpPr>
        <p:spPr bwMode="auto">
          <a:xfrm>
            <a:off x="3149113" y="2770188"/>
            <a:ext cx="3197469" cy="1674812"/>
          </a:xfrm>
          <a:prstGeom prst="ellipse">
            <a:avLst/>
          </a:prstGeom>
          <a:gradFill rotWithShape="1">
            <a:gsLst>
              <a:gs pos="0">
                <a:srgbClr val="DDE3ED">
                  <a:alpha val="64998"/>
                </a:srgbClr>
              </a:gs>
              <a:gs pos="100000">
                <a:srgbClr val="89A9C1">
                  <a:alpha val="6200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9460" name="Oval 4"/>
          <p:cNvSpPr>
            <a:spLocks noChangeArrowheads="1"/>
          </p:cNvSpPr>
          <p:nvPr/>
        </p:nvSpPr>
        <p:spPr bwMode="auto">
          <a:xfrm>
            <a:off x="3358662" y="3262872"/>
            <a:ext cx="2740269" cy="675156"/>
          </a:xfrm>
          <a:prstGeom prst="ellipse">
            <a:avLst/>
          </a:prstGeom>
          <a:gradFill rotWithShape="1">
            <a:gsLst>
              <a:gs pos="0">
                <a:srgbClr val="F8F4A0"/>
              </a:gs>
              <a:gs pos="100000">
                <a:srgbClr val="536BAD">
                  <a:alpha val="42998"/>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pic>
        <p:nvPicPr>
          <p:cNvPr id="19461" name="Picture 5" descr="Orange Curved Arrow 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62460" flipH="1">
            <a:off x="5734356" y="1958182"/>
            <a:ext cx="77311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descr="Orange Curved Arrow 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37078" flipV="1">
            <a:off x="2988408" y="1981444"/>
            <a:ext cx="825500" cy="191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7" descr="Orange Curved Arrow 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64893">
            <a:off x="2483828" y="3821114"/>
            <a:ext cx="1787769"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8" descr="Orange Curved Arrow 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52834">
            <a:off x="5306158" y="3879851"/>
            <a:ext cx="178630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 Box 9"/>
          <p:cNvSpPr txBox="1">
            <a:spLocks noChangeArrowheads="1"/>
          </p:cNvSpPr>
          <p:nvPr/>
        </p:nvSpPr>
        <p:spPr bwMode="auto">
          <a:xfrm>
            <a:off x="3635620" y="3070226"/>
            <a:ext cx="2376854"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r>
              <a:rPr lang="zh-CN" altLang="zh-CN" sz="2400" b="1">
                <a:solidFill>
                  <a:srgbClr val="000000"/>
                </a:solidFill>
              </a:rPr>
              <a:t>核心理念</a:t>
            </a:r>
            <a:r>
              <a:rPr lang="zh-CN" altLang="en-US" sz="2400" b="1">
                <a:solidFill>
                  <a:srgbClr val="000000"/>
                </a:solidFill>
              </a:rPr>
              <a:t>：</a:t>
            </a:r>
          </a:p>
          <a:p>
            <a:pPr algn="ctr" eaLnBrk="1" hangingPunct="1"/>
            <a:r>
              <a:rPr lang="zh-CN" altLang="en-US" sz="2400" b="1">
                <a:solidFill>
                  <a:srgbClr val="000000"/>
                </a:solidFill>
              </a:rPr>
              <a:t>适应和以人为本</a:t>
            </a:r>
            <a:endParaRPr lang="en-US" altLang="zh-CN" sz="2400" b="1">
              <a:solidFill>
                <a:srgbClr val="000000"/>
              </a:solidFill>
            </a:endParaRPr>
          </a:p>
        </p:txBody>
      </p:sp>
      <p:grpSp>
        <p:nvGrpSpPr>
          <p:cNvPr id="19466" name="Group 10"/>
          <p:cNvGrpSpPr>
            <a:grpSpLocks/>
          </p:cNvGrpSpPr>
          <p:nvPr/>
        </p:nvGrpSpPr>
        <p:grpSpPr bwMode="auto">
          <a:xfrm>
            <a:off x="756139" y="4246413"/>
            <a:ext cx="2231781" cy="675613"/>
            <a:chOff x="1927" y="2271"/>
            <a:chExt cx="880" cy="387"/>
          </a:xfrm>
        </p:grpSpPr>
        <p:sp>
          <p:nvSpPr>
            <p:cNvPr id="19484" name="Oval 11"/>
            <p:cNvSpPr>
              <a:spLocks noChangeArrowheads="1"/>
            </p:cNvSpPr>
            <p:nvPr/>
          </p:nvSpPr>
          <p:spPr bwMode="auto">
            <a:xfrm>
              <a:off x="1927" y="2271"/>
              <a:ext cx="880" cy="387"/>
            </a:xfrm>
            <a:prstGeom prst="ellipse">
              <a:avLst/>
            </a:prstGeom>
            <a:gradFill rotWithShape="1">
              <a:gsLst>
                <a:gs pos="0">
                  <a:srgbClr val="5F5F5F"/>
                </a:gs>
                <a:gs pos="100000">
                  <a:srgbClr val="DDDDD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9485" name="Oval 12"/>
            <p:cNvSpPr>
              <a:spLocks noChangeArrowheads="1"/>
            </p:cNvSpPr>
            <p:nvPr/>
          </p:nvSpPr>
          <p:spPr bwMode="ltGray">
            <a:xfrm>
              <a:off x="1974" y="2306"/>
              <a:ext cx="792" cy="331"/>
            </a:xfrm>
            <a:prstGeom prst="ellipse">
              <a:avLst/>
            </a:prstGeom>
            <a:gradFill rotWithShape="0">
              <a:gsLst>
                <a:gs pos="0">
                  <a:srgbClr val="6A5E02"/>
                </a:gs>
                <a:gs pos="100000">
                  <a:srgbClr val="B19C03"/>
                </a:gs>
              </a:gsLst>
              <a:lin ang="5400000" scaled="1"/>
            </a:gradFill>
            <a:ln w="28575" cap="rnd" algn="ctr">
              <a:solidFill>
                <a:srgbClr val="4D4401"/>
              </a:solidFill>
              <a:round/>
              <a:headEnd/>
              <a:tailEnd/>
            </a:ln>
          </p:spPr>
          <p:txBody>
            <a:bodyPr lIns="22467" tIns="11234" rIns="22467" bIns="11234" anchor="ctr" anchorCtr="1">
              <a:spAutoFit/>
            </a:bodyP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pic>
          <p:nvPicPr>
            <p:cNvPr id="19486" name="Picture 13" descr="guang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9" y="2292"/>
              <a:ext cx="74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7" name="Group 14"/>
          <p:cNvGrpSpPr>
            <a:grpSpLocks/>
          </p:cNvGrpSpPr>
          <p:nvPr/>
        </p:nvGrpSpPr>
        <p:grpSpPr bwMode="auto">
          <a:xfrm>
            <a:off x="756139" y="2007599"/>
            <a:ext cx="2231781" cy="674904"/>
            <a:chOff x="1964" y="3819"/>
            <a:chExt cx="880" cy="394"/>
          </a:xfrm>
        </p:grpSpPr>
        <p:sp>
          <p:nvSpPr>
            <p:cNvPr id="19481" name="Oval 15"/>
            <p:cNvSpPr>
              <a:spLocks noChangeArrowheads="1"/>
            </p:cNvSpPr>
            <p:nvPr/>
          </p:nvSpPr>
          <p:spPr bwMode="auto">
            <a:xfrm>
              <a:off x="1964" y="3819"/>
              <a:ext cx="880" cy="394"/>
            </a:xfrm>
            <a:prstGeom prst="ellipse">
              <a:avLst/>
            </a:prstGeom>
            <a:gradFill rotWithShape="1">
              <a:gsLst>
                <a:gs pos="0">
                  <a:srgbClr val="5F5F5F"/>
                </a:gs>
                <a:gs pos="100000">
                  <a:srgbClr val="DDDDD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9482" name="Oval 16"/>
            <p:cNvSpPr>
              <a:spLocks noChangeArrowheads="1"/>
            </p:cNvSpPr>
            <p:nvPr/>
          </p:nvSpPr>
          <p:spPr bwMode="ltGray">
            <a:xfrm>
              <a:off x="2011" y="3854"/>
              <a:ext cx="792" cy="337"/>
            </a:xfrm>
            <a:prstGeom prst="ellipse">
              <a:avLst/>
            </a:prstGeom>
            <a:gradFill rotWithShape="0">
              <a:gsLst>
                <a:gs pos="0">
                  <a:srgbClr val="2A5811"/>
                </a:gs>
                <a:gs pos="100000">
                  <a:srgbClr val="46921C"/>
                </a:gs>
              </a:gsLst>
              <a:lin ang="5400000" scaled="1"/>
            </a:gradFill>
            <a:ln w="28575" cap="rnd" algn="ctr">
              <a:solidFill>
                <a:srgbClr val="255C1C"/>
              </a:solidFill>
              <a:round/>
              <a:headEnd/>
              <a:tailEnd/>
            </a:ln>
          </p:spPr>
          <p:txBody>
            <a:bodyPr lIns="22467" tIns="11234" rIns="22467" bIns="11234" anchor="ctr" anchorCtr="1">
              <a:spAutoFit/>
            </a:bodyP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pic>
          <p:nvPicPr>
            <p:cNvPr id="19483" name="Picture 17" descr="guang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 y="3849"/>
              <a:ext cx="7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8" name="Group 18"/>
          <p:cNvGrpSpPr>
            <a:grpSpLocks/>
          </p:cNvGrpSpPr>
          <p:nvPr/>
        </p:nvGrpSpPr>
        <p:grpSpPr bwMode="auto">
          <a:xfrm>
            <a:off x="6516566" y="2005780"/>
            <a:ext cx="2234711" cy="675997"/>
            <a:chOff x="2934" y="3301"/>
            <a:chExt cx="880" cy="386"/>
          </a:xfrm>
        </p:grpSpPr>
        <p:sp>
          <p:nvSpPr>
            <p:cNvPr id="19477" name="Oval 19"/>
            <p:cNvSpPr>
              <a:spLocks noChangeArrowheads="1"/>
            </p:cNvSpPr>
            <p:nvPr/>
          </p:nvSpPr>
          <p:spPr bwMode="auto">
            <a:xfrm>
              <a:off x="2934" y="3301"/>
              <a:ext cx="880" cy="386"/>
            </a:xfrm>
            <a:prstGeom prst="ellipse">
              <a:avLst/>
            </a:prstGeom>
            <a:gradFill rotWithShape="1">
              <a:gsLst>
                <a:gs pos="0">
                  <a:srgbClr val="808080"/>
                </a:gs>
                <a:gs pos="100000">
                  <a:srgbClr val="CCCC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pic>
          <p:nvPicPr>
            <p:cNvPr id="19478" name="Picture 20" descr="guang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 y="3318"/>
              <a:ext cx="73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9" name="Oval 21"/>
            <p:cNvSpPr>
              <a:spLocks noChangeArrowheads="1"/>
            </p:cNvSpPr>
            <p:nvPr/>
          </p:nvSpPr>
          <p:spPr bwMode="auto">
            <a:xfrm>
              <a:off x="2981" y="3306"/>
              <a:ext cx="792" cy="378"/>
            </a:xfrm>
            <a:prstGeom prst="ellipse">
              <a:avLst/>
            </a:prstGeom>
            <a:gradFill rotWithShape="0">
              <a:gsLst>
                <a:gs pos="0">
                  <a:srgbClr val="393769"/>
                </a:gs>
                <a:gs pos="100000">
                  <a:srgbClr val="7B76E2"/>
                </a:gs>
              </a:gsLst>
              <a:lin ang="2700000" scaled="1"/>
            </a:gradFill>
            <a:ln w="28575" algn="ctr">
              <a:solidFill>
                <a:srgbClr val="424121"/>
              </a:solidFill>
              <a:round/>
              <a:headEnd/>
              <a:tailEnd/>
            </a:ln>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pic>
          <p:nvPicPr>
            <p:cNvPr id="19480" name="Picture 22" descr="guang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1" y="3318"/>
              <a:ext cx="69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9" name="Group 23"/>
          <p:cNvGrpSpPr>
            <a:grpSpLocks/>
          </p:cNvGrpSpPr>
          <p:nvPr/>
        </p:nvGrpSpPr>
        <p:grpSpPr bwMode="auto">
          <a:xfrm>
            <a:off x="6588370" y="4344988"/>
            <a:ext cx="2231781" cy="704850"/>
            <a:chOff x="2953" y="3833"/>
            <a:chExt cx="880" cy="378"/>
          </a:xfrm>
        </p:grpSpPr>
        <p:sp>
          <p:nvSpPr>
            <p:cNvPr id="19474" name="Oval 24"/>
            <p:cNvSpPr>
              <a:spLocks noChangeArrowheads="1"/>
            </p:cNvSpPr>
            <p:nvPr/>
          </p:nvSpPr>
          <p:spPr bwMode="auto">
            <a:xfrm>
              <a:off x="2953" y="3834"/>
              <a:ext cx="880" cy="362"/>
            </a:xfrm>
            <a:prstGeom prst="ellipse">
              <a:avLst/>
            </a:prstGeom>
            <a:gradFill rotWithShape="1">
              <a:gsLst>
                <a:gs pos="0">
                  <a:srgbClr val="5F5F5F"/>
                </a:gs>
                <a:gs pos="100000">
                  <a:srgbClr val="DDDDD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sp>
          <p:nvSpPr>
            <p:cNvPr id="19475" name="Oval 25"/>
            <p:cNvSpPr>
              <a:spLocks noChangeArrowheads="1"/>
            </p:cNvSpPr>
            <p:nvPr/>
          </p:nvSpPr>
          <p:spPr bwMode="auto">
            <a:xfrm>
              <a:off x="3000" y="3833"/>
              <a:ext cx="792" cy="378"/>
            </a:xfrm>
            <a:prstGeom prst="ellipse">
              <a:avLst/>
            </a:prstGeom>
            <a:gradFill rotWithShape="0">
              <a:gsLst>
                <a:gs pos="0">
                  <a:srgbClr val="726084"/>
                </a:gs>
                <a:gs pos="100000">
                  <a:srgbClr val="B8ADC3"/>
                </a:gs>
              </a:gsLst>
              <a:lin ang="5400000" scaled="1"/>
            </a:gradFill>
            <a:ln w="38100" algn="ctr">
              <a:solidFill>
                <a:srgbClr val="625070"/>
              </a:solidFill>
              <a:round/>
              <a:headEnd/>
              <a:tailEnd/>
            </a:ln>
          </p:spPr>
          <p:txBody>
            <a:bodyPr wrap="none" anchor="ctr"/>
            <a:lstStyle/>
            <a:p>
              <a:pPr>
                <a:lnSpc>
                  <a:spcPct val="140000"/>
                </a:lnSpc>
                <a:buClr>
                  <a:srgbClr val="FFFFFF"/>
                </a:buClr>
                <a:buSzPct val="100000"/>
                <a:buFont typeface="Wingdings" pitchFamily="2" charset="2"/>
                <a:buChar char="•"/>
              </a:pPr>
              <a:endParaRPr lang="zh-CN" altLang="zh-CN">
                <a:solidFill>
                  <a:srgbClr val="000000"/>
                </a:solidFill>
                <a:latin typeface="FrutigerNext LT Regular"/>
              </a:endParaRPr>
            </a:p>
          </p:txBody>
        </p:sp>
        <p:pic>
          <p:nvPicPr>
            <p:cNvPr id="19476" name="Picture 26" descr="guang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5" y="3849"/>
              <a:ext cx="7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70" name="Rectangle 27"/>
          <p:cNvSpPr>
            <a:spLocks noChangeArrowheads="1"/>
          </p:cNvSpPr>
          <p:nvPr/>
        </p:nvSpPr>
        <p:spPr bwMode="gray">
          <a:xfrm>
            <a:off x="6947389" y="4395789"/>
            <a:ext cx="1528396"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801688">
              <a:spcBef>
                <a:spcPct val="50000"/>
              </a:spcBef>
            </a:pPr>
            <a:r>
              <a:rPr lang="zh-CN" altLang="en-US" sz="1600" b="1">
                <a:solidFill>
                  <a:srgbClr val="000000"/>
                </a:solidFill>
                <a:latin typeface="FrutigerNext LT Regular"/>
              </a:rPr>
              <a:t>客户合作胜过合同谈判</a:t>
            </a:r>
          </a:p>
        </p:txBody>
      </p:sp>
      <p:sp>
        <p:nvSpPr>
          <p:cNvPr id="19471" name="Rectangle 28"/>
          <p:cNvSpPr>
            <a:spLocks noChangeArrowheads="1"/>
          </p:cNvSpPr>
          <p:nvPr/>
        </p:nvSpPr>
        <p:spPr bwMode="gray">
          <a:xfrm>
            <a:off x="1085851" y="4319589"/>
            <a:ext cx="158408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801688">
              <a:spcBef>
                <a:spcPct val="50000"/>
              </a:spcBef>
            </a:pPr>
            <a:r>
              <a:rPr lang="zh-CN" altLang="en-US" sz="1600" b="1">
                <a:solidFill>
                  <a:srgbClr val="000000"/>
                </a:solidFill>
                <a:latin typeface="FrutigerNext LT Regular"/>
              </a:rPr>
              <a:t>响应变化胜过遵循计划</a:t>
            </a:r>
          </a:p>
        </p:txBody>
      </p:sp>
      <p:sp>
        <p:nvSpPr>
          <p:cNvPr id="19472" name="Rectangle 29"/>
          <p:cNvSpPr>
            <a:spLocks noChangeArrowheads="1"/>
          </p:cNvSpPr>
          <p:nvPr/>
        </p:nvSpPr>
        <p:spPr bwMode="gray">
          <a:xfrm>
            <a:off x="6588369" y="2087564"/>
            <a:ext cx="2088174"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801688">
              <a:spcBef>
                <a:spcPct val="50000"/>
              </a:spcBef>
            </a:pPr>
            <a:r>
              <a:rPr lang="zh-CN" altLang="en-US" sz="1600" b="1">
                <a:solidFill>
                  <a:srgbClr val="000000"/>
                </a:solidFill>
                <a:latin typeface="FrutigerNext LT Regular"/>
              </a:rPr>
              <a:t>可以工作的软件胜过面面俱到的文档</a:t>
            </a:r>
          </a:p>
        </p:txBody>
      </p:sp>
      <p:sp>
        <p:nvSpPr>
          <p:cNvPr id="19473" name="Rectangle 30"/>
          <p:cNvSpPr>
            <a:spLocks noChangeArrowheads="1"/>
          </p:cNvSpPr>
          <p:nvPr/>
        </p:nvSpPr>
        <p:spPr bwMode="gray">
          <a:xfrm>
            <a:off x="971550" y="2087564"/>
            <a:ext cx="1727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801688">
              <a:spcBef>
                <a:spcPct val="50000"/>
              </a:spcBef>
            </a:pPr>
            <a:r>
              <a:rPr lang="zh-CN" altLang="en-US" b="1">
                <a:solidFill>
                  <a:srgbClr val="000000"/>
                </a:solidFill>
                <a:latin typeface="FrutigerNext LT Regular"/>
              </a:rPr>
              <a:t>个体和交互</a:t>
            </a:r>
            <a:r>
              <a:rPr lang="zh-CN" altLang="en-US" sz="1600" b="1">
                <a:solidFill>
                  <a:srgbClr val="000000"/>
                </a:solidFill>
                <a:latin typeface="FrutigerNext LT Regular"/>
              </a:rPr>
              <a:t>胜过过程和工具</a:t>
            </a:r>
          </a:p>
        </p:txBody>
      </p:sp>
    </p:spTree>
    <p:extLst>
      <p:ext uri="{BB962C8B-B14F-4D97-AF65-F5344CB8AC3E}">
        <p14:creationId xmlns:p14="http://schemas.microsoft.com/office/powerpoint/2010/main" val="390877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11188" y="333375"/>
            <a:ext cx="7704137" cy="661988"/>
          </a:xfrm>
        </p:spPr>
        <p:txBody>
          <a:bodyPr/>
          <a:lstStyle/>
          <a:p>
            <a:pPr algn="ctr" eaLnBrk="1" hangingPunct="1">
              <a:defRPr/>
            </a:pPr>
            <a:r>
              <a:rPr lang="zh-CN" altLang="en-US" sz="3600" dirty="0">
                <a:solidFill>
                  <a:srgbClr val="FFFF00"/>
                </a:solidFill>
                <a:latin typeface="+mj-ea"/>
              </a:rPr>
              <a:t>第</a:t>
            </a:r>
            <a:r>
              <a:rPr lang="en-US" altLang="zh-CN" sz="3600" dirty="0">
                <a:solidFill>
                  <a:srgbClr val="FFFF00"/>
                </a:solidFill>
                <a:latin typeface="+mj-ea"/>
              </a:rPr>
              <a:t>4</a:t>
            </a:r>
            <a:r>
              <a:rPr lang="zh-CN" altLang="en-US" sz="3600" dirty="0">
                <a:solidFill>
                  <a:srgbClr val="FFFF00"/>
                </a:solidFill>
                <a:latin typeface="+mj-ea"/>
              </a:rPr>
              <a:t>章  软件测试依据和规范</a:t>
            </a:r>
          </a:p>
        </p:txBody>
      </p:sp>
      <p:sp>
        <p:nvSpPr>
          <p:cNvPr id="7172" name="Rectangle 5"/>
          <p:cNvSpPr>
            <a:spLocks noChangeArrowheads="1"/>
          </p:cNvSpPr>
          <p:nvPr/>
        </p:nvSpPr>
        <p:spPr bwMode="auto">
          <a:xfrm>
            <a:off x="900113" y="1989138"/>
            <a:ext cx="4608512" cy="3841750"/>
          </a:xfrm>
          <a:prstGeom prst="rect">
            <a:avLst/>
          </a:prstGeom>
          <a:solidFill>
            <a:schemeClr val="accent1">
              <a:lumMod val="90000"/>
            </a:schemeClr>
          </a:solidFill>
          <a:ln w="9525">
            <a:noFill/>
            <a:miter lim="800000"/>
            <a:headEnd/>
            <a:tailEnd/>
          </a:ln>
        </p:spPr>
        <p:txBody>
          <a:bodyPr lIns="0" tIns="0" rIns="0" bIns="0">
            <a:spAutoFit/>
          </a:bodyPr>
          <a:lstStyle/>
          <a:p>
            <a:pPr marL="533400" indent="-342900" eaLnBrk="0" hangingPunct="0">
              <a:lnSpc>
                <a:spcPct val="150000"/>
              </a:lnSpc>
              <a:defRPr/>
            </a:pPr>
            <a:r>
              <a:rPr lang="en-US" altLang="zh-CN" sz="2800" b="1" i="0" dirty="0">
                <a:latin typeface="Times New Roman" pitchFamily="18" charset="0"/>
                <a:ea typeface="宋体" pitchFamily="2" charset="-122"/>
              </a:rPr>
              <a:t>4.1</a:t>
            </a:r>
            <a:r>
              <a:rPr lang="zh-CN" altLang="en-US" sz="2800" b="1" i="0" dirty="0">
                <a:latin typeface="Times New Roman" pitchFamily="18" charset="0"/>
                <a:ea typeface="宋体" pitchFamily="2" charset="-122"/>
              </a:rPr>
              <a:t> 传统的软件测试过程</a:t>
            </a:r>
            <a:endParaRPr lang="en-US" altLang="zh-CN" sz="2800" b="1" i="0" dirty="0">
              <a:latin typeface="Times New Roman" pitchFamily="18" charset="0"/>
              <a:ea typeface="宋体" pitchFamily="2" charset="-122"/>
            </a:endParaRPr>
          </a:p>
          <a:p>
            <a:pPr marL="533400" indent="-342900" eaLnBrk="0" hangingPunct="0">
              <a:lnSpc>
                <a:spcPct val="150000"/>
              </a:lnSpc>
              <a:defRPr/>
            </a:pPr>
            <a:r>
              <a:rPr lang="en-US" altLang="zh-CN" sz="2800" b="1" i="0" dirty="0">
                <a:latin typeface="Times New Roman" pitchFamily="18" charset="0"/>
                <a:ea typeface="宋体" pitchFamily="2" charset="-122"/>
              </a:rPr>
              <a:t>4.2  </a:t>
            </a:r>
            <a:r>
              <a:rPr lang="zh-CN" altLang="en-US" sz="2800" b="1" i="0" dirty="0">
                <a:latin typeface="Times New Roman" pitchFamily="18" charset="0"/>
                <a:ea typeface="宋体" pitchFamily="2" charset="-122"/>
              </a:rPr>
              <a:t>敏捷测试过程</a:t>
            </a:r>
            <a:endParaRPr lang="en-US" altLang="zh-CN" sz="2800" b="1" i="0" dirty="0">
              <a:latin typeface="Times New Roman" pitchFamily="18" charset="0"/>
              <a:ea typeface="宋体" pitchFamily="2" charset="-122"/>
            </a:endParaRPr>
          </a:p>
          <a:p>
            <a:pPr marL="533400" indent="-342900" eaLnBrk="0" hangingPunct="0">
              <a:lnSpc>
                <a:spcPct val="150000"/>
              </a:lnSpc>
              <a:defRPr/>
            </a:pPr>
            <a:r>
              <a:rPr lang="en-US" altLang="zh-CN" sz="2800" b="1" i="0" dirty="0">
                <a:latin typeface="Times New Roman" pitchFamily="18" charset="0"/>
                <a:ea typeface="宋体" pitchFamily="2" charset="-122"/>
              </a:rPr>
              <a:t>4.3  </a:t>
            </a:r>
            <a:r>
              <a:rPr lang="zh-CN" altLang="en-US" sz="2800" b="1" i="0" dirty="0">
                <a:latin typeface="Times New Roman" pitchFamily="18" charset="0"/>
                <a:ea typeface="宋体" pitchFamily="2" charset="-122"/>
              </a:rPr>
              <a:t>软件测试学派</a:t>
            </a:r>
            <a:endParaRPr lang="en-US" altLang="zh-CN" sz="2800" b="1" i="0" dirty="0">
              <a:latin typeface="Times New Roman" pitchFamily="18" charset="0"/>
              <a:ea typeface="宋体" pitchFamily="2" charset="-122"/>
            </a:endParaRPr>
          </a:p>
          <a:p>
            <a:pPr marL="533400" indent="-342900" eaLnBrk="0" hangingPunct="0">
              <a:lnSpc>
                <a:spcPct val="150000"/>
              </a:lnSpc>
              <a:defRPr/>
            </a:pPr>
            <a:r>
              <a:rPr lang="en-US" altLang="zh-CN" sz="2800" b="1" i="0" dirty="0">
                <a:latin typeface="Times New Roman" pitchFamily="18" charset="0"/>
                <a:ea typeface="宋体" pitchFamily="2" charset="-122"/>
              </a:rPr>
              <a:t>4.4  </a:t>
            </a:r>
            <a:r>
              <a:rPr lang="zh-CN" altLang="en-US" sz="2800" b="1" i="0" dirty="0">
                <a:latin typeface="Times New Roman" pitchFamily="18" charset="0"/>
                <a:ea typeface="宋体" pitchFamily="2" charset="-122"/>
              </a:rPr>
              <a:t>基于风险的测试策略</a:t>
            </a:r>
            <a:endParaRPr lang="en-US" altLang="zh-CN" sz="2800" b="1" i="0" dirty="0">
              <a:latin typeface="Times New Roman" pitchFamily="18" charset="0"/>
              <a:ea typeface="宋体" pitchFamily="2" charset="-122"/>
            </a:endParaRPr>
          </a:p>
          <a:p>
            <a:pPr marL="533400" indent="-342900" eaLnBrk="0" hangingPunct="0">
              <a:lnSpc>
                <a:spcPct val="150000"/>
              </a:lnSpc>
              <a:defRPr/>
            </a:pPr>
            <a:r>
              <a:rPr lang="en-US" altLang="zh-CN" sz="2800" b="1" i="0" dirty="0">
                <a:latin typeface="Times New Roman" pitchFamily="18" charset="0"/>
                <a:ea typeface="宋体" pitchFamily="2" charset="-122"/>
              </a:rPr>
              <a:t>4.5</a:t>
            </a:r>
            <a:r>
              <a:rPr lang="zh-CN" altLang="en-US" sz="2800" b="1" i="0" dirty="0">
                <a:latin typeface="Times New Roman" pitchFamily="18" charset="0"/>
                <a:ea typeface="宋体" pitchFamily="2" charset="-122"/>
              </a:rPr>
              <a:t> 测试过程改进</a:t>
            </a:r>
          </a:p>
          <a:p>
            <a:pPr marL="533400" indent="-342900" eaLnBrk="0" hangingPunct="0">
              <a:lnSpc>
                <a:spcPct val="150000"/>
              </a:lnSpc>
              <a:defRPr/>
            </a:pPr>
            <a:r>
              <a:rPr lang="en-US" altLang="zh-CN" sz="2800" b="1" i="0" dirty="0">
                <a:latin typeface="Times New Roman" pitchFamily="18" charset="0"/>
                <a:ea typeface="宋体" pitchFamily="2" charset="-122"/>
              </a:rPr>
              <a:t>4.6  </a:t>
            </a:r>
            <a:r>
              <a:rPr lang="zh-CN" altLang="en-US" sz="2800" b="1" i="0" dirty="0">
                <a:latin typeface="Times New Roman" pitchFamily="18" charset="0"/>
                <a:ea typeface="宋体" pitchFamily="2" charset="-122"/>
              </a:rPr>
              <a:t>软件测试规范</a:t>
            </a:r>
          </a:p>
        </p:txBody>
      </p:sp>
      <p:pic>
        <p:nvPicPr>
          <p:cNvPr id="22531" name="Picture 5" descr="books"/>
          <p:cNvPicPr>
            <a:picLocks noChangeAspect="1" noChangeArrowheads="1"/>
          </p:cNvPicPr>
          <p:nvPr/>
        </p:nvPicPr>
        <p:blipFill>
          <a:blip r:embed="rId3"/>
          <a:srcRect/>
          <a:stretch>
            <a:fillRect/>
          </a:stretch>
        </p:blipFill>
        <p:spPr bwMode="auto">
          <a:xfrm>
            <a:off x="5724525" y="2565400"/>
            <a:ext cx="3443288" cy="25908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187450" y="333375"/>
            <a:ext cx="6743700" cy="561975"/>
          </a:xfrm>
        </p:spPr>
        <p:txBody>
          <a:bodyPr/>
          <a:lstStyle/>
          <a:p>
            <a:pPr algn="ctr" eaLnBrk="1" hangingPunct="1"/>
            <a:r>
              <a:rPr lang="zh-CN" altLang="en-US" sz="3600">
                <a:solidFill>
                  <a:srgbClr val="FFFF00"/>
                </a:solidFill>
                <a:ea typeface="宋体" charset="-122"/>
              </a:rPr>
              <a:t>深入敏捷宣言背后的原则</a:t>
            </a:r>
            <a:r>
              <a:rPr lang="zh-CN" altLang="en-US" sz="2400">
                <a:solidFill>
                  <a:srgbClr val="FFFF00"/>
                </a:solidFill>
                <a:ea typeface="宋体" charset="-122"/>
              </a:rPr>
              <a:t>（</a:t>
            </a:r>
            <a:r>
              <a:rPr lang="en-US" altLang="zh-CN" sz="2400">
                <a:solidFill>
                  <a:srgbClr val="FFFF00"/>
                </a:solidFill>
                <a:ea typeface="宋体" charset="-122"/>
              </a:rPr>
              <a:t>1</a:t>
            </a:r>
            <a:r>
              <a:rPr lang="zh-CN" altLang="en-US" sz="2400">
                <a:solidFill>
                  <a:srgbClr val="FFFF00"/>
                </a:solidFill>
                <a:ea typeface="宋体" charset="-122"/>
              </a:rPr>
              <a:t>）</a:t>
            </a:r>
            <a:endParaRPr lang="en-US" altLang="en-US" sz="2400">
              <a:solidFill>
                <a:srgbClr val="FFFF00"/>
              </a:solidFill>
              <a:ea typeface="宋体" charset="-122"/>
            </a:endParaRPr>
          </a:p>
        </p:txBody>
      </p:sp>
      <p:sp>
        <p:nvSpPr>
          <p:cNvPr id="53250" name="矩形 2"/>
          <p:cNvSpPr>
            <a:spLocks noChangeArrowheads="1"/>
          </p:cNvSpPr>
          <p:nvPr/>
        </p:nvSpPr>
        <p:spPr bwMode="auto">
          <a:xfrm>
            <a:off x="611188" y="2060575"/>
            <a:ext cx="7848600" cy="3386138"/>
          </a:xfrm>
          <a:prstGeom prst="rect">
            <a:avLst/>
          </a:prstGeom>
          <a:noFill/>
          <a:ln w="9525">
            <a:noFill/>
            <a:miter lim="800000"/>
            <a:headEnd/>
            <a:tailEnd/>
          </a:ln>
        </p:spPr>
        <p:txBody>
          <a:bodyPr>
            <a:spAutoFit/>
          </a:bodyPr>
          <a:lstStyle/>
          <a:p>
            <a:pPr marL="457200" indent="-457200" latinLnBrk="1">
              <a:lnSpc>
                <a:spcPct val="150000"/>
              </a:lnSpc>
              <a:buFont typeface="黑体" pitchFamily="49" charset="-122"/>
              <a:buAutoNum type="circleNumDbPlain"/>
            </a:pPr>
            <a:r>
              <a:rPr lang="zh-CN" altLang="en-US" sz="2400" b="1" i="0">
                <a:solidFill>
                  <a:srgbClr val="3366FF"/>
                </a:solidFill>
              </a:rPr>
              <a:t>尽早和持续地</a:t>
            </a:r>
            <a:r>
              <a:rPr lang="zh-CN" altLang="en-US" sz="2400" i="0"/>
              <a:t>交付有价值的软件来满足客户</a:t>
            </a:r>
          </a:p>
          <a:p>
            <a:pPr marL="457200" indent="-457200" latinLnBrk="1">
              <a:lnSpc>
                <a:spcPct val="150000"/>
              </a:lnSpc>
              <a:buFont typeface="黑体" pitchFamily="49" charset="-122"/>
              <a:buAutoNum type="circleNumDbPlain"/>
            </a:pPr>
            <a:r>
              <a:rPr lang="zh-CN" altLang="en-US" sz="2400" i="0"/>
              <a:t>欢迎需求变更</a:t>
            </a:r>
            <a:r>
              <a:rPr lang="en-US" altLang="zh-CN" sz="2400" i="0"/>
              <a:t>——</a:t>
            </a:r>
            <a:r>
              <a:rPr lang="zh-CN" altLang="en-US" sz="2400" i="0" u="sng">
                <a:solidFill>
                  <a:srgbClr val="FF0000"/>
                </a:solidFill>
              </a:rPr>
              <a:t>即使是在项目开发后期</a:t>
            </a:r>
            <a:r>
              <a:rPr lang="zh-CN" altLang="en-US" sz="2400" i="0"/>
              <a:t>。</a:t>
            </a:r>
            <a:r>
              <a:rPr lang="zh-CN" altLang="en-US" sz="2400" b="1" i="0">
                <a:solidFill>
                  <a:srgbClr val="3366FF"/>
                </a:solidFill>
              </a:rPr>
              <a:t>要善于利用需求变更</a:t>
            </a:r>
            <a:r>
              <a:rPr lang="zh-CN" altLang="en-US" sz="2400" i="0"/>
              <a:t>，帮助客户获得竞争优势</a:t>
            </a:r>
          </a:p>
          <a:p>
            <a:pPr marL="457200" indent="-457200" latinLnBrk="1">
              <a:lnSpc>
                <a:spcPct val="150000"/>
              </a:lnSpc>
              <a:buFont typeface="黑体" pitchFamily="49" charset="-122"/>
              <a:buAutoNum type="circleNumDbPlain"/>
            </a:pPr>
            <a:r>
              <a:rPr lang="zh-CN" altLang="en-US" sz="2400" i="0"/>
              <a:t>要不断交付可用的软件，周期从几周到几个月不等，</a:t>
            </a:r>
            <a:r>
              <a:rPr lang="zh-CN" altLang="en-US" sz="2400" b="1" i="0" u="sng">
                <a:solidFill>
                  <a:srgbClr val="FF0000"/>
                </a:solidFill>
              </a:rPr>
              <a:t>且越短越好</a:t>
            </a:r>
          </a:p>
          <a:p>
            <a:pPr marL="457200" indent="-457200" latinLnBrk="1">
              <a:lnSpc>
                <a:spcPct val="150000"/>
              </a:lnSpc>
              <a:buFont typeface="黑体" pitchFamily="49" charset="-122"/>
              <a:buAutoNum type="circleNumDbPlain"/>
            </a:pPr>
            <a:r>
              <a:rPr lang="zh-CN" altLang="en-US" sz="2400" i="0"/>
              <a:t>项目过程中，业务人员与开发人员</a:t>
            </a:r>
            <a:r>
              <a:rPr lang="zh-CN" altLang="en-US" sz="2400" b="1" i="0">
                <a:solidFill>
                  <a:srgbClr val="3366FF"/>
                </a:solidFill>
              </a:rPr>
              <a:t>必须</a:t>
            </a:r>
            <a:r>
              <a:rPr lang="zh-CN" altLang="en-US" sz="2400" i="0"/>
              <a:t>在一起工作</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187450" y="333375"/>
            <a:ext cx="6743700" cy="561975"/>
          </a:xfrm>
        </p:spPr>
        <p:txBody>
          <a:bodyPr/>
          <a:lstStyle/>
          <a:p>
            <a:pPr algn="ctr" eaLnBrk="1" hangingPunct="1"/>
            <a:r>
              <a:rPr lang="zh-CN" altLang="en-US" sz="3600">
                <a:solidFill>
                  <a:srgbClr val="FFFF00"/>
                </a:solidFill>
                <a:ea typeface="宋体" charset="-122"/>
              </a:rPr>
              <a:t>深入敏捷宣言背后的原则</a:t>
            </a:r>
            <a:r>
              <a:rPr lang="zh-CN" altLang="en-US" sz="2400">
                <a:solidFill>
                  <a:srgbClr val="FFFF00"/>
                </a:solidFill>
                <a:ea typeface="宋体" charset="-122"/>
              </a:rPr>
              <a:t>（</a:t>
            </a:r>
            <a:r>
              <a:rPr lang="en-US" altLang="zh-CN" sz="2400">
                <a:solidFill>
                  <a:srgbClr val="FFFF00"/>
                </a:solidFill>
                <a:ea typeface="宋体" charset="-122"/>
              </a:rPr>
              <a:t>2</a:t>
            </a:r>
            <a:r>
              <a:rPr lang="zh-CN" altLang="en-US" sz="2400">
                <a:solidFill>
                  <a:srgbClr val="FFFF00"/>
                </a:solidFill>
                <a:ea typeface="宋体" charset="-122"/>
              </a:rPr>
              <a:t>）</a:t>
            </a:r>
            <a:endParaRPr lang="en-US" altLang="en-US" sz="2400">
              <a:solidFill>
                <a:srgbClr val="FFFF00"/>
              </a:solidFill>
              <a:ea typeface="宋体" charset="-122"/>
            </a:endParaRPr>
          </a:p>
        </p:txBody>
      </p:sp>
      <p:sp>
        <p:nvSpPr>
          <p:cNvPr id="55298" name="矩形 2"/>
          <p:cNvSpPr>
            <a:spLocks noChangeArrowheads="1"/>
          </p:cNvSpPr>
          <p:nvPr/>
        </p:nvSpPr>
        <p:spPr bwMode="auto">
          <a:xfrm>
            <a:off x="900113" y="1773238"/>
            <a:ext cx="7416800" cy="3938587"/>
          </a:xfrm>
          <a:prstGeom prst="rect">
            <a:avLst/>
          </a:prstGeom>
          <a:noFill/>
          <a:ln w="9525">
            <a:noFill/>
            <a:miter lim="800000"/>
            <a:headEnd/>
            <a:tailEnd/>
          </a:ln>
        </p:spPr>
        <p:txBody>
          <a:bodyPr>
            <a:spAutoFit/>
          </a:bodyPr>
          <a:lstStyle/>
          <a:p>
            <a:pPr marL="457200" indent="-457200" latinLnBrk="1">
              <a:lnSpc>
                <a:spcPct val="150000"/>
              </a:lnSpc>
              <a:buFont typeface="黑体" pitchFamily="49" charset="-122"/>
              <a:buAutoNum type="circleNumDbPlain" startAt="5"/>
            </a:pPr>
            <a:r>
              <a:rPr lang="zh-CN" altLang="en-US" sz="2400" i="0"/>
              <a:t>要善于激励项目人员，给他们以所需要的环境和支持，</a:t>
            </a:r>
            <a:r>
              <a:rPr lang="zh-CN" altLang="en-US" sz="2400" b="1" i="0">
                <a:solidFill>
                  <a:srgbClr val="3366FF"/>
                </a:solidFill>
              </a:rPr>
              <a:t>并相信</a:t>
            </a:r>
            <a:r>
              <a:rPr lang="zh-CN" altLang="en-US" sz="2400" i="0"/>
              <a:t>他们能够完成任务</a:t>
            </a:r>
          </a:p>
          <a:p>
            <a:pPr marL="457200" indent="-457200" latinLnBrk="1">
              <a:lnSpc>
                <a:spcPct val="150000"/>
              </a:lnSpc>
              <a:buFont typeface="黑体" pitchFamily="49" charset="-122"/>
              <a:buAutoNum type="circleNumDbPlain" startAt="7"/>
            </a:pPr>
            <a:r>
              <a:rPr lang="zh-CN" altLang="en-US" sz="2400" i="0"/>
              <a:t>无论是团队内还是团队间，最有效</a:t>
            </a:r>
            <a:r>
              <a:rPr lang="zh-CN" altLang="en-US" sz="2400" b="1" i="0">
                <a:solidFill>
                  <a:srgbClr val="3366FF"/>
                </a:solidFill>
              </a:rPr>
              <a:t>的沟通方法是面对面的交谈</a:t>
            </a:r>
            <a:endParaRPr lang="en-US" altLang="zh-CN" sz="2400" b="1" i="0">
              <a:solidFill>
                <a:srgbClr val="3366FF"/>
              </a:solidFill>
            </a:endParaRPr>
          </a:p>
          <a:p>
            <a:pPr marL="457200" indent="-457200" latinLnBrk="1">
              <a:lnSpc>
                <a:spcPct val="150000"/>
              </a:lnSpc>
              <a:buFont typeface="黑体" pitchFamily="49" charset="-122"/>
              <a:buAutoNum type="circleNumDbPlain" startAt="7"/>
            </a:pPr>
            <a:r>
              <a:rPr lang="zh-CN" altLang="en-US" sz="2400" b="1" i="0" u="sng">
                <a:solidFill>
                  <a:srgbClr val="3366FF"/>
                </a:solidFill>
              </a:rPr>
              <a:t>可用的软件</a:t>
            </a:r>
            <a:r>
              <a:rPr lang="zh-CN" altLang="en-US" sz="2400" i="0"/>
              <a:t>是衡量进度的主要指标</a:t>
            </a:r>
          </a:p>
          <a:p>
            <a:pPr marL="457200" indent="-457200" latinLnBrk="1">
              <a:lnSpc>
                <a:spcPct val="150000"/>
              </a:lnSpc>
              <a:buFont typeface="黑体" pitchFamily="49" charset="-122"/>
              <a:buAutoNum type="circleNumDbPlain" startAt="7"/>
            </a:pPr>
            <a:r>
              <a:rPr lang="zh-CN" altLang="en-US" sz="2400" i="0"/>
              <a:t>敏捷过程提倡</a:t>
            </a:r>
            <a:r>
              <a:rPr lang="zh-CN" altLang="en-US" sz="2400" b="1" i="0">
                <a:solidFill>
                  <a:srgbClr val="3366FF"/>
                </a:solidFill>
              </a:rPr>
              <a:t>可持续的开发</a:t>
            </a:r>
            <a:r>
              <a:rPr lang="zh-CN" altLang="en-US" sz="2400" i="0"/>
              <a:t>。项目方、开发人员和用户应该能够保持长期稳定的开发速度</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矩形 2"/>
          <p:cNvSpPr>
            <a:spLocks noChangeArrowheads="1"/>
          </p:cNvSpPr>
          <p:nvPr/>
        </p:nvSpPr>
        <p:spPr bwMode="auto">
          <a:xfrm>
            <a:off x="684213" y="2133600"/>
            <a:ext cx="7827962" cy="2830513"/>
          </a:xfrm>
          <a:prstGeom prst="rect">
            <a:avLst/>
          </a:prstGeom>
          <a:noFill/>
          <a:ln w="9525">
            <a:noFill/>
            <a:miter lim="800000"/>
            <a:headEnd/>
            <a:tailEnd/>
          </a:ln>
        </p:spPr>
        <p:txBody>
          <a:bodyPr>
            <a:spAutoFit/>
          </a:bodyPr>
          <a:lstStyle/>
          <a:p>
            <a:pPr marL="457200" indent="-457200" latinLnBrk="1">
              <a:lnSpc>
                <a:spcPct val="150000"/>
              </a:lnSpc>
              <a:buFont typeface="黑体" pitchFamily="49" charset="-122"/>
              <a:buAutoNum type="circleNumDbPlain" startAt="9"/>
            </a:pPr>
            <a:r>
              <a:rPr lang="zh-CN" altLang="en-US" sz="2400" i="0"/>
              <a:t>对技术的</a:t>
            </a:r>
            <a:r>
              <a:rPr lang="zh-CN" altLang="en-US" sz="2400" b="1" i="0">
                <a:solidFill>
                  <a:srgbClr val="3366FF"/>
                </a:solidFill>
              </a:rPr>
              <a:t>精益求精</a:t>
            </a:r>
            <a:r>
              <a:rPr lang="zh-CN" altLang="en-US" sz="2400" i="0"/>
              <a:t>、对设计的不断完善将提升敏捷性</a:t>
            </a:r>
          </a:p>
          <a:p>
            <a:pPr marL="457200" indent="-457200" latinLnBrk="1">
              <a:lnSpc>
                <a:spcPct val="150000"/>
              </a:lnSpc>
              <a:buFont typeface="黑体" pitchFamily="49" charset="-122"/>
              <a:buAutoNum type="circleNumDbPlain" startAt="9"/>
            </a:pPr>
            <a:r>
              <a:rPr lang="zh-CN" altLang="en-US" sz="2400" b="1" i="0">
                <a:solidFill>
                  <a:srgbClr val="3366FF"/>
                </a:solidFill>
              </a:rPr>
              <a:t>简单</a:t>
            </a:r>
            <a:r>
              <a:rPr lang="en-US" altLang="zh-CN" sz="2400" i="0"/>
              <a:t>——</a:t>
            </a:r>
            <a:r>
              <a:rPr lang="zh-CN" altLang="en-US" sz="2400" i="0"/>
              <a:t>尽最大可能减少不必要的工作</a:t>
            </a:r>
            <a:r>
              <a:rPr lang="en-US" altLang="zh-CN" sz="2400" i="0"/>
              <a:t>——</a:t>
            </a:r>
            <a:r>
              <a:rPr lang="zh-CN" altLang="en-US" sz="2400" i="0"/>
              <a:t>一门艺术</a:t>
            </a:r>
          </a:p>
          <a:p>
            <a:pPr marL="457200" indent="-457200" latinLnBrk="1">
              <a:lnSpc>
                <a:spcPct val="150000"/>
              </a:lnSpc>
              <a:buFont typeface="黑体" pitchFamily="49" charset="-122"/>
              <a:buAutoNum type="circleNumDbPlain" startAt="9"/>
            </a:pPr>
            <a:r>
              <a:rPr lang="zh-CN" altLang="en-US" sz="2400" i="0"/>
              <a:t>最佳的架构、需求和设计出自于</a:t>
            </a:r>
            <a:r>
              <a:rPr lang="zh-CN" altLang="en-US" sz="2400" b="1" i="0">
                <a:solidFill>
                  <a:srgbClr val="3366FF"/>
                </a:solidFill>
              </a:rPr>
              <a:t>自组织的团队</a:t>
            </a:r>
          </a:p>
          <a:p>
            <a:pPr marL="457200" indent="-457200" latinLnBrk="1">
              <a:lnSpc>
                <a:spcPct val="150000"/>
              </a:lnSpc>
              <a:buFont typeface="黑体" pitchFamily="49" charset="-122"/>
              <a:buAutoNum type="circleNumDbPlain" startAt="9"/>
            </a:pPr>
            <a:r>
              <a:rPr lang="zh-CN" altLang="en-US" sz="2400" i="0"/>
              <a:t>团队要</a:t>
            </a:r>
            <a:r>
              <a:rPr lang="zh-CN" altLang="en-US" sz="2400" b="1" i="0">
                <a:solidFill>
                  <a:srgbClr val="3366FF"/>
                </a:solidFill>
              </a:rPr>
              <a:t>定期反省</a:t>
            </a:r>
            <a:r>
              <a:rPr lang="zh-CN" altLang="en-US" sz="2400" i="0"/>
              <a:t>如何能够做到更有效，并相应地调整团队的行为</a:t>
            </a:r>
            <a:endParaRPr lang="zh-CN" altLang="en-US" i="0"/>
          </a:p>
        </p:txBody>
      </p:sp>
      <p:sp>
        <p:nvSpPr>
          <p:cNvPr id="57346" name="Title 1"/>
          <p:cNvSpPr>
            <a:spLocks noGrp="1"/>
          </p:cNvSpPr>
          <p:nvPr>
            <p:ph type="title"/>
          </p:nvPr>
        </p:nvSpPr>
        <p:spPr>
          <a:xfrm>
            <a:off x="1187450" y="333375"/>
            <a:ext cx="6743700" cy="561975"/>
          </a:xfrm>
        </p:spPr>
        <p:txBody>
          <a:bodyPr/>
          <a:lstStyle/>
          <a:p>
            <a:pPr algn="ctr" eaLnBrk="1" hangingPunct="1"/>
            <a:r>
              <a:rPr lang="zh-CN" altLang="en-US" sz="3600">
                <a:solidFill>
                  <a:srgbClr val="FFFF00"/>
                </a:solidFill>
                <a:ea typeface="宋体" charset="-122"/>
              </a:rPr>
              <a:t>深入敏捷宣言背后的原则</a:t>
            </a:r>
            <a:r>
              <a:rPr lang="zh-CN" altLang="en-US" sz="2400">
                <a:solidFill>
                  <a:srgbClr val="FFFF00"/>
                </a:solidFill>
                <a:ea typeface="宋体" charset="-122"/>
              </a:rPr>
              <a:t>（</a:t>
            </a:r>
            <a:r>
              <a:rPr lang="en-US" altLang="zh-CN" sz="2400">
                <a:solidFill>
                  <a:srgbClr val="FFFF00"/>
                </a:solidFill>
                <a:ea typeface="宋体" charset="-122"/>
              </a:rPr>
              <a:t>3</a:t>
            </a:r>
            <a:r>
              <a:rPr lang="zh-CN" altLang="en-US" sz="2400">
                <a:solidFill>
                  <a:srgbClr val="FFFF00"/>
                </a:solidFill>
                <a:ea typeface="宋体" charset="-122"/>
              </a:rPr>
              <a:t>）</a:t>
            </a:r>
            <a:endParaRPr lang="en-US" altLang="en-US" sz="2400">
              <a:solidFill>
                <a:srgbClr val="FFFF00"/>
              </a:solidFill>
              <a:ea typeface="宋体" charset="-122"/>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33</a:t>
            </a:fld>
            <a:endParaRPr lang="en-US" altLang="zh-CN"/>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26" y="1412777"/>
            <a:ext cx="8748970" cy="411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166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323851" y="115888"/>
            <a:ext cx="7746023" cy="411162"/>
          </a:xfrm>
        </p:spPr>
        <p:txBody>
          <a:bodyPr/>
          <a:lstStyle/>
          <a:p>
            <a:pPr eaLnBrk="1" hangingPunct="1"/>
            <a:r>
              <a:rPr lang="zh-CN" altLang="en-US" sz="2800">
                <a:ea typeface="宋体" pitchFamily="2" charset="-122"/>
              </a:rPr>
              <a:t>   敏捷实践</a:t>
            </a:r>
          </a:p>
        </p:txBody>
      </p:sp>
      <p:graphicFrame>
        <p:nvGraphicFramePr>
          <p:cNvPr id="3074" name="Object 5"/>
          <p:cNvGraphicFramePr>
            <a:graphicFrameLocks noGrp="1" noChangeAspect="1"/>
          </p:cNvGraphicFramePr>
          <p:nvPr>
            <p:ph idx="1"/>
          </p:nvPr>
        </p:nvGraphicFramePr>
        <p:xfrm>
          <a:off x="3575538" y="936625"/>
          <a:ext cx="2010508" cy="1933575"/>
        </p:xfrm>
        <a:graphic>
          <a:graphicData uri="http://schemas.openxmlformats.org/presentationml/2006/ole">
            <mc:AlternateContent xmlns:mc="http://schemas.openxmlformats.org/markup-compatibility/2006">
              <mc:Choice xmlns:v="urn:schemas-microsoft-com:vml" Requires="v">
                <p:oleObj spid="_x0000_s1026" name="CorelDRAW" r:id="rId4" imgW="2857320" imgH="2536200" progId="CorelDRAW.Graphic.9">
                  <p:embed/>
                </p:oleObj>
              </mc:Choice>
              <mc:Fallback>
                <p:oleObj name="CorelDRAW" r:id="rId4" imgW="2857320" imgH="2536200" progId="CorelDRAW.Graphic.9">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538" y="936625"/>
                        <a:ext cx="2010508"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Rectangle 3"/>
          <p:cNvSpPr>
            <a:spLocks noChangeArrowheads="1"/>
          </p:cNvSpPr>
          <p:nvPr/>
        </p:nvSpPr>
        <p:spPr bwMode="auto">
          <a:xfrm>
            <a:off x="971550" y="3213100"/>
            <a:ext cx="7747488"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52" tIns="40076" rIns="80152" bIns="40076"/>
          <a:lstStyle/>
          <a:p>
            <a:pPr marL="300038" indent="-300038" defTabSz="801688">
              <a:lnSpc>
                <a:spcPct val="115000"/>
              </a:lnSpc>
              <a:buClr>
                <a:srgbClr val="777777"/>
              </a:buClr>
              <a:buSzPct val="60000"/>
              <a:buFont typeface="Wingdings" pitchFamily="2" charset="2"/>
              <a:buChar char="l"/>
            </a:pPr>
            <a:r>
              <a:rPr lang="zh-CN" altLang="en-US" sz="2400" b="1">
                <a:solidFill>
                  <a:srgbClr val="000000"/>
                </a:solidFill>
                <a:latin typeface="FrutigerNext LT Regular"/>
              </a:rPr>
              <a:t>在敏捷的两个门派：</a:t>
            </a:r>
            <a:r>
              <a:rPr lang="en-US" altLang="zh-CN" sz="2400" b="1">
                <a:solidFill>
                  <a:srgbClr val="000000"/>
                </a:solidFill>
                <a:latin typeface="FrutigerNext LT Regular"/>
              </a:rPr>
              <a:t>XP</a:t>
            </a:r>
            <a:r>
              <a:rPr lang="zh-CN" altLang="en-US" sz="2400" b="1">
                <a:solidFill>
                  <a:srgbClr val="000000"/>
                </a:solidFill>
                <a:latin typeface="FrutigerNext LT Regular"/>
              </a:rPr>
              <a:t>、</a:t>
            </a:r>
            <a:r>
              <a:rPr lang="en-US" altLang="zh-CN" sz="2400" b="1">
                <a:solidFill>
                  <a:srgbClr val="000000"/>
                </a:solidFill>
                <a:latin typeface="FrutigerNext LT Regular"/>
              </a:rPr>
              <a:t>Scrum</a:t>
            </a:r>
            <a:r>
              <a:rPr lang="zh-CN" altLang="en-US" sz="2400" b="1">
                <a:solidFill>
                  <a:srgbClr val="000000"/>
                </a:solidFill>
                <a:latin typeface="FrutigerNext LT Regular"/>
              </a:rPr>
              <a:t>中，整理归纳了很多可以用于协助软件开发的实践，后面统称为敏捷实践。</a:t>
            </a:r>
          </a:p>
        </p:txBody>
      </p:sp>
    </p:spTree>
    <p:extLst>
      <p:ext uri="{BB962C8B-B14F-4D97-AF65-F5344CB8AC3E}">
        <p14:creationId xmlns:p14="http://schemas.microsoft.com/office/powerpoint/2010/main" val="544101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35</a:t>
            </a:fld>
            <a:endParaRPr lang="en-US" altLang="zh-CN"/>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5" y="1842033"/>
            <a:ext cx="8842029"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999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36</a:t>
            </a:fld>
            <a:endParaRPr lang="en-US" altLang="zh-CN"/>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7"/>
            <a:ext cx="8892480" cy="341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3563888" y="5289564"/>
            <a:ext cx="5404043" cy="369332"/>
          </a:xfrm>
          <a:prstGeom prst="rect">
            <a:avLst/>
          </a:prstGeom>
          <a:noFill/>
        </p:spPr>
        <p:txBody>
          <a:bodyPr wrap="none" rtlCol="0">
            <a:spAutoFit/>
          </a:bodyPr>
          <a:lstStyle/>
          <a:p>
            <a:r>
              <a:rPr lang="en-US" altLang="zh-CN" dirty="0">
                <a:solidFill>
                  <a:srgbClr val="FF0000"/>
                </a:solidFill>
              </a:rPr>
              <a:t>Sprint</a:t>
            </a:r>
            <a:r>
              <a:rPr lang="zh-CN" altLang="en-US" dirty="0">
                <a:solidFill>
                  <a:srgbClr val="FF0000"/>
                </a:solidFill>
              </a:rPr>
              <a:t>是短距离赛跑的意思，这里面指的是一次迭代</a:t>
            </a:r>
          </a:p>
        </p:txBody>
      </p:sp>
    </p:spTree>
    <p:extLst>
      <p:ext uri="{BB962C8B-B14F-4D97-AF65-F5344CB8AC3E}">
        <p14:creationId xmlns:p14="http://schemas.microsoft.com/office/powerpoint/2010/main" val="37186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37</a:t>
            </a:fld>
            <a:endParaRPr lang="en-US" altLang="zh-CN"/>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64703"/>
            <a:ext cx="8856984" cy="6162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766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1115616" y="260350"/>
            <a:ext cx="5880695" cy="561975"/>
          </a:xfrm>
        </p:spPr>
        <p:txBody>
          <a:bodyPr/>
          <a:lstStyle/>
          <a:p>
            <a:r>
              <a:rPr lang="en-US" altLang="zh-CN" dirty="0"/>
              <a:t>Product Owner</a:t>
            </a:r>
            <a:endParaRPr lang="zh-CN" altLang="en-US" dirty="0"/>
          </a:p>
        </p:txBody>
      </p:sp>
      <p:sp>
        <p:nvSpPr>
          <p:cNvPr id="18435" name="内容占位符 2"/>
          <p:cNvSpPr>
            <a:spLocks noGrp="1"/>
          </p:cNvSpPr>
          <p:nvPr>
            <p:ph idx="1"/>
          </p:nvPr>
        </p:nvSpPr>
        <p:spPr>
          <a:xfrm>
            <a:off x="457200" y="1600200"/>
            <a:ext cx="8229600" cy="4060825"/>
          </a:xfrm>
        </p:spPr>
        <p:txBody>
          <a:bodyPr/>
          <a:lstStyle/>
          <a:p>
            <a:r>
              <a:rPr lang="zh-CN" altLang="en-US"/>
              <a:t>制定产品特性和发布的内容</a:t>
            </a:r>
            <a:endParaRPr lang="en-US" altLang="zh-CN"/>
          </a:p>
          <a:p>
            <a:r>
              <a:rPr lang="zh-CN" altLang="en-US" b="1">
                <a:solidFill>
                  <a:srgbClr val="FF0000"/>
                </a:solidFill>
              </a:rPr>
              <a:t>设定产品优先级（根据市场价值）</a:t>
            </a:r>
            <a:endParaRPr lang="en-US" altLang="zh-CN" b="1">
              <a:solidFill>
                <a:srgbClr val="FF0000"/>
              </a:solidFill>
            </a:endParaRPr>
          </a:p>
          <a:p>
            <a:r>
              <a:rPr lang="zh-CN" altLang="en-US"/>
              <a:t>敦促和保证最有价值的任务被排入迭代</a:t>
            </a:r>
            <a:endParaRPr lang="en-US" altLang="zh-CN"/>
          </a:p>
          <a:p>
            <a:r>
              <a:rPr lang="zh-CN" altLang="en-US"/>
              <a:t>每次迭代后</a:t>
            </a:r>
            <a:r>
              <a:rPr lang="en-US" altLang="zh-CN"/>
              <a:t>Review</a:t>
            </a:r>
            <a:r>
              <a:rPr lang="zh-CN" altLang="en-US"/>
              <a:t>特性优先级</a:t>
            </a:r>
            <a:endParaRPr lang="en-US" altLang="zh-CN"/>
          </a:p>
          <a:p>
            <a:r>
              <a:rPr lang="zh-CN" altLang="en-US"/>
              <a:t>接受或者拒绝交付成果</a:t>
            </a:r>
          </a:p>
        </p:txBody>
      </p:sp>
      <p:pic>
        <p:nvPicPr>
          <p:cNvPr id="1434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260350"/>
            <a:ext cx="243840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8373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linds(horizontal)">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blinds(horizontal)">
                                      <p:cBhvr>
                                        <p:cTn id="17" dur="500"/>
                                        <p:tgtEl>
                                          <p:spTgt spid="18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blinds(horizontal)">
                                      <p:cBhvr>
                                        <p:cTn id="22" dur="500"/>
                                        <p:tgtEl>
                                          <p:spTgt spid="184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blinds(horizontal)">
                                      <p:cBhvr>
                                        <p:cTn id="27" dur="500"/>
                                        <p:tgtEl>
                                          <p:spTgt spid="184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179512" y="406634"/>
            <a:ext cx="7104062" cy="561975"/>
          </a:xfrm>
        </p:spPr>
        <p:txBody>
          <a:bodyPr/>
          <a:lstStyle/>
          <a:p>
            <a:r>
              <a:rPr lang="en-US" altLang="zh-CN" dirty="0"/>
              <a:t>Scrum Master</a:t>
            </a:r>
            <a:endParaRPr lang="zh-CN" altLang="en-US" dirty="0"/>
          </a:p>
        </p:txBody>
      </p:sp>
      <p:sp>
        <p:nvSpPr>
          <p:cNvPr id="19459" name="内容占位符 2"/>
          <p:cNvSpPr>
            <a:spLocks noGrp="1"/>
          </p:cNvSpPr>
          <p:nvPr>
            <p:ph idx="1"/>
          </p:nvPr>
        </p:nvSpPr>
        <p:spPr/>
        <p:txBody>
          <a:bodyPr/>
          <a:lstStyle/>
          <a:p>
            <a:r>
              <a:rPr lang="zh-CN" altLang="en-US"/>
              <a:t>做为团队和外部的接口</a:t>
            </a:r>
            <a:endParaRPr lang="en-US" altLang="zh-CN"/>
          </a:p>
          <a:p>
            <a:r>
              <a:rPr lang="zh-CN" altLang="en-US"/>
              <a:t>扫清项目障碍，保证团队的高效工作</a:t>
            </a:r>
            <a:endParaRPr lang="en-US" altLang="zh-CN"/>
          </a:p>
          <a:p>
            <a:r>
              <a:rPr lang="zh-CN" altLang="en-US"/>
              <a:t>保证流程的执行</a:t>
            </a:r>
            <a:endParaRPr lang="en-US" altLang="zh-CN"/>
          </a:p>
          <a:p>
            <a:r>
              <a:rPr lang="zh-CN" altLang="en-US"/>
              <a:t>屏蔽外界对团队成员的干扰</a:t>
            </a:r>
            <a:endParaRPr lang="en-US" altLang="zh-CN"/>
          </a:p>
          <a:p>
            <a:r>
              <a:rPr lang="zh-CN" altLang="en-US" b="1">
                <a:solidFill>
                  <a:srgbClr val="FF0000"/>
                </a:solidFill>
              </a:rPr>
              <a:t>保证开发过程按计划进行，组织 各会议</a:t>
            </a:r>
            <a:endParaRPr lang="en-US" altLang="zh-CN" b="1">
              <a:solidFill>
                <a:srgbClr val="FF0000"/>
              </a:solidFill>
            </a:endParaRPr>
          </a:p>
          <a:p>
            <a:r>
              <a:rPr lang="zh-CN" altLang="en-US" b="1">
                <a:solidFill>
                  <a:srgbClr val="FF0000"/>
                </a:solidFill>
              </a:rPr>
              <a:t>主导项目过程的改进</a:t>
            </a:r>
            <a:endParaRPr lang="en-US" altLang="zh-CN" b="1">
              <a:solidFill>
                <a:srgbClr val="FF0000"/>
              </a:solidFill>
            </a:endParaRPr>
          </a:p>
        </p:txBody>
      </p:sp>
      <p:pic>
        <p:nvPicPr>
          <p:cNvPr id="1536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230188"/>
            <a:ext cx="18288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31888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7" dur="500"/>
                                        <p:tgtEl>
                                          <p:spTgt spid="194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22" dur="500"/>
                                        <p:tgtEl>
                                          <p:spTgt spid="194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animEffect transition="in" filter="blinds(horizontal)">
                                      <p:cBhvr>
                                        <p:cTn id="27" dur="500"/>
                                        <p:tgtEl>
                                          <p:spTgt spid="194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459">
                                            <p:txEl>
                                              <p:pRg st="5" end="5"/>
                                            </p:txEl>
                                          </p:spTgt>
                                        </p:tgtEl>
                                        <p:attrNameLst>
                                          <p:attrName>style.visibility</p:attrName>
                                        </p:attrNameLst>
                                      </p:cBhvr>
                                      <p:to>
                                        <p:strVal val="visible"/>
                                      </p:to>
                                    </p:set>
                                    <p:animEffect transition="in" filter="blinds(horizontal)">
                                      <p:cBhvr>
                                        <p:cTn id="32" dur="500"/>
                                        <p:tgtEl>
                                          <p:spTgt spid="19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6" descr="http://dotnetcurry.com/images/vsts/MSFProcessModel.jpg"/>
          <p:cNvPicPr>
            <a:picLocks noChangeAspect="1" noChangeArrowheads="1"/>
          </p:cNvPicPr>
          <p:nvPr/>
        </p:nvPicPr>
        <p:blipFill>
          <a:blip r:embed="rId3"/>
          <a:srcRect/>
          <a:stretch>
            <a:fillRect/>
          </a:stretch>
        </p:blipFill>
        <p:spPr bwMode="auto">
          <a:xfrm>
            <a:off x="5003800" y="2133600"/>
            <a:ext cx="3622675" cy="3362325"/>
          </a:xfrm>
          <a:prstGeom prst="rect">
            <a:avLst/>
          </a:prstGeom>
          <a:noFill/>
          <a:ln w="9525">
            <a:noFill/>
            <a:miter lim="800000"/>
            <a:headEnd/>
            <a:tailEnd/>
          </a:ln>
        </p:spPr>
      </p:pic>
      <p:sp>
        <p:nvSpPr>
          <p:cNvPr id="7170" name="Rectangle 2"/>
          <p:cNvSpPr>
            <a:spLocks noGrp="1" noChangeArrowheads="1"/>
          </p:cNvSpPr>
          <p:nvPr>
            <p:ph type="title"/>
          </p:nvPr>
        </p:nvSpPr>
        <p:spPr>
          <a:xfrm>
            <a:off x="1835150" y="404813"/>
            <a:ext cx="5402263" cy="647700"/>
          </a:xfrm>
        </p:spPr>
        <p:txBody>
          <a:bodyPr/>
          <a:lstStyle/>
          <a:p>
            <a:pPr algn="ctr" eaLnBrk="1" hangingPunct="1">
              <a:defRPr/>
            </a:pPr>
            <a:r>
              <a:rPr lang="en-US" altLang="zh-CN" sz="3600" dirty="0">
                <a:solidFill>
                  <a:srgbClr val="FFFF00"/>
                </a:solidFill>
                <a:latin typeface="+mj-ea"/>
              </a:rPr>
              <a:t>4.1 </a:t>
            </a:r>
            <a:r>
              <a:rPr lang="zh-CN" altLang="en-US" sz="3600" dirty="0">
                <a:solidFill>
                  <a:srgbClr val="FFFF00"/>
                </a:solidFill>
                <a:latin typeface="+mj-ea"/>
              </a:rPr>
              <a:t>传统的软件测试过程</a:t>
            </a:r>
            <a:r>
              <a:rPr lang="zh-CN" altLang="en-US" sz="3600" b="1" i="1" dirty="0">
                <a:solidFill>
                  <a:schemeClr val="hlink"/>
                </a:solidFill>
              </a:rPr>
              <a:t> </a:t>
            </a:r>
          </a:p>
        </p:txBody>
      </p:sp>
      <p:sp>
        <p:nvSpPr>
          <p:cNvPr id="24579" name="Rectangle 3"/>
          <p:cNvSpPr>
            <a:spLocks noChangeArrowheads="1"/>
          </p:cNvSpPr>
          <p:nvPr/>
        </p:nvSpPr>
        <p:spPr bwMode="auto">
          <a:xfrm>
            <a:off x="1187450" y="3213100"/>
            <a:ext cx="3251200" cy="1257300"/>
          </a:xfrm>
          <a:prstGeom prst="rect">
            <a:avLst/>
          </a:prstGeom>
          <a:noFill/>
          <a:ln w="9525">
            <a:noFill/>
            <a:miter lim="800000"/>
            <a:headEnd/>
            <a:tailEnd/>
          </a:ln>
        </p:spPr>
        <p:txBody>
          <a:bodyPr lIns="0" tIns="0" rIns="0" bIns="0">
            <a:spAutoFit/>
          </a:bodyPr>
          <a:lstStyle/>
          <a:p>
            <a:pPr>
              <a:lnSpc>
                <a:spcPct val="150000"/>
              </a:lnSpc>
            </a:pPr>
            <a:r>
              <a:rPr lang="en-US" altLang="zh-CN" sz="2800"/>
              <a:t>4.1.1  W</a:t>
            </a:r>
            <a:r>
              <a:rPr lang="zh-CN" altLang="en-US" sz="2800"/>
              <a:t>模型</a:t>
            </a:r>
            <a:endParaRPr lang="en-US" altLang="zh-CN" sz="2800"/>
          </a:p>
          <a:p>
            <a:pPr>
              <a:lnSpc>
                <a:spcPct val="150000"/>
              </a:lnSpc>
            </a:pPr>
            <a:r>
              <a:rPr lang="en-US" altLang="zh-CN" sz="2800"/>
              <a:t>4.1.2  Tmap</a:t>
            </a:r>
            <a:r>
              <a:rPr lang="zh-CN" altLang="en-US" sz="2800"/>
              <a:t> </a:t>
            </a:r>
            <a:r>
              <a:rPr lang="en-US" altLang="zh-CN" sz="2800"/>
              <a:t>Next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68313" y="366713"/>
            <a:ext cx="5327823" cy="561975"/>
          </a:xfrm>
        </p:spPr>
        <p:txBody>
          <a:bodyPr/>
          <a:lstStyle/>
          <a:p>
            <a:r>
              <a:rPr lang="en-US" altLang="zh-CN" dirty="0"/>
              <a:t>The Team</a:t>
            </a:r>
            <a:endParaRPr lang="zh-CN" altLang="en-US" dirty="0"/>
          </a:p>
        </p:txBody>
      </p:sp>
      <p:sp>
        <p:nvSpPr>
          <p:cNvPr id="20483" name="内容占位符 2"/>
          <p:cNvSpPr>
            <a:spLocks noGrp="1"/>
          </p:cNvSpPr>
          <p:nvPr>
            <p:ph idx="1"/>
          </p:nvPr>
        </p:nvSpPr>
        <p:spPr/>
        <p:txBody>
          <a:bodyPr/>
          <a:lstStyle/>
          <a:p>
            <a:r>
              <a:rPr lang="en-US" altLang="zh-CN"/>
              <a:t>5~9</a:t>
            </a:r>
            <a:r>
              <a:rPr lang="zh-CN" altLang="en-US"/>
              <a:t>人构成，成员固定</a:t>
            </a:r>
            <a:endParaRPr lang="en-US" altLang="zh-CN"/>
          </a:p>
          <a:p>
            <a:r>
              <a:rPr lang="zh-CN" altLang="en-US"/>
              <a:t>多职能团队</a:t>
            </a:r>
            <a:endParaRPr lang="en-US" altLang="zh-CN"/>
          </a:p>
          <a:p>
            <a:r>
              <a:rPr lang="zh-CN" altLang="en-US"/>
              <a:t>高度的自我管理能力</a:t>
            </a:r>
            <a:endParaRPr lang="en-US" altLang="zh-CN"/>
          </a:p>
          <a:p>
            <a:r>
              <a:rPr lang="zh-CN" altLang="en-US" b="1">
                <a:solidFill>
                  <a:srgbClr val="FF0000"/>
                </a:solidFill>
              </a:rPr>
              <a:t>交付产品，</a:t>
            </a:r>
            <a:r>
              <a:rPr lang="zh-CN" altLang="en-US"/>
              <a:t>汇报进度</a:t>
            </a:r>
            <a:endParaRPr lang="en-US" altLang="zh-CN"/>
          </a:p>
          <a:p>
            <a:r>
              <a:rPr lang="zh-CN" altLang="en-US"/>
              <a:t>协助改进项目流程</a:t>
            </a:r>
            <a:endParaRPr lang="en-US" altLang="zh-CN"/>
          </a:p>
          <a:p>
            <a:endParaRPr lang="en-US" altLang="zh-CN" b="1">
              <a:solidFill>
                <a:srgbClr val="FF0000"/>
              </a:solidFill>
            </a:endParaRPr>
          </a:p>
          <a:p>
            <a:endParaRPr lang="en-US" altLang="zh-CN"/>
          </a:p>
        </p:txBody>
      </p:sp>
      <p:grpSp>
        <p:nvGrpSpPr>
          <p:cNvPr id="16388" name="组合 3"/>
          <p:cNvGrpSpPr>
            <a:grpSpLocks/>
          </p:cNvGrpSpPr>
          <p:nvPr/>
        </p:nvGrpSpPr>
        <p:grpSpPr bwMode="auto">
          <a:xfrm>
            <a:off x="6084888" y="354013"/>
            <a:ext cx="2705100" cy="2138362"/>
            <a:chOff x="0" y="0"/>
            <a:chExt cx="1704" cy="1346"/>
          </a:xfrm>
        </p:grpSpPr>
        <p:pic>
          <p:nvPicPr>
            <p:cNvPr id="16389"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 y="453"/>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90" name="组合 5"/>
            <p:cNvGrpSpPr>
              <a:grpSpLocks/>
            </p:cNvGrpSpPr>
            <p:nvPr/>
          </p:nvGrpSpPr>
          <p:grpSpPr bwMode="auto">
            <a:xfrm>
              <a:off x="0" y="0"/>
              <a:ext cx="1704" cy="1346"/>
              <a:chOff x="0" y="0"/>
              <a:chExt cx="1704" cy="1346"/>
            </a:xfrm>
          </p:grpSpPr>
          <p:grpSp>
            <p:nvGrpSpPr>
              <p:cNvPr id="16391" name="组合 6"/>
              <p:cNvGrpSpPr>
                <a:grpSpLocks/>
              </p:cNvGrpSpPr>
              <p:nvPr/>
            </p:nvGrpSpPr>
            <p:grpSpPr bwMode="auto">
              <a:xfrm>
                <a:off x="0" y="0"/>
                <a:ext cx="1704" cy="440"/>
                <a:chOff x="0" y="0"/>
                <a:chExt cx="1704" cy="440"/>
              </a:xfrm>
            </p:grpSpPr>
            <p:pic>
              <p:nvPicPr>
                <p:cNvPr id="16397"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图片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392" name="图片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 y="469"/>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93" name="组合 11"/>
              <p:cNvGrpSpPr>
                <a:grpSpLocks/>
              </p:cNvGrpSpPr>
              <p:nvPr/>
            </p:nvGrpSpPr>
            <p:grpSpPr bwMode="auto">
              <a:xfrm>
                <a:off x="0" y="906"/>
                <a:ext cx="1704" cy="440"/>
                <a:chOff x="0" y="0"/>
                <a:chExt cx="1704" cy="440"/>
              </a:xfrm>
            </p:grpSpPr>
            <p:pic>
              <p:nvPicPr>
                <p:cNvPr id="16394" name="图片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图片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1302246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blinds(horizontal)">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blinds(horizontal)">
                                      <p:cBhvr>
                                        <p:cTn id="12" dur="500"/>
                                        <p:tgtEl>
                                          <p:spTgt spid="204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blinds(horizontal)">
                                      <p:cBhvr>
                                        <p:cTn id="17" dur="500"/>
                                        <p:tgtEl>
                                          <p:spTgt spid="20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483">
                                            <p:txEl>
                                              <p:pRg st="3" end="3"/>
                                            </p:txEl>
                                          </p:spTgt>
                                        </p:tgtEl>
                                        <p:attrNameLst>
                                          <p:attrName>style.visibility</p:attrName>
                                        </p:attrNameLst>
                                      </p:cBhvr>
                                      <p:to>
                                        <p:strVal val="visible"/>
                                      </p:to>
                                    </p:set>
                                    <p:animEffect transition="in" filter="blinds(horizontal)">
                                      <p:cBhvr>
                                        <p:cTn id="22" dur="500"/>
                                        <p:tgtEl>
                                          <p:spTgt spid="204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animEffect transition="in" filter="blinds(horizontal)">
                                      <p:cBhvr>
                                        <p:cTn id="27" dur="500"/>
                                        <p:tgtEl>
                                          <p:spTgt spid="20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 y="-52388"/>
            <a:ext cx="7746023" cy="620713"/>
          </a:xfrm>
        </p:spPr>
        <p:txBody>
          <a:bodyPr/>
          <a:lstStyle/>
          <a:p>
            <a:pPr eaLnBrk="1" hangingPunct="1"/>
            <a:r>
              <a:rPr lang="zh-CN" altLang="en-US" sz="2800">
                <a:ea typeface="宋体" pitchFamily="2" charset="-122"/>
              </a:rPr>
              <a:t>    什么是</a:t>
            </a:r>
            <a:r>
              <a:rPr lang="en-US" altLang="zh-CN" sz="2800">
                <a:ea typeface="宋体" pitchFamily="2" charset="-122"/>
              </a:rPr>
              <a:t>XP</a:t>
            </a:r>
            <a:endParaRPr lang="en-US" altLang="zh-CN" sz="2600" b="1">
              <a:solidFill>
                <a:schemeClr val="tx2"/>
              </a:solidFill>
              <a:ea typeface="宋体" pitchFamily="2" charset="-122"/>
            </a:endParaRPr>
          </a:p>
        </p:txBody>
      </p:sp>
      <p:grpSp>
        <p:nvGrpSpPr>
          <p:cNvPr id="26627" name="Group 4"/>
          <p:cNvGrpSpPr>
            <a:grpSpLocks/>
          </p:cNvGrpSpPr>
          <p:nvPr/>
        </p:nvGrpSpPr>
        <p:grpSpPr bwMode="auto">
          <a:xfrm>
            <a:off x="4782048" y="5489575"/>
            <a:ext cx="3922834" cy="1368425"/>
            <a:chOff x="1519" y="2795"/>
            <a:chExt cx="2471" cy="862"/>
          </a:xfrm>
        </p:grpSpPr>
        <p:grpSp>
          <p:nvGrpSpPr>
            <p:cNvPr id="26629" name="Group 5"/>
            <p:cNvGrpSpPr>
              <a:grpSpLocks/>
            </p:cNvGrpSpPr>
            <p:nvPr/>
          </p:nvGrpSpPr>
          <p:grpSpPr bwMode="auto">
            <a:xfrm>
              <a:off x="2562" y="2795"/>
              <a:ext cx="1428" cy="862"/>
              <a:chOff x="1824" y="633"/>
              <a:chExt cx="2834" cy="2849"/>
            </a:xfrm>
          </p:grpSpPr>
          <p:sp>
            <p:nvSpPr>
              <p:cNvPr id="24589" name="Puzzle3"/>
              <p:cNvSpPr>
                <a:spLocks noEditPoints="1" noChangeArrowheads="1"/>
              </p:cNvSpPr>
              <p:nvPr/>
            </p:nvSpPr>
            <p:spPr bwMode="auto">
              <a:xfrm>
                <a:off x="3203" y="633"/>
                <a:ext cx="1114" cy="1514"/>
              </a:xfrm>
              <a:custGeom>
                <a:avLst/>
                <a:gdLst>
                  <a:gd name="T0" fmla="*/ 536 w 21600"/>
                  <a:gd name="T1" fmla="*/ 1108 h 21600"/>
                  <a:gd name="T2" fmla="*/ 1060 w 21600"/>
                  <a:gd name="T3" fmla="*/ 1478 h 21600"/>
                  <a:gd name="T4" fmla="*/ 680 w 21600"/>
                  <a:gd name="T5" fmla="*/ 967 h 21600"/>
                  <a:gd name="T6" fmla="*/ 1060 w 21600"/>
                  <a:gd name="T7" fmla="*/ 492 h 21600"/>
                  <a:gd name="T8" fmla="*/ 542 w 21600"/>
                  <a:gd name="T9" fmla="*/ 4 h 21600"/>
                  <a:gd name="T10" fmla="*/ 36 w 21600"/>
                  <a:gd name="T11" fmla="*/ 477 h 21600"/>
                  <a:gd name="T12" fmla="*/ 416 w 21600"/>
                  <a:gd name="T13" fmla="*/ 948 h 21600"/>
                  <a:gd name="T14" fmla="*/ 36 w 21600"/>
                  <a:gd name="T15" fmla="*/ 1478 h 21600"/>
                  <a:gd name="T16" fmla="*/ 0 60000 65536"/>
                  <a:gd name="T17" fmla="*/ 0 60000 65536"/>
                  <a:gd name="T18" fmla="*/ 0 60000 65536"/>
                  <a:gd name="T19" fmla="*/ 0 60000 65536"/>
                  <a:gd name="T20" fmla="*/ 0 60000 65536"/>
                  <a:gd name="T21" fmla="*/ 0 60000 65536"/>
                  <a:gd name="T22" fmla="*/ 0 60000 65536"/>
                  <a:gd name="T23" fmla="*/ 0 60000 65536"/>
                  <a:gd name="T24" fmla="*/ 2269 w 21600"/>
                  <a:gd name="T25" fmla="*/ 7718 h 21600"/>
                  <a:gd name="T26" fmla="*/ 19157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sp>
            <p:nvSpPr>
              <p:cNvPr id="24590" name="Puzzle2"/>
              <p:cNvSpPr>
                <a:spLocks noEditPoints="1" noChangeArrowheads="1"/>
              </p:cNvSpPr>
              <p:nvPr/>
            </p:nvSpPr>
            <p:spPr bwMode="auto">
              <a:xfrm>
                <a:off x="2879" y="1737"/>
                <a:ext cx="1779" cy="1378"/>
              </a:xfrm>
              <a:custGeom>
                <a:avLst/>
                <a:gdLst>
                  <a:gd name="T0" fmla="*/ 1 w 21600"/>
                  <a:gd name="T1" fmla="*/ 855 h 21600"/>
                  <a:gd name="T2" fmla="*/ 346 w 21600"/>
                  <a:gd name="T3" fmla="*/ 1351 h 21600"/>
                  <a:gd name="T4" fmla="*/ 856 w 21600"/>
                  <a:gd name="T5" fmla="*/ 888 h 21600"/>
                  <a:gd name="T6" fmla="*/ 1385 w 21600"/>
                  <a:gd name="T7" fmla="*/ 1353 h 21600"/>
                  <a:gd name="T8" fmla="*/ 1778 w 21600"/>
                  <a:gd name="T9" fmla="*/ 963 h 21600"/>
                  <a:gd name="T10" fmla="*/ 1390 w 21600"/>
                  <a:gd name="T11" fmla="*/ 366 h 21600"/>
                  <a:gd name="T12" fmla="*/ 889 w 21600"/>
                  <a:gd name="T13" fmla="*/ 2 h 21600"/>
                  <a:gd name="T14" fmla="*/ 346 w 21600"/>
                  <a:gd name="T15" fmla="*/ 376 h 21600"/>
                  <a:gd name="T16" fmla="*/ 0 60000 65536"/>
                  <a:gd name="T17" fmla="*/ 0 60000 65536"/>
                  <a:gd name="T18" fmla="*/ 0 60000 65536"/>
                  <a:gd name="T19" fmla="*/ 0 60000 65536"/>
                  <a:gd name="T20" fmla="*/ 0 60000 65536"/>
                  <a:gd name="T21" fmla="*/ 0 60000 65536"/>
                  <a:gd name="T22" fmla="*/ 0 60000 65536"/>
                  <a:gd name="T23" fmla="*/ 0 60000 65536"/>
                  <a:gd name="T24" fmla="*/ 5394 w 21600"/>
                  <a:gd name="T25" fmla="*/ 6735 h 21600"/>
                  <a:gd name="T26" fmla="*/ 16182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sp>
            <p:nvSpPr>
              <p:cNvPr id="24591" name="Puzzle4"/>
              <p:cNvSpPr>
                <a:spLocks noEditPoints="1" noChangeArrowheads="1"/>
              </p:cNvSpPr>
              <p:nvPr/>
            </p:nvSpPr>
            <p:spPr bwMode="auto">
              <a:xfrm>
                <a:off x="2192" y="1720"/>
                <a:ext cx="1072" cy="1762"/>
              </a:xfrm>
              <a:custGeom>
                <a:avLst/>
                <a:gdLst>
                  <a:gd name="T0" fmla="*/ 412 w 21600"/>
                  <a:gd name="T1" fmla="*/ 946 h 21600"/>
                  <a:gd name="T2" fmla="*/ 22 w 21600"/>
                  <a:gd name="T3" fmla="*/ 1382 h 21600"/>
                  <a:gd name="T4" fmla="*/ 571 w 21600"/>
                  <a:gd name="T5" fmla="*/ 1763 h 21600"/>
                  <a:gd name="T6" fmla="*/ 1038 w 21600"/>
                  <a:gd name="T7" fmla="*/ 1367 h 21600"/>
                  <a:gd name="T8" fmla="*/ 693 w 21600"/>
                  <a:gd name="T9" fmla="*/ 889 h 21600"/>
                  <a:gd name="T10" fmla="*/ 1044 w 21600"/>
                  <a:gd name="T11" fmla="*/ 385 h 21600"/>
                  <a:gd name="T12" fmla="*/ 551 w 21600"/>
                  <a:gd name="T13" fmla="*/ 1 h 21600"/>
                  <a:gd name="T14" fmla="*/ 22 w 21600"/>
                  <a:gd name="T15" fmla="*/ 385 h 21600"/>
                  <a:gd name="T16" fmla="*/ 0 60000 65536"/>
                  <a:gd name="T17" fmla="*/ 0 60000 65536"/>
                  <a:gd name="T18" fmla="*/ 0 60000 65536"/>
                  <a:gd name="T19" fmla="*/ 0 60000 65536"/>
                  <a:gd name="T20" fmla="*/ 0 60000 65536"/>
                  <a:gd name="T21" fmla="*/ 0 60000 65536"/>
                  <a:gd name="T22" fmla="*/ 0 60000 65536"/>
                  <a:gd name="T23" fmla="*/ 0 60000 65536"/>
                  <a:gd name="T24" fmla="*/ 2075 w 21600"/>
                  <a:gd name="T25" fmla="*/ 5660 h 21600"/>
                  <a:gd name="T26" fmla="*/ 20210 w 21600"/>
                  <a:gd name="T27" fmla="*/ 159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sp>
            <p:nvSpPr>
              <p:cNvPr id="24592" name="Puzzle1"/>
              <p:cNvSpPr>
                <a:spLocks noEditPoints="1" noChangeArrowheads="1"/>
              </p:cNvSpPr>
              <p:nvPr/>
            </p:nvSpPr>
            <p:spPr bwMode="auto">
              <a:xfrm>
                <a:off x="1824" y="1092"/>
                <a:ext cx="1801" cy="1051"/>
              </a:xfrm>
              <a:custGeom>
                <a:avLst/>
                <a:gdLst>
                  <a:gd name="T0" fmla="*/ 1395 w 21600"/>
                  <a:gd name="T1" fmla="*/ 1026 h 21600"/>
                  <a:gd name="T2" fmla="*/ 1415 w 21600"/>
                  <a:gd name="T3" fmla="*/ 25 h 21600"/>
                  <a:gd name="T4" fmla="*/ 394 w 21600"/>
                  <a:gd name="T5" fmla="*/ 42 h 21600"/>
                  <a:gd name="T6" fmla="*/ 420 w 21600"/>
                  <a:gd name="T7" fmla="*/ 1022 h 21600"/>
                  <a:gd name="T8" fmla="*/ 901 w 21600"/>
                  <a:gd name="T9" fmla="*/ 627 h 21600"/>
                  <a:gd name="T10" fmla="*/ 904 w 21600"/>
                  <a:gd name="T11" fmla="*/ 424 h 21600"/>
                  <a:gd name="T12" fmla="*/ 1800 w 21600"/>
                  <a:gd name="T13" fmla="*/ 487 h 21600"/>
                  <a:gd name="T14" fmla="*/ 5 w 21600"/>
                  <a:gd name="T15" fmla="*/ 487 h 21600"/>
                  <a:gd name="T16" fmla="*/ 0 60000 65536"/>
                  <a:gd name="T17" fmla="*/ 0 60000 65536"/>
                  <a:gd name="T18" fmla="*/ 0 60000 65536"/>
                  <a:gd name="T19" fmla="*/ 0 60000 65536"/>
                  <a:gd name="T20" fmla="*/ 0 60000 65536"/>
                  <a:gd name="T21" fmla="*/ 0 60000 65536"/>
                  <a:gd name="T22" fmla="*/ 0 60000 65536"/>
                  <a:gd name="T23" fmla="*/ 0 60000 65536"/>
                  <a:gd name="T24" fmla="*/ 6084 w 21600"/>
                  <a:gd name="T25" fmla="*/ 2569 h 21600"/>
                  <a:gd name="T26" fmla="*/ 16128 w 21600"/>
                  <a:gd name="T27" fmla="*/ 1954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grpSp>
        <p:grpSp>
          <p:nvGrpSpPr>
            <p:cNvPr id="26630" name="Group 10"/>
            <p:cNvGrpSpPr>
              <a:grpSpLocks/>
            </p:cNvGrpSpPr>
            <p:nvPr/>
          </p:nvGrpSpPr>
          <p:grpSpPr bwMode="auto">
            <a:xfrm>
              <a:off x="1519" y="2795"/>
              <a:ext cx="1428" cy="862"/>
              <a:chOff x="1824" y="633"/>
              <a:chExt cx="2834" cy="2849"/>
            </a:xfrm>
          </p:grpSpPr>
          <p:sp>
            <p:nvSpPr>
              <p:cNvPr id="24585" name="Puzzle3"/>
              <p:cNvSpPr>
                <a:spLocks noEditPoints="1" noChangeArrowheads="1"/>
              </p:cNvSpPr>
              <p:nvPr/>
            </p:nvSpPr>
            <p:spPr bwMode="auto">
              <a:xfrm>
                <a:off x="3203" y="633"/>
                <a:ext cx="1114" cy="1514"/>
              </a:xfrm>
              <a:custGeom>
                <a:avLst/>
                <a:gdLst>
                  <a:gd name="T0" fmla="*/ 536 w 21600"/>
                  <a:gd name="T1" fmla="*/ 1108 h 21600"/>
                  <a:gd name="T2" fmla="*/ 1060 w 21600"/>
                  <a:gd name="T3" fmla="*/ 1478 h 21600"/>
                  <a:gd name="T4" fmla="*/ 680 w 21600"/>
                  <a:gd name="T5" fmla="*/ 967 h 21600"/>
                  <a:gd name="T6" fmla="*/ 1060 w 21600"/>
                  <a:gd name="T7" fmla="*/ 492 h 21600"/>
                  <a:gd name="T8" fmla="*/ 542 w 21600"/>
                  <a:gd name="T9" fmla="*/ 4 h 21600"/>
                  <a:gd name="T10" fmla="*/ 36 w 21600"/>
                  <a:gd name="T11" fmla="*/ 477 h 21600"/>
                  <a:gd name="T12" fmla="*/ 416 w 21600"/>
                  <a:gd name="T13" fmla="*/ 948 h 21600"/>
                  <a:gd name="T14" fmla="*/ 36 w 21600"/>
                  <a:gd name="T15" fmla="*/ 1478 h 21600"/>
                  <a:gd name="T16" fmla="*/ 0 60000 65536"/>
                  <a:gd name="T17" fmla="*/ 0 60000 65536"/>
                  <a:gd name="T18" fmla="*/ 0 60000 65536"/>
                  <a:gd name="T19" fmla="*/ 0 60000 65536"/>
                  <a:gd name="T20" fmla="*/ 0 60000 65536"/>
                  <a:gd name="T21" fmla="*/ 0 60000 65536"/>
                  <a:gd name="T22" fmla="*/ 0 60000 65536"/>
                  <a:gd name="T23" fmla="*/ 0 60000 65536"/>
                  <a:gd name="T24" fmla="*/ 2269 w 21600"/>
                  <a:gd name="T25" fmla="*/ 7718 h 21600"/>
                  <a:gd name="T26" fmla="*/ 19157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sp>
            <p:nvSpPr>
              <p:cNvPr id="24586" name="Puzzle2"/>
              <p:cNvSpPr>
                <a:spLocks noEditPoints="1" noChangeArrowheads="1"/>
              </p:cNvSpPr>
              <p:nvPr/>
            </p:nvSpPr>
            <p:spPr bwMode="auto">
              <a:xfrm>
                <a:off x="2879" y="1737"/>
                <a:ext cx="1779" cy="1378"/>
              </a:xfrm>
              <a:custGeom>
                <a:avLst/>
                <a:gdLst>
                  <a:gd name="T0" fmla="*/ 1 w 21600"/>
                  <a:gd name="T1" fmla="*/ 855 h 21600"/>
                  <a:gd name="T2" fmla="*/ 346 w 21600"/>
                  <a:gd name="T3" fmla="*/ 1351 h 21600"/>
                  <a:gd name="T4" fmla="*/ 856 w 21600"/>
                  <a:gd name="T5" fmla="*/ 888 h 21600"/>
                  <a:gd name="T6" fmla="*/ 1385 w 21600"/>
                  <a:gd name="T7" fmla="*/ 1353 h 21600"/>
                  <a:gd name="T8" fmla="*/ 1778 w 21600"/>
                  <a:gd name="T9" fmla="*/ 963 h 21600"/>
                  <a:gd name="T10" fmla="*/ 1390 w 21600"/>
                  <a:gd name="T11" fmla="*/ 366 h 21600"/>
                  <a:gd name="T12" fmla="*/ 889 w 21600"/>
                  <a:gd name="T13" fmla="*/ 2 h 21600"/>
                  <a:gd name="T14" fmla="*/ 346 w 21600"/>
                  <a:gd name="T15" fmla="*/ 376 h 21600"/>
                  <a:gd name="T16" fmla="*/ 0 60000 65536"/>
                  <a:gd name="T17" fmla="*/ 0 60000 65536"/>
                  <a:gd name="T18" fmla="*/ 0 60000 65536"/>
                  <a:gd name="T19" fmla="*/ 0 60000 65536"/>
                  <a:gd name="T20" fmla="*/ 0 60000 65536"/>
                  <a:gd name="T21" fmla="*/ 0 60000 65536"/>
                  <a:gd name="T22" fmla="*/ 0 60000 65536"/>
                  <a:gd name="T23" fmla="*/ 0 60000 65536"/>
                  <a:gd name="T24" fmla="*/ 5394 w 21600"/>
                  <a:gd name="T25" fmla="*/ 6735 h 21600"/>
                  <a:gd name="T26" fmla="*/ 16182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sp>
            <p:nvSpPr>
              <p:cNvPr id="24587" name="Puzzle4"/>
              <p:cNvSpPr>
                <a:spLocks noEditPoints="1" noChangeArrowheads="1"/>
              </p:cNvSpPr>
              <p:nvPr/>
            </p:nvSpPr>
            <p:spPr bwMode="auto">
              <a:xfrm>
                <a:off x="2192" y="1720"/>
                <a:ext cx="1072" cy="1762"/>
              </a:xfrm>
              <a:custGeom>
                <a:avLst/>
                <a:gdLst>
                  <a:gd name="T0" fmla="*/ 412 w 21600"/>
                  <a:gd name="T1" fmla="*/ 946 h 21600"/>
                  <a:gd name="T2" fmla="*/ 22 w 21600"/>
                  <a:gd name="T3" fmla="*/ 1382 h 21600"/>
                  <a:gd name="T4" fmla="*/ 571 w 21600"/>
                  <a:gd name="T5" fmla="*/ 1763 h 21600"/>
                  <a:gd name="T6" fmla="*/ 1038 w 21600"/>
                  <a:gd name="T7" fmla="*/ 1367 h 21600"/>
                  <a:gd name="T8" fmla="*/ 693 w 21600"/>
                  <a:gd name="T9" fmla="*/ 889 h 21600"/>
                  <a:gd name="T10" fmla="*/ 1044 w 21600"/>
                  <a:gd name="T11" fmla="*/ 385 h 21600"/>
                  <a:gd name="T12" fmla="*/ 551 w 21600"/>
                  <a:gd name="T13" fmla="*/ 1 h 21600"/>
                  <a:gd name="T14" fmla="*/ 22 w 21600"/>
                  <a:gd name="T15" fmla="*/ 385 h 21600"/>
                  <a:gd name="T16" fmla="*/ 0 60000 65536"/>
                  <a:gd name="T17" fmla="*/ 0 60000 65536"/>
                  <a:gd name="T18" fmla="*/ 0 60000 65536"/>
                  <a:gd name="T19" fmla="*/ 0 60000 65536"/>
                  <a:gd name="T20" fmla="*/ 0 60000 65536"/>
                  <a:gd name="T21" fmla="*/ 0 60000 65536"/>
                  <a:gd name="T22" fmla="*/ 0 60000 65536"/>
                  <a:gd name="T23" fmla="*/ 0 60000 65536"/>
                  <a:gd name="T24" fmla="*/ 2075 w 21600"/>
                  <a:gd name="T25" fmla="*/ 5660 h 21600"/>
                  <a:gd name="T26" fmla="*/ 20210 w 21600"/>
                  <a:gd name="T27" fmla="*/ 159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sp>
            <p:nvSpPr>
              <p:cNvPr id="24588" name="Puzzle1"/>
              <p:cNvSpPr>
                <a:spLocks noEditPoints="1" noChangeArrowheads="1"/>
              </p:cNvSpPr>
              <p:nvPr/>
            </p:nvSpPr>
            <p:spPr bwMode="auto">
              <a:xfrm>
                <a:off x="1824" y="1092"/>
                <a:ext cx="1801" cy="1051"/>
              </a:xfrm>
              <a:custGeom>
                <a:avLst/>
                <a:gdLst>
                  <a:gd name="T0" fmla="*/ 1395 w 21600"/>
                  <a:gd name="T1" fmla="*/ 1026 h 21600"/>
                  <a:gd name="T2" fmla="*/ 1415 w 21600"/>
                  <a:gd name="T3" fmla="*/ 25 h 21600"/>
                  <a:gd name="T4" fmla="*/ 394 w 21600"/>
                  <a:gd name="T5" fmla="*/ 42 h 21600"/>
                  <a:gd name="T6" fmla="*/ 420 w 21600"/>
                  <a:gd name="T7" fmla="*/ 1022 h 21600"/>
                  <a:gd name="T8" fmla="*/ 901 w 21600"/>
                  <a:gd name="T9" fmla="*/ 627 h 21600"/>
                  <a:gd name="T10" fmla="*/ 904 w 21600"/>
                  <a:gd name="T11" fmla="*/ 424 h 21600"/>
                  <a:gd name="T12" fmla="*/ 1800 w 21600"/>
                  <a:gd name="T13" fmla="*/ 487 h 21600"/>
                  <a:gd name="T14" fmla="*/ 5 w 21600"/>
                  <a:gd name="T15" fmla="*/ 487 h 21600"/>
                  <a:gd name="T16" fmla="*/ 0 60000 65536"/>
                  <a:gd name="T17" fmla="*/ 0 60000 65536"/>
                  <a:gd name="T18" fmla="*/ 0 60000 65536"/>
                  <a:gd name="T19" fmla="*/ 0 60000 65536"/>
                  <a:gd name="T20" fmla="*/ 0 60000 65536"/>
                  <a:gd name="T21" fmla="*/ 0 60000 65536"/>
                  <a:gd name="T22" fmla="*/ 0 60000 65536"/>
                  <a:gd name="T23" fmla="*/ 0 60000 65536"/>
                  <a:gd name="T24" fmla="*/ 6084 w 21600"/>
                  <a:gd name="T25" fmla="*/ 2569 h 21600"/>
                  <a:gd name="T26" fmla="*/ 16128 w 21600"/>
                  <a:gd name="T27" fmla="*/ 1954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p>
                <a:pPr>
                  <a:lnSpc>
                    <a:spcPct val="140000"/>
                  </a:lnSpc>
                  <a:buClr>
                    <a:srgbClr val="FFFFFF"/>
                  </a:buClr>
                  <a:buSzPct val="100000"/>
                  <a:buFont typeface="Wingdings" pitchFamily="2" charset="2"/>
                  <a:buChar char="•"/>
                  <a:defRPr/>
                </a:pPr>
                <a:endParaRPr lang="zh-CN" altLang="en-US">
                  <a:solidFill>
                    <a:srgbClr val="000000"/>
                  </a:solidFill>
                  <a:latin typeface="FrutigerNext LT Regular" pitchFamily="34" charset="0"/>
                  <a:ea typeface="+mn-ea"/>
                </a:endParaRPr>
              </a:p>
            </p:txBody>
          </p:sp>
        </p:grpSp>
        <p:sp>
          <p:nvSpPr>
            <p:cNvPr id="26631" name="Text Box 15"/>
            <p:cNvSpPr txBox="1">
              <a:spLocks noChangeArrowheads="1"/>
            </p:cNvSpPr>
            <p:nvPr/>
          </p:nvSpPr>
          <p:spPr bwMode="auto">
            <a:xfrm>
              <a:off x="1655" y="3067"/>
              <a:ext cx="21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en-US" altLang="zh-CN" sz="2400" b="1">
                  <a:solidFill>
                    <a:srgbClr val="FF0000"/>
                  </a:solidFill>
                </a:rPr>
                <a:t>Extreme Programming</a:t>
              </a:r>
            </a:p>
          </p:txBody>
        </p:sp>
      </p:grpSp>
      <p:sp>
        <p:nvSpPr>
          <p:cNvPr id="26628" name="Rectangle 16"/>
          <p:cNvSpPr>
            <a:spLocks noChangeArrowheads="1"/>
          </p:cNvSpPr>
          <p:nvPr/>
        </p:nvSpPr>
        <p:spPr bwMode="auto">
          <a:xfrm>
            <a:off x="236531" y="1268414"/>
            <a:ext cx="7930662"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52" tIns="40076" rIns="80152" bIns="40076"/>
          <a:lstStyle/>
          <a:p>
            <a:pPr marL="300038" indent="-300038" defTabSz="801688">
              <a:lnSpc>
                <a:spcPct val="140000"/>
              </a:lnSpc>
              <a:buClr>
                <a:srgbClr val="777777"/>
              </a:buClr>
              <a:buSzPct val="60000"/>
              <a:buFont typeface="Wingdings" pitchFamily="2" charset="2"/>
              <a:buChar char="l"/>
            </a:pPr>
            <a:r>
              <a:rPr lang="zh-CN" altLang="en-US" sz="2000" b="1" i="0" dirty="0">
                <a:solidFill>
                  <a:srgbClr val="000000"/>
                </a:solidFill>
                <a:latin typeface="FrutigerNext LT Regular"/>
              </a:rPr>
              <a:t>极限的含义：</a:t>
            </a:r>
            <a:r>
              <a:rPr lang="zh-CN" altLang="en-US" sz="2000" i="0" dirty="0">
                <a:solidFill>
                  <a:srgbClr val="000000"/>
                </a:solidFill>
                <a:latin typeface="FrutigerNext LT Regular"/>
              </a:rPr>
              <a:t>软件开发中的优点发挥到极致</a:t>
            </a:r>
            <a:r>
              <a:rPr lang="en-US" altLang="zh-CN" sz="2000" i="0" dirty="0">
                <a:solidFill>
                  <a:srgbClr val="000000"/>
                </a:solidFill>
                <a:latin typeface="FrutigerNext LT Regular"/>
              </a:rPr>
              <a:t>(Kent Beck).</a:t>
            </a:r>
          </a:p>
          <a:p>
            <a:pPr marL="300038" indent="-300038" defTabSz="801688">
              <a:lnSpc>
                <a:spcPct val="140000"/>
              </a:lnSpc>
              <a:buClr>
                <a:srgbClr val="777777"/>
              </a:buClr>
              <a:buSzPct val="60000"/>
              <a:buFont typeface="Wingdings" pitchFamily="2" charset="2"/>
              <a:buChar char="l"/>
            </a:pPr>
            <a:r>
              <a:rPr lang="en-US" altLang="zh-CN" sz="2000" b="1" i="0" dirty="0">
                <a:solidFill>
                  <a:srgbClr val="000000"/>
                </a:solidFill>
                <a:latin typeface="FrutigerNext LT Regular"/>
              </a:rPr>
              <a:t>XP</a:t>
            </a:r>
            <a:r>
              <a:rPr lang="zh-CN" altLang="en-US" sz="2000" b="1" i="0" dirty="0">
                <a:solidFill>
                  <a:srgbClr val="000000"/>
                </a:solidFill>
                <a:latin typeface="FrutigerNext LT Regular"/>
              </a:rPr>
              <a:t>：</a:t>
            </a:r>
            <a:r>
              <a:rPr lang="zh-CN" altLang="en-US" sz="2000" i="0" dirty="0">
                <a:solidFill>
                  <a:srgbClr val="000000"/>
                </a:solidFill>
                <a:latin typeface="FrutigerNext LT Regular"/>
              </a:rPr>
              <a:t>给程序员提供了明确的方法，使得程序员尽管面对需求的改变，却能够从容应对，即使着重变化发生在项目的后期，仍然能够编出代码。</a:t>
            </a:r>
          </a:p>
          <a:p>
            <a:pPr marL="300038" indent="-300038" defTabSz="801688">
              <a:lnSpc>
                <a:spcPct val="140000"/>
              </a:lnSpc>
              <a:buClr>
                <a:srgbClr val="777777"/>
              </a:buClr>
              <a:buSzPct val="60000"/>
              <a:buFont typeface="Wingdings" pitchFamily="2" charset="2"/>
              <a:buChar char="l"/>
            </a:pPr>
            <a:r>
              <a:rPr lang="en-US" altLang="zh-CN" sz="2000" b="1" i="0" dirty="0">
                <a:solidFill>
                  <a:srgbClr val="000000"/>
                </a:solidFill>
                <a:latin typeface="FrutigerNext LT Regular"/>
              </a:rPr>
              <a:t>XP</a:t>
            </a:r>
            <a:r>
              <a:rPr lang="zh-CN" altLang="en-US" sz="2000" b="1" i="0" dirty="0">
                <a:solidFill>
                  <a:srgbClr val="000000"/>
                </a:solidFill>
                <a:latin typeface="FrutigerNext LT Regular"/>
              </a:rPr>
              <a:t>核心：</a:t>
            </a:r>
            <a:r>
              <a:rPr lang="zh-CN" altLang="en-US" sz="2000" b="1" i="0" dirty="0">
                <a:solidFill>
                  <a:srgbClr val="FF0000"/>
                </a:solidFill>
                <a:latin typeface="华文细黑" pitchFamily="2" charset="-122"/>
                <a:ea typeface="华文细黑" pitchFamily="2" charset="-122"/>
              </a:rPr>
              <a:t>沟通、简明、反馈和勇气 </a:t>
            </a:r>
          </a:p>
          <a:p>
            <a:pPr marL="300038" indent="-300038" defTabSz="801688">
              <a:lnSpc>
                <a:spcPct val="140000"/>
              </a:lnSpc>
              <a:buClr>
                <a:srgbClr val="777777"/>
              </a:buClr>
              <a:buSzPct val="60000"/>
              <a:buFont typeface="Wingdings" pitchFamily="2" charset="2"/>
              <a:buChar char="l"/>
            </a:pPr>
            <a:r>
              <a:rPr lang="en-US" altLang="zh-CN" sz="2000" i="0" dirty="0">
                <a:solidFill>
                  <a:srgbClr val="000000"/>
                </a:solidFill>
                <a:latin typeface="华文细黑" pitchFamily="2" charset="-122"/>
                <a:ea typeface="华文细黑" pitchFamily="2" charset="-122"/>
              </a:rPr>
              <a:t>XP</a:t>
            </a:r>
            <a:r>
              <a:rPr lang="zh-CN" altLang="en-US" sz="2000" i="0" dirty="0">
                <a:solidFill>
                  <a:srgbClr val="000000"/>
                </a:solidFill>
                <a:latin typeface="华文细黑" pitchFamily="2" charset="-122"/>
                <a:ea typeface="华文细黑" pitchFamily="2" charset="-122"/>
              </a:rPr>
              <a:t>重视沟通，客户、开发人员、管理者共同组成团队。</a:t>
            </a:r>
          </a:p>
          <a:p>
            <a:pPr marL="300038" indent="-300038" defTabSz="801688">
              <a:lnSpc>
                <a:spcPct val="140000"/>
              </a:lnSpc>
              <a:buClr>
                <a:srgbClr val="777777"/>
              </a:buClr>
              <a:buSzPct val="60000"/>
              <a:buFont typeface="Wingdings" pitchFamily="2" charset="2"/>
              <a:buChar char="l"/>
            </a:pPr>
            <a:r>
              <a:rPr lang="en-US" altLang="zh-CN" sz="2000" b="1" i="0" dirty="0">
                <a:solidFill>
                  <a:srgbClr val="000000"/>
                </a:solidFill>
              </a:rPr>
              <a:t>XP</a:t>
            </a:r>
            <a:r>
              <a:rPr lang="zh-CN" altLang="en-US" sz="2000" b="1" i="0" dirty="0">
                <a:solidFill>
                  <a:srgbClr val="000000"/>
                </a:solidFill>
              </a:rPr>
              <a:t>是一个实践系统</a:t>
            </a:r>
          </a:p>
          <a:p>
            <a:pPr marL="300038" indent="-300038" defTabSz="801688">
              <a:lnSpc>
                <a:spcPct val="140000"/>
              </a:lnSpc>
              <a:buClr>
                <a:srgbClr val="777777"/>
              </a:buClr>
              <a:buSzPct val="60000"/>
              <a:buFont typeface="Wingdings" pitchFamily="2" charset="2"/>
              <a:buChar char="l"/>
            </a:pPr>
            <a:r>
              <a:rPr lang="en-US" altLang="zh-CN" sz="2000" b="1" i="0" dirty="0" err="1">
                <a:solidFill>
                  <a:srgbClr val="000000"/>
                </a:solidFill>
              </a:rPr>
              <a:t>XP方法的贡献</a:t>
            </a:r>
            <a:endParaRPr lang="en-US" altLang="zh-CN" sz="2000" b="1" i="0" dirty="0">
              <a:solidFill>
                <a:srgbClr val="000000"/>
              </a:solidFill>
            </a:endParaRPr>
          </a:p>
          <a:p>
            <a:pPr marL="652463" lvl="1" indent="-250825" defTabSz="801688">
              <a:lnSpc>
                <a:spcPct val="140000"/>
              </a:lnSpc>
              <a:buClr>
                <a:srgbClr val="000000"/>
              </a:buClr>
              <a:buSzPct val="50000"/>
              <a:buFont typeface="Wingdings" pitchFamily="2" charset="2"/>
              <a:buChar char="p"/>
            </a:pPr>
            <a:r>
              <a:rPr lang="zh-CN" altLang="en-US" sz="1800" i="0" dirty="0">
                <a:solidFill>
                  <a:srgbClr val="000000"/>
                </a:solidFill>
              </a:rPr>
              <a:t>以</a:t>
            </a:r>
            <a:r>
              <a:rPr lang="zh-CN" altLang="en-US" sz="1800" i="0" dirty="0">
                <a:solidFill>
                  <a:srgbClr val="FF0000"/>
                </a:solidFill>
              </a:rPr>
              <a:t>拥抱变化</a:t>
            </a:r>
            <a:r>
              <a:rPr lang="zh-CN" altLang="en-US" sz="1800" i="0" dirty="0">
                <a:solidFill>
                  <a:srgbClr val="000000"/>
                </a:solidFill>
              </a:rPr>
              <a:t>的思想，协作的团队，简单的规则等为原则的</a:t>
            </a:r>
            <a:r>
              <a:rPr lang="en-US" altLang="zh-CN" sz="1800" i="0" dirty="0">
                <a:solidFill>
                  <a:srgbClr val="000000"/>
                </a:solidFill>
              </a:rPr>
              <a:t>13</a:t>
            </a:r>
            <a:r>
              <a:rPr lang="zh-CN" altLang="en-US" sz="1800" i="0" dirty="0">
                <a:solidFill>
                  <a:srgbClr val="000000"/>
                </a:solidFill>
              </a:rPr>
              <a:t>个具体实践</a:t>
            </a:r>
          </a:p>
          <a:p>
            <a:pPr marL="652463" lvl="1" indent="-250825" defTabSz="801688">
              <a:lnSpc>
                <a:spcPct val="140000"/>
              </a:lnSpc>
              <a:buClr>
                <a:srgbClr val="000000"/>
              </a:buClr>
              <a:buSzPct val="50000"/>
              <a:buFont typeface="Wingdings" pitchFamily="2" charset="2"/>
              <a:buChar char="p"/>
            </a:pPr>
            <a:r>
              <a:rPr lang="zh-CN" altLang="en-US" sz="1800" i="0" dirty="0">
                <a:solidFill>
                  <a:srgbClr val="000000"/>
                </a:solidFill>
              </a:rPr>
              <a:t>是知名度最高的敏捷开发方法</a:t>
            </a:r>
            <a:endParaRPr lang="zh-CN" altLang="en-US" sz="1800" b="1" i="0" dirty="0">
              <a:solidFill>
                <a:srgbClr val="000000"/>
              </a:solidFill>
              <a:latin typeface="华文细黑" pitchFamily="2" charset="-122"/>
              <a:ea typeface="华文细黑" pitchFamily="2" charset="-122"/>
            </a:endParaRPr>
          </a:p>
          <a:p>
            <a:pPr marL="300038" indent="-300038" defTabSz="801688">
              <a:lnSpc>
                <a:spcPct val="140000"/>
              </a:lnSpc>
              <a:buClr>
                <a:srgbClr val="777777"/>
              </a:buClr>
              <a:buSzPct val="60000"/>
              <a:buFont typeface="Wingdings" pitchFamily="2" charset="2"/>
              <a:buChar char="l"/>
            </a:pPr>
            <a:endParaRPr lang="zh-CN" altLang="en-US" sz="2000" b="1" i="0" dirty="0">
              <a:solidFill>
                <a:srgbClr val="000000"/>
              </a:solidFill>
              <a:latin typeface="FrutigerNext LT Regular"/>
            </a:endParaRPr>
          </a:p>
        </p:txBody>
      </p:sp>
    </p:spTree>
    <p:extLst>
      <p:ext uri="{BB962C8B-B14F-4D97-AF65-F5344CB8AC3E}">
        <p14:creationId xmlns:p14="http://schemas.microsoft.com/office/powerpoint/2010/main" val="953652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50582" y="115889"/>
            <a:ext cx="7746023" cy="465137"/>
          </a:xfrm>
        </p:spPr>
        <p:txBody>
          <a:bodyPr/>
          <a:lstStyle/>
          <a:p>
            <a:pPr eaLnBrk="1" hangingPunct="1"/>
            <a:r>
              <a:rPr lang="en-US" altLang="zh-CN" sz="2800">
                <a:ea typeface="宋体" pitchFamily="2" charset="-122"/>
              </a:rPr>
              <a:t> XP</a:t>
            </a:r>
            <a:r>
              <a:rPr lang="zh-CN" altLang="en-US" sz="2800">
                <a:ea typeface="宋体" pitchFamily="2" charset="-122"/>
              </a:rPr>
              <a:t>的</a:t>
            </a:r>
            <a:r>
              <a:rPr lang="en-US" altLang="en-US" sz="2800"/>
              <a:t>计划/反馈循环</a:t>
            </a:r>
            <a:endParaRPr lang="zh-CN" altLang="en-US" sz="2800">
              <a:ea typeface="宋体" pitchFamily="2" charset="-122"/>
            </a:endParaRPr>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342900" y="1557338"/>
            <a:ext cx="3886200"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 name="矩形 1"/>
          <p:cNvSpPr/>
          <p:nvPr/>
        </p:nvSpPr>
        <p:spPr>
          <a:xfrm>
            <a:off x="4644008" y="1560077"/>
            <a:ext cx="4499992" cy="2862322"/>
          </a:xfrm>
          <a:prstGeom prst="rect">
            <a:avLst/>
          </a:prstGeom>
        </p:spPr>
        <p:txBody>
          <a:bodyPr wrap="square">
            <a:spAutoFit/>
          </a:bodyPr>
          <a:lstStyle/>
          <a:p>
            <a:r>
              <a:rPr lang="zh-CN" altLang="en-US" b="1" i="0" dirty="0"/>
              <a:t>结对编程</a:t>
            </a:r>
            <a:r>
              <a:rPr lang="zh-CN" altLang="en-US" i="0" dirty="0"/>
              <a:t>：找个水平差的不太远的程序员和自己配成一对。只用一台计算机，大家选一个人坐在键盘前面负责输入，另一个人坐在后面口述。两个人要不断的交流，频率不应低于一分钟一次。整个的设计思想由后面只动口不动手的人主导，而由操键盘的人做实现。由于人的思维速度是快于输入代码的速度的。那么观看的人可以有空闲的时间做额外的思考，观察代码写的有没有问题，结构有没有问题</a:t>
            </a:r>
          </a:p>
        </p:txBody>
      </p:sp>
      <p:pic>
        <p:nvPicPr>
          <p:cNvPr id="11266" name="Picture 2" descr="http://a.hiphotos.baidu.com/baike/w%3D268/sign=a0fdb60865380cd7e61ea5eb9945ad14/e61190ef76c6a7efde98e19efdfaaf51f2de66c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15" y="4857750"/>
            <a:ext cx="238125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758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 y="0"/>
            <a:ext cx="7746023" cy="544513"/>
          </a:xfrm>
        </p:spPr>
        <p:txBody>
          <a:bodyPr/>
          <a:lstStyle/>
          <a:p>
            <a:pPr eaLnBrk="1" hangingPunct="1"/>
            <a:r>
              <a:rPr lang="en-US" altLang="zh-CN" sz="2800" dirty="0">
                <a:ea typeface="宋体" pitchFamily="2" charset="-122"/>
              </a:rPr>
              <a:t>    XP</a:t>
            </a:r>
            <a:r>
              <a:rPr lang="zh-CN" altLang="en-US" sz="2800" dirty="0">
                <a:ea typeface="宋体" pitchFamily="2" charset="-122"/>
              </a:rPr>
              <a:t>的</a:t>
            </a:r>
            <a:r>
              <a:rPr lang="zh-CN" altLang="en-US" dirty="0"/>
              <a:t>层次结构和</a:t>
            </a:r>
            <a:r>
              <a:rPr lang="zh-CN" altLang="en-US" sz="2800" dirty="0">
                <a:ea typeface="宋体" pitchFamily="2" charset="-122"/>
              </a:rPr>
              <a:t>关键实践</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035" y="1196975"/>
            <a:ext cx="6822831"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4"/>
          <p:cNvSpPr txBox="1">
            <a:spLocks noChangeArrowheads="1"/>
          </p:cNvSpPr>
          <p:nvPr/>
        </p:nvSpPr>
        <p:spPr bwMode="gray">
          <a:xfrm>
            <a:off x="3131527" y="329088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结对编程</a:t>
            </a:r>
          </a:p>
        </p:txBody>
      </p:sp>
      <p:sp>
        <p:nvSpPr>
          <p:cNvPr id="30725" name="Text Box 5"/>
          <p:cNvSpPr txBox="1">
            <a:spLocks noChangeArrowheads="1"/>
          </p:cNvSpPr>
          <p:nvPr/>
        </p:nvSpPr>
        <p:spPr bwMode="gray">
          <a:xfrm>
            <a:off x="3996105" y="2774951"/>
            <a:ext cx="165588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测试驱动开发</a:t>
            </a:r>
          </a:p>
        </p:txBody>
      </p:sp>
      <p:sp>
        <p:nvSpPr>
          <p:cNvPr id="30726" name="Text Box 6"/>
          <p:cNvSpPr txBox="1">
            <a:spLocks noChangeArrowheads="1"/>
          </p:cNvSpPr>
          <p:nvPr/>
        </p:nvSpPr>
        <p:spPr bwMode="gray">
          <a:xfrm>
            <a:off x="5077558" y="3363913"/>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重构</a:t>
            </a:r>
          </a:p>
        </p:txBody>
      </p:sp>
      <p:sp>
        <p:nvSpPr>
          <p:cNvPr id="30727" name="Text Box 7"/>
          <p:cNvSpPr txBox="1">
            <a:spLocks noChangeArrowheads="1"/>
          </p:cNvSpPr>
          <p:nvPr/>
        </p:nvSpPr>
        <p:spPr bwMode="gray">
          <a:xfrm>
            <a:off x="4356589" y="3867150"/>
            <a:ext cx="720969"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简单设计</a:t>
            </a:r>
          </a:p>
        </p:txBody>
      </p:sp>
      <p:sp>
        <p:nvSpPr>
          <p:cNvPr id="30728" name="Text Box 8"/>
          <p:cNvSpPr txBox="1">
            <a:spLocks noChangeArrowheads="1"/>
          </p:cNvSpPr>
          <p:nvPr/>
        </p:nvSpPr>
        <p:spPr bwMode="gray">
          <a:xfrm>
            <a:off x="2412023" y="2378076"/>
            <a:ext cx="165442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代码集体所有</a:t>
            </a:r>
          </a:p>
        </p:txBody>
      </p:sp>
      <p:sp>
        <p:nvSpPr>
          <p:cNvPr id="30729" name="Text Box 9"/>
          <p:cNvSpPr txBox="1">
            <a:spLocks noChangeArrowheads="1"/>
          </p:cNvSpPr>
          <p:nvPr/>
        </p:nvSpPr>
        <p:spPr bwMode="gray">
          <a:xfrm>
            <a:off x="5435112" y="2390776"/>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编码标准</a:t>
            </a:r>
          </a:p>
        </p:txBody>
      </p:sp>
      <p:sp>
        <p:nvSpPr>
          <p:cNvPr id="30730" name="Text Box 10"/>
          <p:cNvSpPr txBox="1">
            <a:spLocks noChangeArrowheads="1"/>
          </p:cNvSpPr>
          <p:nvPr/>
        </p:nvSpPr>
        <p:spPr bwMode="gray">
          <a:xfrm>
            <a:off x="5219700" y="4227513"/>
            <a:ext cx="201636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稳定高速的步伐</a:t>
            </a:r>
          </a:p>
        </p:txBody>
      </p:sp>
      <p:sp>
        <p:nvSpPr>
          <p:cNvPr id="30731" name="Text Box 11"/>
          <p:cNvSpPr txBox="1">
            <a:spLocks noChangeArrowheads="1"/>
          </p:cNvSpPr>
          <p:nvPr/>
        </p:nvSpPr>
        <p:spPr bwMode="gray">
          <a:xfrm>
            <a:off x="2482362" y="4227513"/>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持续集成</a:t>
            </a:r>
          </a:p>
        </p:txBody>
      </p:sp>
      <p:sp>
        <p:nvSpPr>
          <p:cNvPr id="30732" name="Text Box 12"/>
          <p:cNvSpPr txBox="1">
            <a:spLocks noChangeArrowheads="1"/>
          </p:cNvSpPr>
          <p:nvPr/>
        </p:nvSpPr>
        <p:spPr bwMode="gray">
          <a:xfrm>
            <a:off x="4211515" y="4724401"/>
            <a:ext cx="112102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隐喻</a:t>
            </a:r>
          </a:p>
        </p:txBody>
      </p:sp>
      <p:sp>
        <p:nvSpPr>
          <p:cNvPr id="30733" name="Text Box 13"/>
          <p:cNvSpPr txBox="1">
            <a:spLocks noChangeArrowheads="1"/>
          </p:cNvSpPr>
          <p:nvPr/>
        </p:nvSpPr>
        <p:spPr bwMode="gray">
          <a:xfrm>
            <a:off x="1043354" y="3387726"/>
            <a:ext cx="158408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现场客户</a:t>
            </a:r>
          </a:p>
        </p:txBody>
      </p:sp>
      <p:sp>
        <p:nvSpPr>
          <p:cNvPr id="30734" name="Text Box 14"/>
          <p:cNvSpPr txBox="1">
            <a:spLocks noChangeArrowheads="1"/>
          </p:cNvSpPr>
          <p:nvPr/>
        </p:nvSpPr>
        <p:spPr bwMode="gray">
          <a:xfrm>
            <a:off x="4067908" y="1131888"/>
            <a:ext cx="100672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完整的团队</a:t>
            </a:r>
          </a:p>
        </p:txBody>
      </p:sp>
      <p:sp>
        <p:nvSpPr>
          <p:cNvPr id="30735" name="Text Box 15"/>
          <p:cNvSpPr txBox="1">
            <a:spLocks noChangeArrowheads="1"/>
          </p:cNvSpPr>
          <p:nvPr/>
        </p:nvSpPr>
        <p:spPr bwMode="gray">
          <a:xfrm>
            <a:off x="4211515" y="5589588"/>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a:solidFill>
                  <a:srgbClr val="000000"/>
                </a:solidFill>
                <a:latin typeface="FrutigerNext LT Regular"/>
              </a:rPr>
              <a:t>小规模发布</a:t>
            </a:r>
          </a:p>
        </p:txBody>
      </p:sp>
      <p:sp>
        <p:nvSpPr>
          <p:cNvPr id="30736" name="Text Box 16"/>
          <p:cNvSpPr txBox="1">
            <a:spLocks noChangeArrowheads="1"/>
          </p:cNvSpPr>
          <p:nvPr/>
        </p:nvSpPr>
        <p:spPr bwMode="gray">
          <a:xfrm>
            <a:off x="7092462" y="328453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sz="1400">
                <a:solidFill>
                  <a:schemeClr val="tx1"/>
                </a:solidFill>
                <a:latin typeface="Arial" pitchFamily="34" charset="0"/>
                <a:ea typeface="宋体" pitchFamily="2" charset="-122"/>
              </a:defRPr>
            </a:lvl1pPr>
            <a:lvl2pPr marL="742950" indent="-285750" defTabSz="801688" eaLnBrk="0" hangingPunct="0">
              <a:defRPr sz="1400">
                <a:solidFill>
                  <a:schemeClr val="tx1"/>
                </a:solidFill>
                <a:latin typeface="Arial" pitchFamily="34" charset="0"/>
                <a:ea typeface="宋体" pitchFamily="2" charset="-122"/>
              </a:defRPr>
            </a:lvl2pPr>
            <a:lvl3pPr marL="1143000" indent="-228600" defTabSz="801688" eaLnBrk="0" hangingPunct="0">
              <a:defRPr sz="1400">
                <a:solidFill>
                  <a:schemeClr val="tx1"/>
                </a:solidFill>
                <a:latin typeface="Arial" pitchFamily="34" charset="0"/>
                <a:ea typeface="宋体" pitchFamily="2" charset="-122"/>
              </a:defRPr>
            </a:lvl3pPr>
            <a:lvl4pPr marL="1600200" indent="-228600" defTabSz="801688" eaLnBrk="0" hangingPunct="0">
              <a:defRPr sz="1400">
                <a:solidFill>
                  <a:schemeClr val="tx1"/>
                </a:solidFill>
                <a:latin typeface="Arial" pitchFamily="34" charset="0"/>
                <a:ea typeface="宋体" pitchFamily="2" charset="-122"/>
              </a:defRPr>
            </a:lvl4pPr>
            <a:lvl5pPr marL="2057400" indent="-228600" defTabSz="801688" eaLnBrk="0" hangingPunct="0">
              <a:defRPr sz="14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sz="1400">
                <a:solidFill>
                  <a:schemeClr val="tx1"/>
                </a:solidFill>
                <a:latin typeface="Arial" pitchFamily="34" charset="0"/>
                <a:ea typeface="宋体" pitchFamily="2" charset="-122"/>
              </a:defRPr>
            </a:lvl9pPr>
          </a:lstStyle>
          <a:p>
            <a:pPr algn="ctr" eaLnBrk="1" hangingPunct="1">
              <a:spcBef>
                <a:spcPct val="50000"/>
              </a:spcBef>
            </a:pPr>
            <a:r>
              <a:rPr lang="zh-CN" altLang="en-US" sz="1800" b="1" dirty="0">
                <a:solidFill>
                  <a:srgbClr val="000000"/>
                </a:solidFill>
                <a:latin typeface="FrutigerNext LT Regular"/>
              </a:rPr>
              <a:t>计划游戏</a:t>
            </a:r>
          </a:p>
        </p:txBody>
      </p:sp>
      <p:sp>
        <p:nvSpPr>
          <p:cNvPr id="30737" name="AutoShape 17"/>
          <p:cNvSpPr>
            <a:spLocks noChangeArrowheads="1"/>
          </p:cNvSpPr>
          <p:nvPr/>
        </p:nvSpPr>
        <p:spPr bwMode="auto">
          <a:xfrm>
            <a:off x="7020658" y="981076"/>
            <a:ext cx="1872762" cy="792163"/>
          </a:xfrm>
          <a:prstGeom prst="cloudCallout">
            <a:avLst>
              <a:gd name="adj1" fmla="val -176523"/>
              <a:gd name="adj2" fmla="val 272644"/>
            </a:avLst>
          </a:prstGeom>
          <a:solidFill>
            <a:schemeClr val="accent1"/>
          </a:solidFill>
          <a:ln w="9525">
            <a:solidFill>
              <a:schemeClr val="tx1"/>
            </a:solidFill>
            <a:round/>
            <a:headEnd/>
            <a:tailEnd/>
          </a:ln>
        </p:spPr>
        <p:txBody>
          <a:bodyPr/>
          <a:lstStyle/>
          <a:p>
            <a:pPr algn="ctr"/>
            <a:r>
              <a:rPr lang="zh-CN" altLang="en-US" sz="1600" b="1">
                <a:solidFill>
                  <a:srgbClr val="000000"/>
                </a:solidFill>
              </a:rPr>
              <a:t>编程方法</a:t>
            </a:r>
            <a:endParaRPr lang="en-US" altLang="zh-CN" sz="1600" b="1">
              <a:solidFill>
                <a:srgbClr val="000000"/>
              </a:solidFill>
            </a:endParaRPr>
          </a:p>
        </p:txBody>
      </p:sp>
      <p:sp>
        <p:nvSpPr>
          <p:cNvPr id="30738" name="AutoShape 18"/>
          <p:cNvSpPr>
            <a:spLocks noChangeArrowheads="1"/>
          </p:cNvSpPr>
          <p:nvPr/>
        </p:nvSpPr>
        <p:spPr bwMode="auto">
          <a:xfrm>
            <a:off x="7524751" y="4221163"/>
            <a:ext cx="1619250" cy="647700"/>
          </a:xfrm>
          <a:prstGeom prst="cloudCallout">
            <a:avLst>
              <a:gd name="adj1" fmla="val -121472"/>
              <a:gd name="adj2" fmla="val 8824"/>
            </a:avLst>
          </a:prstGeom>
          <a:solidFill>
            <a:srgbClr val="339966"/>
          </a:solidFill>
          <a:ln w="9525">
            <a:solidFill>
              <a:schemeClr val="tx1"/>
            </a:solidFill>
            <a:round/>
            <a:headEnd/>
            <a:tailEnd/>
          </a:ln>
        </p:spPr>
        <p:txBody>
          <a:bodyPr/>
          <a:lstStyle/>
          <a:p>
            <a:pPr algn="ctr"/>
            <a:r>
              <a:rPr lang="zh-CN" altLang="en-US" sz="1600" b="1">
                <a:solidFill>
                  <a:srgbClr val="000000"/>
                </a:solidFill>
              </a:rPr>
              <a:t>小组实践</a:t>
            </a:r>
          </a:p>
        </p:txBody>
      </p:sp>
      <p:sp>
        <p:nvSpPr>
          <p:cNvPr id="30739" name="AutoShape 19"/>
          <p:cNvSpPr>
            <a:spLocks noChangeArrowheads="1"/>
          </p:cNvSpPr>
          <p:nvPr/>
        </p:nvSpPr>
        <p:spPr bwMode="auto">
          <a:xfrm>
            <a:off x="250582" y="5084764"/>
            <a:ext cx="1800957" cy="719137"/>
          </a:xfrm>
          <a:prstGeom prst="cloudCallout">
            <a:avLst>
              <a:gd name="adj1" fmla="val 53264"/>
              <a:gd name="adj2" fmla="val -192384"/>
            </a:avLst>
          </a:prstGeom>
          <a:solidFill>
            <a:srgbClr val="FF0000"/>
          </a:solidFill>
          <a:ln w="9525">
            <a:solidFill>
              <a:schemeClr val="tx1"/>
            </a:solidFill>
            <a:round/>
            <a:headEnd/>
            <a:tailEnd/>
          </a:ln>
        </p:spPr>
        <p:txBody>
          <a:bodyPr/>
          <a:lstStyle/>
          <a:p>
            <a:pPr algn="ctr"/>
            <a:r>
              <a:rPr lang="zh-CN" altLang="en-US" sz="1600" b="1">
                <a:solidFill>
                  <a:srgbClr val="000000"/>
                </a:solidFill>
              </a:rPr>
              <a:t>交付和管理</a:t>
            </a:r>
          </a:p>
        </p:txBody>
      </p:sp>
    </p:spTree>
    <p:extLst>
      <p:ext uri="{BB962C8B-B14F-4D97-AF65-F5344CB8AC3E}">
        <p14:creationId xmlns:p14="http://schemas.microsoft.com/office/powerpoint/2010/main" val="2352173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187450" y="333375"/>
            <a:ext cx="6743700" cy="561975"/>
          </a:xfrm>
        </p:spPr>
        <p:txBody>
          <a:bodyPr/>
          <a:lstStyle/>
          <a:p>
            <a:pPr algn="ctr" eaLnBrk="1" hangingPunct="1"/>
            <a:r>
              <a:rPr lang="en-US" altLang="zh-CN" sz="3600">
                <a:solidFill>
                  <a:srgbClr val="FFFF00"/>
                </a:solidFill>
              </a:rPr>
              <a:t>4.2.1 </a:t>
            </a:r>
            <a:r>
              <a:rPr lang="zh-CN" altLang="zh-CN" sz="3600">
                <a:solidFill>
                  <a:srgbClr val="FFFF00"/>
                </a:solidFill>
              </a:rPr>
              <a:t>敏捷测试的特征 </a:t>
            </a:r>
            <a:endParaRPr lang="en-US" altLang="en-US" sz="2400">
              <a:solidFill>
                <a:srgbClr val="FFFF00"/>
              </a:solidFill>
              <a:ea typeface="宋体" charset="-122"/>
            </a:endParaRPr>
          </a:p>
        </p:txBody>
      </p:sp>
      <p:sp>
        <p:nvSpPr>
          <p:cNvPr id="3" name="矩形 2"/>
          <p:cNvSpPr/>
          <p:nvPr/>
        </p:nvSpPr>
        <p:spPr>
          <a:xfrm>
            <a:off x="1331913" y="1484313"/>
            <a:ext cx="6840537" cy="5048250"/>
          </a:xfrm>
          <a:prstGeom prst="rect">
            <a:avLst/>
          </a:prstGeom>
        </p:spPr>
        <p:txBody>
          <a:bodyPr>
            <a:spAutoFit/>
          </a:bodyPr>
          <a:lstStyle/>
          <a:p>
            <a:pPr marL="457200" indent="-457200" latinLnBrk="1">
              <a:lnSpc>
                <a:spcPct val="150000"/>
              </a:lnSpc>
              <a:buFont typeface="+mj-ea"/>
              <a:buAutoNum type="circleNumDbPlain"/>
              <a:defRPr/>
            </a:pPr>
            <a:r>
              <a:rPr lang="zh-CN" altLang="en-US" sz="2400" b="1" i="0" dirty="0">
                <a:solidFill>
                  <a:schemeClr val="accent1">
                    <a:lumMod val="25000"/>
                  </a:schemeClr>
                </a:solidFill>
                <a:ea typeface="宋体" pitchFamily="2" charset="-122"/>
              </a:rPr>
              <a:t>尽早和持续地开展测试</a:t>
            </a:r>
            <a:endParaRPr lang="en-US" altLang="zh-CN" sz="2400" b="1" i="0" dirty="0">
              <a:solidFill>
                <a:schemeClr val="accent1">
                  <a:lumMod val="25000"/>
                </a:schemeClr>
              </a:solidFill>
              <a:ea typeface="宋体" pitchFamily="2" charset="-122"/>
            </a:endParaRPr>
          </a:p>
          <a:p>
            <a:pPr marL="457200" indent="-457200" latinLnBrk="1">
              <a:lnSpc>
                <a:spcPct val="150000"/>
              </a:lnSpc>
              <a:buFont typeface="+mj-ea"/>
              <a:buAutoNum type="circleNumDbPlain"/>
              <a:defRPr/>
            </a:pPr>
            <a:r>
              <a:rPr lang="zh-CN" altLang="en-US" sz="2400" b="1" i="0" dirty="0">
                <a:solidFill>
                  <a:schemeClr val="accent1">
                    <a:lumMod val="25000"/>
                  </a:schemeClr>
                </a:solidFill>
                <a:ea typeface="宋体" pitchFamily="2" charset="-122"/>
              </a:rPr>
              <a:t>能及时完成对软件质量全面评估</a:t>
            </a:r>
            <a:endParaRPr lang="en-US" altLang="zh-CN" sz="2400" b="1" i="0" dirty="0">
              <a:solidFill>
                <a:schemeClr val="accent1">
                  <a:lumMod val="25000"/>
                </a:schemeClr>
              </a:solidFill>
              <a:ea typeface="宋体" pitchFamily="2" charset="-122"/>
            </a:endParaRPr>
          </a:p>
          <a:p>
            <a:pPr marL="457200" indent="-457200" latinLnBrk="1">
              <a:lnSpc>
                <a:spcPct val="150000"/>
              </a:lnSpc>
              <a:buFont typeface="+mj-ea"/>
              <a:buAutoNum type="circleNumDbPlain"/>
              <a:defRPr/>
            </a:pPr>
            <a:r>
              <a:rPr lang="zh-CN" altLang="en-US" sz="2400" b="1" i="0" dirty="0">
                <a:solidFill>
                  <a:schemeClr val="accent1">
                    <a:lumMod val="25000"/>
                  </a:schemeClr>
                </a:solidFill>
                <a:ea typeface="宋体" pitchFamily="2" charset="-122"/>
              </a:rPr>
              <a:t>软件本身是测试研究和分析最主要的对象</a:t>
            </a:r>
            <a:endParaRPr lang="en-US" altLang="zh-CN" sz="2400" b="1" i="0" dirty="0">
              <a:solidFill>
                <a:schemeClr val="accent1">
                  <a:lumMod val="25000"/>
                </a:schemeClr>
              </a:solidFill>
              <a:ea typeface="宋体" pitchFamily="2" charset="-122"/>
            </a:endParaRPr>
          </a:p>
          <a:p>
            <a:pPr marL="457200" indent="-457200" latinLnBrk="1">
              <a:lnSpc>
                <a:spcPct val="150000"/>
              </a:lnSpc>
              <a:buFont typeface="+mj-ea"/>
              <a:buAutoNum type="circleNumDbPlain"/>
              <a:defRPr/>
            </a:pPr>
            <a:r>
              <a:rPr lang="zh-CN" altLang="en-US" sz="2400" b="1" i="0" dirty="0">
                <a:solidFill>
                  <a:schemeClr val="accent1">
                    <a:lumMod val="25000"/>
                  </a:schemeClr>
                </a:solidFill>
                <a:ea typeface="宋体" pitchFamily="2" charset="-122"/>
              </a:rPr>
              <a:t>为满足所要求的质量，测试进行得越快越好</a:t>
            </a:r>
            <a:endParaRPr lang="en-US" altLang="zh-CN" sz="2400" b="1" i="0" dirty="0">
              <a:solidFill>
                <a:schemeClr val="accent1">
                  <a:lumMod val="25000"/>
                </a:schemeClr>
              </a:solidFill>
              <a:ea typeface="宋体" pitchFamily="2" charset="-122"/>
            </a:endParaRPr>
          </a:p>
          <a:p>
            <a:pPr marL="457200" indent="-457200" latinLnBrk="1">
              <a:lnSpc>
                <a:spcPct val="150000"/>
              </a:lnSpc>
              <a:buFont typeface="+mj-ea"/>
              <a:buAutoNum type="circleNumDbPlain"/>
              <a:defRPr/>
            </a:pPr>
            <a:r>
              <a:rPr lang="zh-CN" altLang="en-US" sz="2400" b="1" i="0" dirty="0">
                <a:solidFill>
                  <a:schemeClr val="accent1">
                    <a:lumMod val="25000"/>
                  </a:schemeClr>
                </a:solidFill>
                <a:ea typeface="宋体" pitchFamily="2" charset="-122"/>
              </a:rPr>
              <a:t>测试人员必须和项目干系人保持密切协作</a:t>
            </a:r>
            <a:endParaRPr lang="en-US" altLang="zh-CN" sz="2400" b="1" i="0" dirty="0">
              <a:solidFill>
                <a:schemeClr val="accent1">
                  <a:lumMod val="25000"/>
                </a:schemeClr>
              </a:solidFill>
              <a:ea typeface="宋体" pitchFamily="2" charset="-122"/>
            </a:endParaRPr>
          </a:p>
          <a:p>
            <a:pPr marL="457200" indent="-457200" latinLnBrk="1">
              <a:lnSpc>
                <a:spcPct val="150000"/>
              </a:lnSpc>
              <a:buFont typeface="+mj-ea"/>
              <a:buAutoNum type="circleNumDbPlain"/>
              <a:defRPr/>
            </a:pPr>
            <a:r>
              <a:rPr lang="zh-CN" altLang="en-US" sz="2400" b="1" i="0" dirty="0">
                <a:solidFill>
                  <a:schemeClr val="accent1">
                    <a:lumMod val="25000"/>
                  </a:schemeClr>
                </a:solidFill>
                <a:ea typeface="宋体" pitchFamily="2" charset="-122"/>
              </a:rPr>
              <a:t>对测试人员足够信任和尊重</a:t>
            </a:r>
            <a:endParaRPr lang="en-US" altLang="zh-CN" sz="2400" b="1" i="0" dirty="0">
              <a:solidFill>
                <a:schemeClr val="accent1">
                  <a:lumMod val="25000"/>
                </a:schemeClr>
              </a:solidFill>
              <a:ea typeface="宋体" pitchFamily="2" charset="-122"/>
            </a:endParaRPr>
          </a:p>
          <a:p>
            <a:pPr marL="457200" indent="-457200" latinLnBrk="1">
              <a:lnSpc>
                <a:spcPct val="150000"/>
              </a:lnSpc>
              <a:buFont typeface="+mj-ea"/>
              <a:buAutoNum type="circleNumDbPlain"/>
              <a:defRPr/>
            </a:pPr>
            <a:r>
              <a:rPr lang="zh-CN" altLang="en-US" sz="2400" b="1" i="0" dirty="0">
                <a:solidFill>
                  <a:schemeClr val="accent1">
                    <a:lumMod val="25000"/>
                  </a:schemeClr>
                </a:solidFill>
                <a:ea typeface="宋体" pitchFamily="2" charset="-122"/>
              </a:rPr>
              <a:t>测试计划、设计和执行力求简单</a:t>
            </a:r>
            <a:endParaRPr lang="en-US" altLang="zh-CN" sz="2400" b="1" i="0" dirty="0">
              <a:solidFill>
                <a:schemeClr val="accent1">
                  <a:lumMod val="25000"/>
                </a:schemeClr>
              </a:solidFill>
              <a:ea typeface="宋体" pitchFamily="2" charset="-122"/>
            </a:endParaRPr>
          </a:p>
          <a:p>
            <a:pPr marL="457200" indent="-457200" latinLnBrk="1">
              <a:lnSpc>
                <a:spcPct val="150000"/>
              </a:lnSpc>
              <a:buFont typeface="+mj-ea"/>
              <a:buAutoNum type="circleNumDbPlain"/>
              <a:defRPr/>
            </a:pPr>
            <a:r>
              <a:rPr lang="zh-CN" altLang="en-US" sz="2400" b="1" i="0" dirty="0">
                <a:solidFill>
                  <a:schemeClr val="accent1">
                    <a:lumMod val="25000"/>
                  </a:schemeClr>
                </a:solidFill>
                <a:ea typeface="宋体" pitchFamily="2" charset="-122"/>
              </a:rPr>
              <a:t>对测试技术精益求精</a:t>
            </a:r>
            <a:endParaRPr lang="en-US" altLang="zh-CN" sz="2400" b="1" i="0" dirty="0">
              <a:solidFill>
                <a:schemeClr val="accent1">
                  <a:lumMod val="25000"/>
                </a:schemeClr>
              </a:solidFill>
              <a:ea typeface="宋体" pitchFamily="2" charset="-122"/>
            </a:endParaRPr>
          </a:p>
          <a:p>
            <a:pPr marL="457200" indent="-457200" latinLnBrk="1">
              <a:lnSpc>
                <a:spcPct val="150000"/>
              </a:lnSpc>
              <a:buFont typeface="+mj-ea"/>
              <a:buAutoNum type="circleNumDbPlain"/>
              <a:defRPr/>
            </a:pPr>
            <a:r>
              <a:rPr lang="zh-CN" altLang="en-US" sz="2400" b="1" i="0" dirty="0">
                <a:solidFill>
                  <a:schemeClr val="accent1">
                    <a:lumMod val="25000"/>
                  </a:schemeClr>
                </a:solidFill>
                <a:ea typeface="宋体" pitchFamily="2" charset="-122"/>
              </a:rPr>
              <a:t>不断反思，持续优化测试设计</a:t>
            </a:r>
            <a:endParaRPr lang="en-US" altLang="zh-CN" sz="2400" b="1" i="0" dirty="0">
              <a:solidFill>
                <a:schemeClr val="accent1">
                  <a:lumMod val="25000"/>
                </a:schemeClr>
              </a:solidFill>
              <a:ea typeface="宋体" pitchFamily="2" charset="-122"/>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258888" y="1341438"/>
            <a:ext cx="6481762" cy="838200"/>
          </a:xfrm>
        </p:spPr>
        <p:txBody>
          <a:bodyPr/>
          <a:lstStyle/>
          <a:p>
            <a:pPr algn="ctr" eaLnBrk="1" hangingPunct="1">
              <a:defRPr/>
            </a:pPr>
            <a:r>
              <a:rPr lang="zh-CN" altLang="en-US" sz="3200" dirty="0">
                <a:solidFill>
                  <a:schemeClr val="accent1">
                    <a:lumMod val="50000"/>
                  </a:schemeClr>
                </a:solidFill>
              </a:rPr>
              <a:t>敏捷测试</a:t>
            </a:r>
            <a:r>
              <a:rPr lang="en-US" altLang="zh-CN" sz="3200" dirty="0">
                <a:solidFill>
                  <a:schemeClr val="accent1">
                    <a:lumMod val="50000"/>
                  </a:schemeClr>
                </a:solidFill>
              </a:rPr>
              <a:t>=</a:t>
            </a:r>
            <a:r>
              <a:rPr lang="zh-CN" altLang="en-US" sz="3200" dirty="0">
                <a:solidFill>
                  <a:schemeClr val="accent1">
                    <a:lumMod val="50000"/>
                  </a:schemeClr>
                </a:solidFill>
              </a:rPr>
              <a:t>持续的质量</a:t>
            </a:r>
            <a:r>
              <a:rPr lang="en-US" altLang="en-US" sz="3200" dirty="0">
                <a:solidFill>
                  <a:schemeClr val="accent1">
                    <a:lumMod val="50000"/>
                  </a:schemeClr>
                </a:solidFill>
              </a:rPr>
              <a:t>反馈</a:t>
            </a:r>
            <a:endParaRPr lang="zh-CN" altLang="en-US" sz="3200" dirty="0">
              <a:solidFill>
                <a:schemeClr val="accent1">
                  <a:lumMod val="50000"/>
                </a:schemeClr>
              </a:solidFill>
            </a:endParaRPr>
          </a:p>
        </p:txBody>
      </p:sp>
      <p:grpSp>
        <p:nvGrpSpPr>
          <p:cNvPr id="63490" name="Group 2"/>
          <p:cNvGrpSpPr>
            <a:grpSpLocks/>
          </p:cNvGrpSpPr>
          <p:nvPr/>
        </p:nvGrpSpPr>
        <p:grpSpPr bwMode="auto">
          <a:xfrm>
            <a:off x="250825" y="2420938"/>
            <a:ext cx="8024813" cy="3297237"/>
            <a:chOff x="1755" y="5440"/>
            <a:chExt cx="7515" cy="2475"/>
          </a:xfrm>
        </p:grpSpPr>
        <p:cxnSp>
          <p:nvCxnSpPr>
            <p:cNvPr id="63495" name="AutoShape 3"/>
            <p:cNvCxnSpPr>
              <a:cxnSpLocks noChangeShapeType="1"/>
            </p:cNvCxnSpPr>
            <p:nvPr/>
          </p:nvCxnSpPr>
          <p:spPr bwMode="auto">
            <a:xfrm>
              <a:off x="2580" y="6750"/>
              <a:ext cx="6690" cy="1"/>
            </a:xfrm>
            <a:prstGeom prst="straightConnector1">
              <a:avLst/>
            </a:prstGeom>
            <a:noFill/>
            <a:ln w="19050">
              <a:solidFill>
                <a:srgbClr val="000000"/>
              </a:solidFill>
              <a:round/>
              <a:headEnd/>
              <a:tailEnd type="triangle" w="med" len="med"/>
            </a:ln>
          </p:spPr>
        </p:cxnSp>
        <p:sp>
          <p:nvSpPr>
            <p:cNvPr id="6" name="AutoShape 4"/>
            <p:cNvSpPr>
              <a:spLocks noChangeArrowheads="1"/>
            </p:cNvSpPr>
            <p:nvPr/>
          </p:nvSpPr>
          <p:spPr bwMode="auto">
            <a:xfrm>
              <a:off x="28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a:lstStyle/>
            <a:p>
              <a:pPr algn="ctr">
                <a:defRPr/>
              </a:pPr>
              <a:r>
                <a:rPr lang="zh-CN" altLang="en-US" sz="2000" i="0" dirty="0">
                  <a:latin typeface="Calibri" pitchFamily="34" charset="0"/>
                  <a:ea typeface="宋体" pitchFamily="2" charset="-122"/>
                  <a:cs typeface="宋体" pitchFamily="2" charset="-122"/>
                </a:rPr>
                <a:t>需求</a:t>
              </a:r>
              <a:endParaRPr lang="zh-CN" sz="2000" i="0" dirty="0">
                <a:latin typeface="Arial" pitchFamily="34" charset="0"/>
                <a:ea typeface="宋体" pitchFamily="2" charset="-122"/>
                <a:cs typeface="宋体" pitchFamily="2" charset="-122"/>
              </a:endParaRPr>
            </a:p>
          </p:txBody>
        </p:sp>
        <p:sp>
          <p:nvSpPr>
            <p:cNvPr id="7" name="AutoShape 5"/>
            <p:cNvSpPr>
              <a:spLocks noChangeArrowheads="1"/>
            </p:cNvSpPr>
            <p:nvPr/>
          </p:nvSpPr>
          <p:spPr bwMode="auto">
            <a:xfrm>
              <a:off x="40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a:lstStyle/>
            <a:p>
              <a:pPr algn="ctr">
                <a:defRPr/>
              </a:pPr>
              <a:r>
                <a:rPr lang="zh-CN" altLang="en-US" sz="2000" i="0">
                  <a:latin typeface="Calibri" pitchFamily="34" charset="0"/>
                  <a:ea typeface="宋体" pitchFamily="2" charset="-122"/>
                  <a:cs typeface="宋体" pitchFamily="2" charset="-122"/>
                </a:rPr>
                <a:t>设计</a:t>
              </a:r>
              <a:endParaRPr lang="zh-CN" sz="2000" i="0">
                <a:latin typeface="Arial" pitchFamily="34" charset="0"/>
                <a:ea typeface="宋体" pitchFamily="2" charset="-122"/>
                <a:cs typeface="宋体" pitchFamily="2" charset="-122"/>
              </a:endParaRPr>
            </a:p>
          </p:txBody>
        </p:sp>
        <p:sp>
          <p:nvSpPr>
            <p:cNvPr id="8" name="AutoShape 6"/>
            <p:cNvSpPr>
              <a:spLocks noChangeArrowheads="1"/>
            </p:cNvSpPr>
            <p:nvPr/>
          </p:nvSpPr>
          <p:spPr bwMode="auto">
            <a:xfrm>
              <a:off x="523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a:lstStyle/>
            <a:p>
              <a:pPr algn="ctr">
                <a:defRPr/>
              </a:pPr>
              <a:r>
                <a:rPr lang="zh-CN" altLang="en-US" sz="2000" i="0">
                  <a:latin typeface="Calibri" pitchFamily="34" charset="0"/>
                  <a:ea typeface="宋体" pitchFamily="2" charset="-122"/>
                  <a:cs typeface="宋体" pitchFamily="2" charset="-122"/>
                </a:rPr>
                <a:t>代码</a:t>
              </a:r>
              <a:endParaRPr lang="zh-CN" sz="2000" i="0">
                <a:latin typeface="Arial" pitchFamily="34" charset="0"/>
                <a:ea typeface="宋体" pitchFamily="2" charset="-122"/>
                <a:cs typeface="宋体" pitchFamily="2" charset="-122"/>
              </a:endParaRPr>
            </a:p>
          </p:txBody>
        </p:sp>
        <p:sp>
          <p:nvSpPr>
            <p:cNvPr id="9" name="AutoShape 7"/>
            <p:cNvSpPr>
              <a:spLocks noChangeArrowheads="1"/>
            </p:cNvSpPr>
            <p:nvPr/>
          </p:nvSpPr>
          <p:spPr bwMode="auto">
            <a:xfrm>
              <a:off x="6360"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a:lstStyle/>
            <a:p>
              <a:pPr algn="ctr">
                <a:defRPr/>
              </a:pPr>
              <a:r>
                <a:rPr lang="zh-CN" altLang="en-US" sz="2000" i="0">
                  <a:latin typeface="Calibri" pitchFamily="34" charset="0"/>
                  <a:ea typeface="宋体" pitchFamily="2" charset="-122"/>
                  <a:cs typeface="宋体" pitchFamily="2" charset="-122"/>
                </a:rPr>
                <a:t>功能</a:t>
              </a:r>
              <a:endParaRPr lang="zh-CN" sz="2000" i="0">
                <a:latin typeface="Arial" pitchFamily="34" charset="0"/>
                <a:ea typeface="宋体" pitchFamily="2" charset="-122"/>
                <a:cs typeface="宋体" pitchFamily="2" charset="-122"/>
              </a:endParaRPr>
            </a:p>
          </p:txBody>
        </p:sp>
        <p:sp>
          <p:nvSpPr>
            <p:cNvPr id="10" name="AutoShape 8"/>
            <p:cNvSpPr>
              <a:spLocks noChangeArrowheads="1"/>
            </p:cNvSpPr>
            <p:nvPr/>
          </p:nvSpPr>
          <p:spPr bwMode="auto">
            <a:xfrm>
              <a:off x="7500" y="6480"/>
              <a:ext cx="1538"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headEnd/>
              <a:tailEnd/>
            </a:ln>
            <a:scene3d>
              <a:camera prst="orthographicFront"/>
              <a:lightRig rig="threePt" dir="t"/>
            </a:scene3d>
            <a:sp3d>
              <a:bevelT w="152400" h="50800" prst="softRound"/>
              <a:bevelB w="152400" h="50800" prst="softRound"/>
            </a:sp3d>
          </p:spPr>
          <p:txBody>
            <a:bodyPr/>
            <a:lstStyle/>
            <a:p>
              <a:pPr algn="ctr">
                <a:defRPr/>
              </a:pPr>
              <a:r>
                <a:rPr lang="zh-CN" altLang="en-US" sz="2000" i="0">
                  <a:latin typeface="Calibri" pitchFamily="34" charset="0"/>
                  <a:ea typeface="宋体" pitchFamily="2" charset="-122"/>
                  <a:cs typeface="宋体" pitchFamily="2" charset="-122"/>
                </a:rPr>
                <a:t>非功能特性</a:t>
              </a:r>
              <a:endParaRPr lang="zh-CN" sz="2000" i="0">
                <a:latin typeface="Arial" pitchFamily="34" charset="0"/>
                <a:ea typeface="宋体" pitchFamily="2" charset="-122"/>
                <a:cs typeface="宋体" pitchFamily="2" charset="-122"/>
              </a:endParaRPr>
            </a:p>
          </p:txBody>
        </p:sp>
        <p:cxnSp>
          <p:nvCxnSpPr>
            <p:cNvPr id="63511" name="AutoShape 9"/>
            <p:cNvCxnSpPr>
              <a:cxnSpLocks noChangeShapeType="1"/>
            </p:cNvCxnSpPr>
            <p:nvPr/>
          </p:nvCxnSpPr>
          <p:spPr bwMode="auto">
            <a:xfrm>
              <a:off x="2580" y="5808"/>
              <a:ext cx="6225" cy="0"/>
            </a:xfrm>
            <a:prstGeom prst="straightConnector1">
              <a:avLst/>
            </a:prstGeom>
            <a:noFill/>
            <a:ln w="9525">
              <a:solidFill>
                <a:srgbClr val="000000"/>
              </a:solidFill>
              <a:round/>
              <a:headEnd/>
              <a:tailEnd/>
            </a:ln>
          </p:spPr>
        </p:cxnSp>
        <p:cxnSp>
          <p:nvCxnSpPr>
            <p:cNvPr id="63512" name="AutoShape 10"/>
            <p:cNvCxnSpPr>
              <a:cxnSpLocks noChangeShapeType="1"/>
            </p:cNvCxnSpPr>
            <p:nvPr/>
          </p:nvCxnSpPr>
          <p:spPr bwMode="auto">
            <a:xfrm>
              <a:off x="2580" y="7518"/>
              <a:ext cx="6225" cy="0"/>
            </a:xfrm>
            <a:prstGeom prst="straightConnector1">
              <a:avLst/>
            </a:prstGeom>
            <a:noFill/>
            <a:ln w="9525">
              <a:solidFill>
                <a:srgbClr val="000000"/>
              </a:solidFill>
              <a:round/>
              <a:headEnd/>
              <a:tailEnd/>
            </a:ln>
          </p:spPr>
        </p:cxnSp>
        <p:sp>
          <p:nvSpPr>
            <p:cNvPr id="63513" name="AutoShape 11"/>
            <p:cNvSpPr>
              <a:spLocks noChangeArrowheads="1"/>
            </p:cNvSpPr>
            <p:nvPr/>
          </p:nvSpPr>
          <p:spPr bwMode="auto">
            <a:xfrm>
              <a:off x="5158" y="5440"/>
              <a:ext cx="1592" cy="318"/>
            </a:xfrm>
            <a:prstGeom prst="roundRect">
              <a:avLst>
                <a:gd name="adj" fmla="val 16667"/>
              </a:avLst>
            </a:prstGeom>
            <a:noFill/>
            <a:ln w="9525">
              <a:noFill/>
              <a:round/>
              <a:headEnd/>
              <a:tailEnd/>
            </a:ln>
          </p:spPr>
          <p:txBody>
            <a:bodyPr/>
            <a:lstStyle/>
            <a:p>
              <a:pPr algn="ctr"/>
              <a:r>
                <a:rPr lang="zh-CN" altLang="en-US" sz="2400" i="0">
                  <a:latin typeface="Calibri" pitchFamily="34" charset="0"/>
                </a:rPr>
                <a:t>产品经理</a:t>
              </a:r>
              <a:endParaRPr lang="zh-CN" altLang="en-US" sz="2400" i="0"/>
            </a:p>
          </p:txBody>
        </p:sp>
        <p:sp>
          <p:nvSpPr>
            <p:cNvPr id="63514" name="AutoShape 12"/>
            <p:cNvSpPr>
              <a:spLocks noChangeArrowheads="1"/>
            </p:cNvSpPr>
            <p:nvPr/>
          </p:nvSpPr>
          <p:spPr bwMode="auto">
            <a:xfrm>
              <a:off x="5127" y="7602"/>
              <a:ext cx="1592" cy="313"/>
            </a:xfrm>
            <a:prstGeom prst="roundRect">
              <a:avLst>
                <a:gd name="adj" fmla="val 16667"/>
              </a:avLst>
            </a:prstGeom>
            <a:noFill/>
            <a:ln w="9525">
              <a:noFill/>
              <a:round/>
              <a:headEnd/>
              <a:tailEnd/>
            </a:ln>
          </p:spPr>
          <p:txBody>
            <a:bodyPr/>
            <a:lstStyle/>
            <a:p>
              <a:pPr algn="ctr"/>
              <a:r>
                <a:rPr lang="zh-CN" altLang="en-US" sz="2400" i="0">
                  <a:latin typeface="Calibri" pitchFamily="34" charset="0"/>
                </a:rPr>
                <a:t>开发人员</a:t>
              </a:r>
              <a:endParaRPr lang="zh-CN" altLang="en-US" sz="2400" i="0"/>
            </a:p>
          </p:txBody>
        </p:sp>
        <p:sp>
          <p:nvSpPr>
            <p:cNvPr id="15" name="AutoShape 14"/>
            <p:cNvSpPr>
              <a:spLocks noChangeArrowheads="1"/>
            </p:cNvSpPr>
            <p:nvPr/>
          </p:nvSpPr>
          <p:spPr bwMode="auto">
            <a:xfrm>
              <a:off x="1755" y="6362"/>
              <a:ext cx="877" cy="699"/>
            </a:xfrm>
            <a:prstGeom prst="roundRect">
              <a:avLst>
                <a:gd name="adj" fmla="val 16667"/>
              </a:avLst>
            </a:prstGeom>
            <a:solidFill>
              <a:srgbClr val="FF0000"/>
            </a:solidFill>
            <a:ln w="9525">
              <a:solidFill>
                <a:srgbClr val="FFC000"/>
              </a:solidFill>
              <a:round/>
              <a:headEnd/>
              <a:tailEnd/>
            </a:ln>
            <a:scene3d>
              <a:camera prst="orthographicFront"/>
              <a:lightRig rig="threePt" dir="t"/>
            </a:scene3d>
            <a:sp3d>
              <a:bevelT w="114300" prst="hardEdge"/>
            </a:sp3d>
          </p:spPr>
          <p:txBody>
            <a:bodyPr/>
            <a:lstStyle/>
            <a:p>
              <a:pPr algn="ctr">
                <a:defRPr/>
              </a:pPr>
              <a:r>
                <a:rPr lang="zh-CN" altLang="en-US" sz="2400" b="1" i="0" dirty="0">
                  <a:solidFill>
                    <a:schemeClr val="bg1"/>
                  </a:solidFill>
                  <a:latin typeface="Calibri" pitchFamily="34" charset="0"/>
                  <a:ea typeface="宋体" pitchFamily="2" charset="-122"/>
                  <a:cs typeface="宋体" pitchFamily="2" charset="-122"/>
                </a:rPr>
                <a:t>敏捷测试</a:t>
              </a:r>
              <a:endParaRPr lang="zh-CN" sz="2400" b="1" i="0" dirty="0">
                <a:solidFill>
                  <a:schemeClr val="bg1"/>
                </a:solidFill>
                <a:latin typeface="Arial" pitchFamily="34" charset="0"/>
                <a:ea typeface="宋体" pitchFamily="2" charset="-122"/>
                <a:cs typeface="宋体" pitchFamily="2" charset="-122"/>
              </a:endParaRPr>
            </a:p>
          </p:txBody>
        </p:sp>
        <p:cxnSp>
          <p:nvCxnSpPr>
            <p:cNvPr id="63518" name="AutoShape 15"/>
            <p:cNvCxnSpPr>
              <a:cxnSpLocks noChangeShapeType="1"/>
            </p:cNvCxnSpPr>
            <p:nvPr/>
          </p:nvCxnSpPr>
          <p:spPr bwMode="auto">
            <a:xfrm flipV="1">
              <a:off x="3255" y="5808"/>
              <a:ext cx="420" cy="672"/>
            </a:xfrm>
            <a:prstGeom prst="straightConnector1">
              <a:avLst/>
            </a:prstGeom>
            <a:noFill/>
            <a:ln w="12700">
              <a:solidFill>
                <a:srgbClr val="000000"/>
              </a:solidFill>
              <a:prstDash val="sysDot"/>
              <a:round/>
              <a:headEnd/>
              <a:tailEnd type="arrow" w="med" len="med"/>
            </a:ln>
          </p:spPr>
        </p:cxnSp>
        <p:cxnSp>
          <p:nvCxnSpPr>
            <p:cNvPr id="63519" name="AutoShape 16"/>
            <p:cNvCxnSpPr>
              <a:cxnSpLocks noChangeShapeType="1"/>
            </p:cNvCxnSpPr>
            <p:nvPr/>
          </p:nvCxnSpPr>
          <p:spPr bwMode="auto">
            <a:xfrm flipV="1">
              <a:off x="4455" y="5808"/>
              <a:ext cx="420" cy="672"/>
            </a:xfrm>
            <a:prstGeom prst="straightConnector1">
              <a:avLst/>
            </a:prstGeom>
            <a:noFill/>
            <a:ln w="12700">
              <a:solidFill>
                <a:srgbClr val="000000"/>
              </a:solidFill>
              <a:prstDash val="sysDot"/>
              <a:round/>
              <a:headEnd/>
              <a:tailEnd type="arrow" w="med" len="med"/>
            </a:ln>
          </p:spPr>
        </p:cxnSp>
        <p:cxnSp>
          <p:nvCxnSpPr>
            <p:cNvPr id="63520" name="AutoShape 17"/>
            <p:cNvCxnSpPr>
              <a:cxnSpLocks noChangeShapeType="1"/>
            </p:cNvCxnSpPr>
            <p:nvPr/>
          </p:nvCxnSpPr>
          <p:spPr bwMode="auto">
            <a:xfrm flipV="1">
              <a:off x="6750" y="5808"/>
              <a:ext cx="420" cy="672"/>
            </a:xfrm>
            <a:prstGeom prst="straightConnector1">
              <a:avLst/>
            </a:prstGeom>
            <a:noFill/>
            <a:ln w="12700">
              <a:solidFill>
                <a:srgbClr val="000000"/>
              </a:solidFill>
              <a:prstDash val="sysDot"/>
              <a:round/>
              <a:headEnd/>
              <a:tailEnd type="arrow" w="med" len="med"/>
            </a:ln>
          </p:spPr>
        </p:cxnSp>
        <p:cxnSp>
          <p:nvCxnSpPr>
            <p:cNvPr id="63521" name="AutoShape 18"/>
            <p:cNvCxnSpPr>
              <a:cxnSpLocks noChangeShapeType="1"/>
            </p:cNvCxnSpPr>
            <p:nvPr/>
          </p:nvCxnSpPr>
          <p:spPr bwMode="auto">
            <a:xfrm flipV="1">
              <a:off x="8085" y="5808"/>
              <a:ext cx="420" cy="672"/>
            </a:xfrm>
            <a:prstGeom prst="straightConnector1">
              <a:avLst/>
            </a:prstGeom>
            <a:noFill/>
            <a:ln w="12700">
              <a:solidFill>
                <a:srgbClr val="000000"/>
              </a:solidFill>
              <a:prstDash val="sysDot"/>
              <a:round/>
              <a:headEnd/>
              <a:tailEnd type="arrow" w="med" len="med"/>
            </a:ln>
          </p:spPr>
        </p:cxnSp>
        <p:cxnSp>
          <p:nvCxnSpPr>
            <p:cNvPr id="63522" name="AutoShape 19"/>
            <p:cNvCxnSpPr>
              <a:cxnSpLocks noChangeShapeType="1"/>
            </p:cNvCxnSpPr>
            <p:nvPr/>
          </p:nvCxnSpPr>
          <p:spPr bwMode="auto">
            <a:xfrm>
              <a:off x="4455" y="6960"/>
              <a:ext cx="223" cy="558"/>
            </a:xfrm>
            <a:prstGeom prst="straightConnector1">
              <a:avLst/>
            </a:prstGeom>
            <a:noFill/>
            <a:ln w="12700">
              <a:solidFill>
                <a:srgbClr val="000000"/>
              </a:solidFill>
              <a:prstDash val="sysDot"/>
              <a:round/>
              <a:headEnd/>
              <a:tailEnd type="arrow" w="med" len="med"/>
            </a:ln>
          </p:spPr>
        </p:cxnSp>
        <p:cxnSp>
          <p:nvCxnSpPr>
            <p:cNvPr id="63523" name="AutoShape 20"/>
            <p:cNvCxnSpPr>
              <a:cxnSpLocks noChangeShapeType="1"/>
            </p:cNvCxnSpPr>
            <p:nvPr/>
          </p:nvCxnSpPr>
          <p:spPr bwMode="auto">
            <a:xfrm>
              <a:off x="5610" y="6960"/>
              <a:ext cx="223" cy="558"/>
            </a:xfrm>
            <a:prstGeom prst="straightConnector1">
              <a:avLst/>
            </a:prstGeom>
            <a:noFill/>
            <a:ln w="12700">
              <a:solidFill>
                <a:srgbClr val="000000"/>
              </a:solidFill>
              <a:prstDash val="sysDot"/>
              <a:round/>
              <a:headEnd/>
              <a:tailEnd type="arrow" w="med" len="med"/>
            </a:ln>
          </p:spPr>
        </p:cxnSp>
        <p:cxnSp>
          <p:nvCxnSpPr>
            <p:cNvPr id="63524" name="AutoShape 21"/>
            <p:cNvCxnSpPr>
              <a:cxnSpLocks noChangeShapeType="1"/>
            </p:cNvCxnSpPr>
            <p:nvPr/>
          </p:nvCxnSpPr>
          <p:spPr bwMode="auto">
            <a:xfrm>
              <a:off x="6750" y="6960"/>
              <a:ext cx="223" cy="558"/>
            </a:xfrm>
            <a:prstGeom prst="straightConnector1">
              <a:avLst/>
            </a:prstGeom>
            <a:noFill/>
            <a:ln w="12700">
              <a:solidFill>
                <a:srgbClr val="000000"/>
              </a:solidFill>
              <a:prstDash val="sysDot"/>
              <a:round/>
              <a:headEnd/>
              <a:tailEnd type="arrow" w="med" len="med"/>
            </a:ln>
          </p:spPr>
        </p:cxnSp>
        <p:cxnSp>
          <p:nvCxnSpPr>
            <p:cNvPr id="63525" name="AutoShape 22"/>
            <p:cNvCxnSpPr>
              <a:cxnSpLocks noChangeShapeType="1"/>
            </p:cNvCxnSpPr>
            <p:nvPr/>
          </p:nvCxnSpPr>
          <p:spPr bwMode="auto">
            <a:xfrm>
              <a:off x="8160" y="6960"/>
              <a:ext cx="223" cy="558"/>
            </a:xfrm>
            <a:prstGeom prst="straightConnector1">
              <a:avLst/>
            </a:prstGeom>
            <a:noFill/>
            <a:ln w="12700">
              <a:solidFill>
                <a:srgbClr val="000000"/>
              </a:solidFill>
              <a:prstDash val="sysDot"/>
              <a:round/>
              <a:headEnd/>
              <a:tailEnd type="arrow" w="med" len="med"/>
            </a:ln>
          </p:spPr>
        </p:cxnSp>
        <p:sp>
          <p:nvSpPr>
            <p:cNvPr id="63526" name="AutoShape 23"/>
            <p:cNvSpPr>
              <a:spLocks noChangeArrowheads="1"/>
            </p:cNvSpPr>
            <p:nvPr/>
          </p:nvSpPr>
          <p:spPr bwMode="auto">
            <a:xfrm>
              <a:off x="4048" y="5872"/>
              <a:ext cx="2582" cy="480"/>
            </a:xfrm>
            <a:prstGeom prst="roundRect">
              <a:avLst>
                <a:gd name="adj" fmla="val 16667"/>
              </a:avLst>
            </a:prstGeom>
            <a:noFill/>
            <a:ln w="9525">
              <a:noFill/>
              <a:round/>
              <a:headEnd/>
              <a:tailEnd/>
            </a:ln>
          </p:spPr>
          <p:txBody>
            <a:bodyPr/>
            <a:lstStyle/>
            <a:p>
              <a:pPr algn="ctr"/>
              <a:r>
                <a:rPr lang="zh-CN" altLang="en-US" sz="2400" b="1" i="0">
                  <a:solidFill>
                    <a:srgbClr val="00B050"/>
                  </a:solidFill>
                  <a:latin typeface="Calibri" pitchFamily="34" charset="0"/>
                </a:rPr>
                <a:t>质量问题持续反馈</a:t>
              </a:r>
              <a:endParaRPr lang="zh-CN" altLang="en-US" sz="2400" i="0">
                <a:solidFill>
                  <a:srgbClr val="00B050"/>
                </a:solidFill>
              </a:endParaRPr>
            </a:p>
          </p:txBody>
        </p:sp>
        <p:sp>
          <p:nvSpPr>
            <p:cNvPr id="63527" name="AutoShape 24"/>
            <p:cNvSpPr>
              <a:spLocks noChangeArrowheads="1"/>
            </p:cNvSpPr>
            <p:nvPr/>
          </p:nvSpPr>
          <p:spPr bwMode="auto">
            <a:xfrm>
              <a:off x="5194" y="7061"/>
              <a:ext cx="2623" cy="480"/>
            </a:xfrm>
            <a:prstGeom prst="roundRect">
              <a:avLst>
                <a:gd name="adj" fmla="val 16667"/>
              </a:avLst>
            </a:prstGeom>
            <a:noFill/>
            <a:ln w="9525">
              <a:noFill/>
              <a:round/>
              <a:headEnd/>
              <a:tailEnd/>
            </a:ln>
          </p:spPr>
          <p:txBody>
            <a:bodyPr/>
            <a:lstStyle/>
            <a:p>
              <a:pPr algn="ctr"/>
              <a:r>
                <a:rPr lang="zh-CN" altLang="en-US" sz="2400" b="1" i="0">
                  <a:solidFill>
                    <a:srgbClr val="00B050"/>
                  </a:solidFill>
                  <a:latin typeface="Calibri" pitchFamily="34" charset="0"/>
                </a:rPr>
                <a:t>质量问题持续反馈</a:t>
              </a:r>
              <a:endParaRPr lang="zh-CN" altLang="en-US" sz="2400" i="0">
                <a:solidFill>
                  <a:srgbClr val="00B050"/>
                </a:solidFill>
              </a:endParaRPr>
            </a:p>
          </p:txBody>
        </p:sp>
      </p:grpSp>
      <p:sp>
        <p:nvSpPr>
          <p:cNvPr id="26" name="AutoShape 14"/>
          <p:cNvSpPr>
            <a:spLocks noChangeArrowheads="1"/>
          </p:cNvSpPr>
          <p:nvPr/>
        </p:nvSpPr>
        <p:spPr bwMode="auto">
          <a:xfrm>
            <a:off x="8207896" y="3645024"/>
            <a:ext cx="936104" cy="931645"/>
          </a:xfrm>
          <a:prstGeom prst="roundRect">
            <a:avLst>
              <a:gd name="adj" fmla="val 16667"/>
            </a:avLst>
          </a:prstGeom>
          <a:solidFill>
            <a:srgbClr val="FF0000"/>
          </a:solidFill>
          <a:ln w="9525">
            <a:solidFill>
              <a:srgbClr val="FFC000"/>
            </a:solidFill>
            <a:round/>
            <a:headEnd/>
            <a:tailEnd/>
          </a:ln>
          <a:scene3d>
            <a:camera prst="orthographicFront"/>
            <a:lightRig rig="threePt" dir="t"/>
          </a:scene3d>
          <a:sp3d>
            <a:bevelT w="114300" prst="hardEdge"/>
          </a:sp3d>
        </p:spPr>
        <p:txBody>
          <a:bodyPr/>
          <a:lstStyle/>
          <a:p>
            <a:pPr algn="ctr">
              <a:defRPr/>
            </a:pPr>
            <a:r>
              <a:rPr lang="zh-CN" altLang="en-US" sz="2400" b="1" i="0" dirty="0">
                <a:solidFill>
                  <a:schemeClr val="bg1"/>
                </a:solidFill>
                <a:latin typeface="Calibri" pitchFamily="34" charset="0"/>
                <a:ea typeface="宋体" pitchFamily="2" charset="-122"/>
                <a:cs typeface="宋体" pitchFamily="2" charset="-122"/>
              </a:rPr>
              <a:t>敏捷测试</a:t>
            </a:r>
            <a:endParaRPr lang="zh-CN" sz="2400" b="1" i="0" dirty="0">
              <a:solidFill>
                <a:schemeClr val="bg1"/>
              </a:solidFill>
              <a:latin typeface="Arial" pitchFamily="34" charset="0"/>
              <a:ea typeface="宋体" pitchFamily="2" charset="-122"/>
              <a:cs typeface="宋体" pitchFamily="2" charset="-122"/>
            </a:endParaRPr>
          </a:p>
        </p:txBody>
      </p:sp>
      <p:sp>
        <p:nvSpPr>
          <p:cNvPr id="63494" name="矩形 1"/>
          <p:cNvSpPr>
            <a:spLocks noChangeArrowheads="1"/>
          </p:cNvSpPr>
          <p:nvPr/>
        </p:nvSpPr>
        <p:spPr bwMode="auto">
          <a:xfrm>
            <a:off x="2411413" y="333375"/>
            <a:ext cx="4110037" cy="646113"/>
          </a:xfrm>
          <a:prstGeom prst="rect">
            <a:avLst/>
          </a:prstGeom>
          <a:noFill/>
          <a:ln w="9525">
            <a:noFill/>
            <a:miter lim="800000"/>
            <a:headEnd/>
            <a:tailEnd/>
          </a:ln>
        </p:spPr>
        <p:txBody>
          <a:bodyPr wrap="none">
            <a:spAutoFit/>
          </a:bodyPr>
          <a:lstStyle/>
          <a:p>
            <a:r>
              <a:rPr lang="en-US" altLang="zh-CN" sz="3600" i="0">
                <a:solidFill>
                  <a:srgbClr val="FFFF00"/>
                </a:solidFill>
              </a:rPr>
              <a:t>4.2.2 </a:t>
            </a:r>
            <a:r>
              <a:rPr lang="zh-CN" altLang="zh-CN" sz="3600" i="0">
                <a:solidFill>
                  <a:srgbClr val="FFFF00"/>
                </a:solidFill>
              </a:rPr>
              <a:t>敏捷测试流程 </a:t>
            </a:r>
            <a:endParaRPr lang="zh-CN" altLang="en-US" sz="3600" i="0">
              <a:solidFill>
                <a:srgbClr val="FFFF00"/>
              </a:solidFill>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98576" y="332656"/>
            <a:ext cx="4391497" cy="646331"/>
          </a:xfrm>
          <a:prstGeom prst="rect">
            <a:avLst/>
          </a:prstGeom>
          <a:noFill/>
        </p:spPr>
        <p:txBody>
          <a:bodyPr wrap="none">
            <a:spAutoFit/>
          </a:bodyPr>
          <a:lstStyle/>
          <a:p>
            <a:pPr algn="ctr">
              <a:defRPr/>
            </a:pPr>
            <a:r>
              <a:rPr lang="zh-CN" altLang="en-US" sz="3600" b="1" i="0" dirty="0">
                <a:ln w="1905"/>
                <a:solidFill>
                  <a:srgbClr val="FFFF00"/>
                </a:solidFill>
                <a:effectLst>
                  <a:innerShdw blurRad="69850" dist="43180" dir="5400000">
                    <a:srgbClr val="000000">
                      <a:alpha val="65000"/>
                    </a:srgbClr>
                  </a:innerShdw>
                </a:effectLst>
                <a:ea typeface="宋体" pitchFamily="2" charset="-122"/>
              </a:rPr>
              <a:t>敏捷</a:t>
            </a:r>
            <a:r>
              <a:rPr lang="en-US" altLang="zh-CN" sz="3600" b="1" i="0" dirty="0">
                <a:ln w="1905"/>
                <a:solidFill>
                  <a:srgbClr val="FFFF00"/>
                </a:solidFill>
                <a:effectLst>
                  <a:innerShdw blurRad="69850" dist="43180" dir="5400000">
                    <a:srgbClr val="000000">
                      <a:alpha val="65000"/>
                    </a:srgbClr>
                  </a:innerShdw>
                </a:effectLst>
                <a:ea typeface="宋体" pitchFamily="2" charset="-122"/>
              </a:rPr>
              <a:t>Scrum</a:t>
            </a:r>
            <a:r>
              <a:rPr lang="zh-CN" altLang="en-US" sz="3600" b="1" i="0" dirty="0">
                <a:ln w="1905"/>
                <a:solidFill>
                  <a:srgbClr val="FFFF00"/>
                </a:solidFill>
                <a:effectLst>
                  <a:innerShdw blurRad="69850" dist="43180" dir="5400000">
                    <a:srgbClr val="000000">
                      <a:alpha val="65000"/>
                    </a:srgbClr>
                  </a:innerShdw>
                </a:effectLst>
                <a:ea typeface="宋体" pitchFamily="2" charset="-122"/>
              </a:rPr>
              <a:t>测试流程</a:t>
            </a:r>
          </a:p>
        </p:txBody>
      </p:sp>
      <p:sp>
        <p:nvSpPr>
          <p:cNvPr id="65538" name="AutoShape 2"/>
          <p:cNvSpPr>
            <a:spLocks noChangeArrowheads="1"/>
          </p:cNvSpPr>
          <p:nvPr/>
        </p:nvSpPr>
        <p:spPr bwMode="auto">
          <a:xfrm>
            <a:off x="5537200" y="4310063"/>
            <a:ext cx="1676400" cy="758825"/>
          </a:xfrm>
          <a:prstGeom prst="rightArrow">
            <a:avLst>
              <a:gd name="adj1" fmla="val 50000"/>
              <a:gd name="adj2" fmla="val 35143"/>
            </a:avLst>
          </a:prstGeom>
          <a:solidFill>
            <a:srgbClr val="92D050"/>
          </a:solidFill>
          <a:ln w="31750">
            <a:solidFill>
              <a:schemeClr val="tx1"/>
            </a:solidFill>
            <a:miter lim="800000"/>
            <a:headEnd/>
            <a:tailEnd/>
          </a:ln>
        </p:spPr>
        <p:txBody>
          <a:bodyPr wrap="none" anchor="ctr"/>
          <a:lstStyle/>
          <a:p>
            <a:endParaRPr lang="zh-CN" altLang="zh-CN">
              <a:latin typeface="Calibri" pitchFamily="34" charset="0"/>
            </a:endParaRPr>
          </a:p>
        </p:txBody>
      </p:sp>
      <p:sp>
        <p:nvSpPr>
          <p:cNvPr id="65539" name="Rectangle 3"/>
          <p:cNvSpPr>
            <a:spLocks noChangeArrowheads="1"/>
          </p:cNvSpPr>
          <p:nvPr/>
        </p:nvSpPr>
        <p:spPr bwMode="auto">
          <a:xfrm>
            <a:off x="4192588" y="4519613"/>
            <a:ext cx="1052512" cy="381000"/>
          </a:xfrm>
          <a:prstGeom prst="rect">
            <a:avLst/>
          </a:prstGeom>
          <a:solidFill>
            <a:srgbClr val="92D050"/>
          </a:solidFill>
          <a:ln w="31750">
            <a:solidFill>
              <a:schemeClr val="tx1"/>
            </a:solidFill>
            <a:miter lim="800000"/>
            <a:headEnd/>
            <a:tailEnd/>
          </a:ln>
        </p:spPr>
        <p:txBody>
          <a:bodyPr wrap="none" anchor="ctr"/>
          <a:lstStyle/>
          <a:p>
            <a:endParaRPr lang="zh-CN" altLang="zh-CN">
              <a:latin typeface="Calibri" pitchFamily="34" charset="0"/>
            </a:endParaRPr>
          </a:p>
        </p:txBody>
      </p:sp>
      <p:sp>
        <p:nvSpPr>
          <p:cNvPr id="65540" name="AutoShape 4"/>
          <p:cNvSpPr>
            <a:spLocks noChangeArrowheads="1"/>
          </p:cNvSpPr>
          <p:nvPr/>
        </p:nvSpPr>
        <p:spPr bwMode="auto">
          <a:xfrm rot="5961081" flipH="1" flipV="1">
            <a:off x="3984625" y="1450976"/>
            <a:ext cx="1279525" cy="12636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040" y="17756"/>
                </a:moveTo>
                <a:cubicBezTo>
                  <a:pt x="16744" y="16496"/>
                  <a:pt x="18474" y="13783"/>
                  <a:pt x="18474" y="10800"/>
                </a:cubicBezTo>
                <a:cubicBezTo>
                  <a:pt x="18474" y="6561"/>
                  <a:pt x="15038" y="3126"/>
                  <a:pt x="10800" y="3126"/>
                </a:cubicBezTo>
                <a:cubicBezTo>
                  <a:pt x="7268" y="3125"/>
                  <a:pt x="4192" y="5536"/>
                  <a:pt x="3348" y="8965"/>
                </a:cubicBezTo>
                <a:lnTo>
                  <a:pt x="313" y="8218"/>
                </a:lnTo>
                <a:cubicBezTo>
                  <a:pt x="1501" y="3392"/>
                  <a:pt x="5829" y="-1"/>
                  <a:pt x="10800" y="0"/>
                </a:cubicBezTo>
                <a:cubicBezTo>
                  <a:pt x="16764" y="0"/>
                  <a:pt x="21600" y="4835"/>
                  <a:pt x="21600" y="10800"/>
                </a:cubicBezTo>
                <a:cubicBezTo>
                  <a:pt x="21600" y="14998"/>
                  <a:pt x="19166" y="18816"/>
                  <a:pt x="15360" y="20589"/>
                </a:cubicBezTo>
                <a:lnTo>
                  <a:pt x="16500" y="23037"/>
                </a:lnTo>
                <a:lnTo>
                  <a:pt x="10836" y="20972"/>
                </a:lnTo>
                <a:lnTo>
                  <a:pt x="12900" y="15308"/>
                </a:lnTo>
                <a:lnTo>
                  <a:pt x="14040" y="17756"/>
                </a:lnTo>
                <a:close/>
              </a:path>
            </a:pathLst>
          </a:custGeom>
          <a:solidFill>
            <a:srgbClr val="92D050"/>
          </a:solidFill>
          <a:ln w="31750">
            <a:solidFill>
              <a:schemeClr val="tx1"/>
            </a:solidFill>
            <a:miter lim="800000"/>
            <a:headEnd/>
            <a:tailEnd/>
          </a:ln>
        </p:spPr>
        <p:txBody>
          <a:bodyPr wrap="none" anchor="ctr"/>
          <a:lstStyle/>
          <a:p>
            <a:endParaRPr lang="zh-CN" altLang="zh-CN">
              <a:latin typeface="Calibri" pitchFamily="34" charset="0"/>
            </a:endParaRPr>
          </a:p>
        </p:txBody>
      </p:sp>
      <p:sp>
        <p:nvSpPr>
          <p:cNvPr id="65541" name="AutoShape 5"/>
          <p:cNvSpPr>
            <a:spLocks noChangeAspect="1" noChangeArrowheads="1"/>
          </p:cNvSpPr>
          <p:nvPr/>
        </p:nvSpPr>
        <p:spPr bwMode="auto">
          <a:xfrm>
            <a:off x="604838" y="5614988"/>
            <a:ext cx="919162" cy="517525"/>
          </a:xfrm>
          <a:prstGeom prst="cube">
            <a:avLst>
              <a:gd name="adj" fmla="val 25000"/>
            </a:avLst>
          </a:prstGeom>
          <a:solidFill>
            <a:srgbClr val="99CCFF"/>
          </a:solidFill>
          <a:ln w="31750">
            <a:solidFill>
              <a:srgbClr val="006CD8"/>
            </a:solidFill>
            <a:miter lim="800000"/>
            <a:headEnd/>
            <a:tailEnd/>
          </a:ln>
        </p:spPr>
        <p:txBody>
          <a:bodyPr wrap="none" anchor="ctr"/>
          <a:lstStyle/>
          <a:p>
            <a:endParaRPr lang="zh-CN" altLang="zh-CN">
              <a:latin typeface="Calibri" pitchFamily="34" charset="0"/>
            </a:endParaRPr>
          </a:p>
        </p:txBody>
      </p:sp>
      <p:sp>
        <p:nvSpPr>
          <p:cNvPr id="65542" name="AutoShape 7"/>
          <p:cNvSpPr>
            <a:spLocks noChangeAspect="1" noChangeArrowheads="1"/>
          </p:cNvSpPr>
          <p:nvPr/>
        </p:nvSpPr>
        <p:spPr bwMode="auto">
          <a:xfrm>
            <a:off x="915988" y="5199063"/>
            <a:ext cx="919162" cy="517525"/>
          </a:xfrm>
          <a:prstGeom prst="cube">
            <a:avLst>
              <a:gd name="adj" fmla="val 25000"/>
            </a:avLst>
          </a:prstGeom>
          <a:solidFill>
            <a:srgbClr val="99CCFF"/>
          </a:solidFill>
          <a:ln w="31750">
            <a:solidFill>
              <a:srgbClr val="006CD8"/>
            </a:solidFill>
            <a:miter lim="800000"/>
            <a:headEnd/>
            <a:tailEnd/>
          </a:ln>
        </p:spPr>
        <p:txBody>
          <a:bodyPr wrap="none" anchor="ctr"/>
          <a:lstStyle/>
          <a:p>
            <a:endParaRPr lang="zh-CN" altLang="zh-CN">
              <a:latin typeface="Calibri" pitchFamily="34" charset="0"/>
            </a:endParaRPr>
          </a:p>
        </p:txBody>
      </p:sp>
      <p:sp>
        <p:nvSpPr>
          <p:cNvPr id="65543" name="AutoShape 8"/>
          <p:cNvSpPr>
            <a:spLocks noChangeAspect="1" noChangeArrowheads="1"/>
          </p:cNvSpPr>
          <p:nvPr/>
        </p:nvSpPr>
        <p:spPr bwMode="auto">
          <a:xfrm>
            <a:off x="685800" y="4797425"/>
            <a:ext cx="919163" cy="517525"/>
          </a:xfrm>
          <a:prstGeom prst="cube">
            <a:avLst>
              <a:gd name="adj" fmla="val 25000"/>
            </a:avLst>
          </a:prstGeom>
          <a:solidFill>
            <a:srgbClr val="99CCFF"/>
          </a:solidFill>
          <a:ln w="31750">
            <a:solidFill>
              <a:srgbClr val="006CD8"/>
            </a:solidFill>
            <a:miter lim="800000"/>
            <a:headEnd/>
            <a:tailEnd/>
          </a:ln>
        </p:spPr>
        <p:txBody>
          <a:bodyPr wrap="none" anchor="ctr"/>
          <a:lstStyle/>
          <a:p>
            <a:endParaRPr lang="zh-CN" altLang="zh-CN">
              <a:latin typeface="Calibri" pitchFamily="34" charset="0"/>
            </a:endParaRPr>
          </a:p>
        </p:txBody>
      </p:sp>
      <p:sp>
        <p:nvSpPr>
          <p:cNvPr id="65544" name="AutoShape 9"/>
          <p:cNvSpPr>
            <a:spLocks noChangeAspect="1" noChangeArrowheads="1"/>
          </p:cNvSpPr>
          <p:nvPr/>
        </p:nvSpPr>
        <p:spPr bwMode="auto">
          <a:xfrm>
            <a:off x="1143000" y="4395788"/>
            <a:ext cx="919163" cy="517525"/>
          </a:xfrm>
          <a:prstGeom prst="cube">
            <a:avLst>
              <a:gd name="adj" fmla="val 25000"/>
            </a:avLst>
          </a:prstGeom>
          <a:solidFill>
            <a:srgbClr val="CCFFFF"/>
          </a:solidFill>
          <a:ln w="31750">
            <a:solidFill>
              <a:srgbClr val="336666"/>
            </a:solidFill>
            <a:miter lim="800000"/>
            <a:headEnd/>
            <a:tailEnd/>
          </a:ln>
        </p:spPr>
        <p:txBody>
          <a:bodyPr wrap="none" anchor="ctr"/>
          <a:lstStyle/>
          <a:p>
            <a:endParaRPr lang="zh-CN" altLang="zh-CN">
              <a:latin typeface="Calibri" pitchFamily="34" charset="0"/>
            </a:endParaRPr>
          </a:p>
        </p:txBody>
      </p:sp>
      <p:grpSp>
        <p:nvGrpSpPr>
          <p:cNvPr id="65545" name="Group 11"/>
          <p:cNvGrpSpPr>
            <a:grpSpLocks noChangeAspect="1"/>
          </p:cNvGrpSpPr>
          <p:nvPr/>
        </p:nvGrpSpPr>
        <p:grpSpPr bwMode="auto">
          <a:xfrm>
            <a:off x="3290888" y="4313238"/>
            <a:ext cx="895350" cy="665162"/>
            <a:chOff x="2550" y="2556"/>
            <a:chExt cx="810" cy="602"/>
          </a:xfrm>
        </p:grpSpPr>
        <p:sp>
          <p:nvSpPr>
            <p:cNvPr id="65559" name="AutoShape 12"/>
            <p:cNvSpPr>
              <a:spLocks noChangeAspect="1" noChangeArrowheads="1"/>
            </p:cNvSpPr>
            <p:nvPr/>
          </p:nvSpPr>
          <p:spPr bwMode="auto">
            <a:xfrm>
              <a:off x="2688" y="2830"/>
              <a:ext cx="672" cy="328"/>
            </a:xfrm>
            <a:prstGeom prst="cube">
              <a:avLst>
                <a:gd name="adj" fmla="val 81991"/>
              </a:avLst>
            </a:prstGeom>
            <a:solidFill>
              <a:srgbClr val="CCFFFF"/>
            </a:solidFill>
            <a:ln w="31750">
              <a:solidFill>
                <a:srgbClr val="336666"/>
              </a:solidFill>
              <a:miter lim="800000"/>
              <a:headEnd/>
              <a:tailEnd/>
            </a:ln>
          </p:spPr>
          <p:txBody>
            <a:bodyPr wrap="none" anchor="ctr"/>
            <a:lstStyle/>
            <a:p>
              <a:endParaRPr lang="zh-CN" altLang="zh-CN">
                <a:latin typeface="Calibri" pitchFamily="34" charset="0"/>
              </a:endParaRPr>
            </a:p>
          </p:txBody>
        </p:sp>
        <p:sp>
          <p:nvSpPr>
            <p:cNvPr id="65560" name="AutoShape 13"/>
            <p:cNvSpPr>
              <a:spLocks noChangeAspect="1" noChangeArrowheads="1"/>
            </p:cNvSpPr>
            <p:nvPr/>
          </p:nvSpPr>
          <p:spPr bwMode="auto">
            <a:xfrm>
              <a:off x="2642" y="2739"/>
              <a:ext cx="672" cy="328"/>
            </a:xfrm>
            <a:prstGeom prst="cube">
              <a:avLst>
                <a:gd name="adj" fmla="val 81991"/>
              </a:avLst>
            </a:prstGeom>
            <a:solidFill>
              <a:srgbClr val="CCFFFF"/>
            </a:solidFill>
            <a:ln w="31750">
              <a:solidFill>
                <a:srgbClr val="336666"/>
              </a:solidFill>
              <a:miter lim="800000"/>
              <a:headEnd/>
              <a:tailEnd/>
            </a:ln>
          </p:spPr>
          <p:txBody>
            <a:bodyPr wrap="none" anchor="ctr"/>
            <a:lstStyle/>
            <a:p>
              <a:endParaRPr lang="zh-CN" altLang="zh-CN">
                <a:latin typeface="Calibri" pitchFamily="34" charset="0"/>
              </a:endParaRPr>
            </a:p>
          </p:txBody>
        </p:sp>
        <p:sp>
          <p:nvSpPr>
            <p:cNvPr id="65561" name="AutoShape 14"/>
            <p:cNvSpPr>
              <a:spLocks noChangeAspect="1" noChangeArrowheads="1"/>
            </p:cNvSpPr>
            <p:nvPr/>
          </p:nvSpPr>
          <p:spPr bwMode="auto">
            <a:xfrm>
              <a:off x="2596" y="2648"/>
              <a:ext cx="672" cy="328"/>
            </a:xfrm>
            <a:prstGeom prst="cube">
              <a:avLst>
                <a:gd name="adj" fmla="val 81991"/>
              </a:avLst>
            </a:prstGeom>
            <a:solidFill>
              <a:srgbClr val="CCFFFF"/>
            </a:solidFill>
            <a:ln w="31750">
              <a:solidFill>
                <a:srgbClr val="336666"/>
              </a:solidFill>
              <a:miter lim="800000"/>
              <a:headEnd/>
              <a:tailEnd/>
            </a:ln>
          </p:spPr>
          <p:txBody>
            <a:bodyPr wrap="none" anchor="ctr"/>
            <a:lstStyle/>
            <a:p>
              <a:endParaRPr lang="zh-CN" altLang="zh-CN">
                <a:latin typeface="Calibri" pitchFamily="34" charset="0"/>
              </a:endParaRPr>
            </a:p>
          </p:txBody>
        </p:sp>
        <p:sp>
          <p:nvSpPr>
            <p:cNvPr id="65562" name="AutoShape 15"/>
            <p:cNvSpPr>
              <a:spLocks noChangeAspect="1" noChangeArrowheads="1"/>
            </p:cNvSpPr>
            <p:nvPr/>
          </p:nvSpPr>
          <p:spPr bwMode="auto">
            <a:xfrm>
              <a:off x="2550" y="2556"/>
              <a:ext cx="672" cy="328"/>
            </a:xfrm>
            <a:prstGeom prst="cube">
              <a:avLst>
                <a:gd name="adj" fmla="val 81991"/>
              </a:avLst>
            </a:prstGeom>
            <a:solidFill>
              <a:srgbClr val="CCFFFF"/>
            </a:solidFill>
            <a:ln w="31750">
              <a:solidFill>
                <a:srgbClr val="336666"/>
              </a:solidFill>
              <a:miter lim="800000"/>
              <a:headEnd/>
              <a:tailEnd/>
            </a:ln>
          </p:spPr>
          <p:txBody>
            <a:bodyPr wrap="none" anchor="ctr"/>
            <a:lstStyle/>
            <a:p>
              <a:endParaRPr lang="zh-CN" altLang="zh-CN">
                <a:latin typeface="Calibri" pitchFamily="34" charset="0"/>
              </a:endParaRPr>
            </a:p>
          </p:txBody>
        </p:sp>
      </p:grpSp>
      <p:sp>
        <p:nvSpPr>
          <p:cNvPr id="65546" name="Text Box 16"/>
          <p:cNvSpPr txBox="1">
            <a:spLocks noChangeArrowheads="1"/>
          </p:cNvSpPr>
          <p:nvPr/>
        </p:nvSpPr>
        <p:spPr bwMode="auto">
          <a:xfrm>
            <a:off x="4932363" y="2852738"/>
            <a:ext cx="1284287" cy="923925"/>
          </a:xfrm>
          <a:prstGeom prst="rect">
            <a:avLst/>
          </a:prstGeom>
          <a:noFill/>
          <a:ln w="9525">
            <a:noFill/>
            <a:miter lim="800000"/>
            <a:headEnd/>
            <a:tailEnd/>
          </a:ln>
        </p:spPr>
        <p:txBody>
          <a:bodyPr>
            <a:spAutoFit/>
          </a:bodyPr>
          <a:lstStyle/>
          <a:p>
            <a:pPr algn="ctr"/>
            <a:r>
              <a:rPr lang="zh-CN" altLang="en-US" b="1" i="0">
                <a:solidFill>
                  <a:srgbClr val="800000"/>
                </a:solidFill>
                <a:latin typeface="宋体" charset="-122"/>
              </a:rPr>
              <a:t>全过程持续的单元</a:t>
            </a:r>
            <a:r>
              <a:rPr lang="en-US" altLang="zh-CN" b="1" i="0">
                <a:solidFill>
                  <a:srgbClr val="800000"/>
                </a:solidFill>
                <a:latin typeface="宋体" charset="-122"/>
              </a:rPr>
              <a:t>/</a:t>
            </a:r>
            <a:r>
              <a:rPr lang="zh-CN" altLang="en-US" b="1" i="0">
                <a:solidFill>
                  <a:srgbClr val="800000"/>
                </a:solidFill>
                <a:latin typeface="宋体" charset="-122"/>
              </a:rPr>
              <a:t>系统测试</a:t>
            </a:r>
            <a:endParaRPr lang="en-US" altLang="zh-CN" b="1" i="0">
              <a:solidFill>
                <a:srgbClr val="800000"/>
              </a:solidFill>
              <a:latin typeface="宋体" charset="-122"/>
            </a:endParaRPr>
          </a:p>
        </p:txBody>
      </p:sp>
      <p:sp>
        <p:nvSpPr>
          <p:cNvPr id="65547" name="Text Box 17"/>
          <p:cNvSpPr txBox="1">
            <a:spLocks noChangeArrowheads="1"/>
          </p:cNvSpPr>
          <p:nvPr/>
        </p:nvSpPr>
        <p:spPr bwMode="auto">
          <a:xfrm>
            <a:off x="4237038" y="1851025"/>
            <a:ext cx="595312" cy="338138"/>
          </a:xfrm>
          <a:prstGeom prst="rect">
            <a:avLst/>
          </a:prstGeom>
          <a:noFill/>
          <a:ln w="9525">
            <a:noFill/>
            <a:miter lim="800000"/>
            <a:headEnd/>
            <a:tailEnd/>
          </a:ln>
        </p:spPr>
        <p:txBody>
          <a:bodyPr wrap="none">
            <a:spAutoFit/>
          </a:bodyPr>
          <a:lstStyle/>
          <a:p>
            <a:r>
              <a:rPr lang="en-US" altLang="zh-CN" sz="1600">
                <a:latin typeface="Calibri" pitchFamily="34" charset="0"/>
                <a:ea typeface="MS PGothic" pitchFamily="34" charset="-128"/>
              </a:rPr>
              <a:t>Daily</a:t>
            </a:r>
          </a:p>
        </p:txBody>
      </p:sp>
      <p:sp>
        <p:nvSpPr>
          <p:cNvPr id="65548" name="AutoShape 18"/>
          <p:cNvSpPr>
            <a:spLocks noChangeArrowheads="1"/>
          </p:cNvSpPr>
          <p:nvPr/>
        </p:nvSpPr>
        <p:spPr bwMode="auto">
          <a:xfrm rot="15490853" flipV="1">
            <a:off x="4314032" y="2029619"/>
            <a:ext cx="2508250" cy="27320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7273" y="17146"/>
                </a:moveTo>
                <a:cubicBezTo>
                  <a:pt x="8351" y="17746"/>
                  <a:pt x="9565" y="18061"/>
                  <a:pt x="10800" y="18061"/>
                </a:cubicBezTo>
                <a:cubicBezTo>
                  <a:pt x="14810" y="18061"/>
                  <a:pt x="18061" y="14810"/>
                  <a:pt x="18061" y="10800"/>
                </a:cubicBezTo>
                <a:cubicBezTo>
                  <a:pt x="18061" y="6789"/>
                  <a:pt x="14810" y="3539"/>
                  <a:pt x="10800" y="3539"/>
                </a:cubicBezTo>
                <a:cubicBezTo>
                  <a:pt x="6789" y="3539"/>
                  <a:pt x="3539" y="6789"/>
                  <a:pt x="3539" y="10800"/>
                </a:cubicBezTo>
                <a:cubicBezTo>
                  <a:pt x="3538" y="11333"/>
                  <a:pt x="3597" y="11866"/>
                  <a:pt x="3714" y="12386"/>
                </a:cubicBezTo>
                <a:lnTo>
                  <a:pt x="261" y="13160"/>
                </a:lnTo>
                <a:cubicBezTo>
                  <a:pt x="87" y="12385"/>
                  <a:pt x="0" y="11594"/>
                  <a:pt x="0" y="10800"/>
                </a:cubicBezTo>
                <a:cubicBezTo>
                  <a:pt x="0" y="4835"/>
                  <a:pt x="4835" y="0"/>
                  <a:pt x="10800" y="0"/>
                </a:cubicBezTo>
                <a:cubicBezTo>
                  <a:pt x="16764" y="0"/>
                  <a:pt x="21600" y="4835"/>
                  <a:pt x="21600" y="10800"/>
                </a:cubicBezTo>
                <a:cubicBezTo>
                  <a:pt x="21600" y="16764"/>
                  <a:pt x="16764" y="21600"/>
                  <a:pt x="10800" y="21600"/>
                </a:cubicBezTo>
                <a:cubicBezTo>
                  <a:pt x="8964" y="21600"/>
                  <a:pt x="7158" y="21132"/>
                  <a:pt x="5554" y="20240"/>
                </a:cubicBezTo>
                <a:lnTo>
                  <a:pt x="4242" y="22600"/>
                </a:lnTo>
                <a:lnTo>
                  <a:pt x="2505" y="16523"/>
                </a:lnTo>
                <a:lnTo>
                  <a:pt x="8584" y="14786"/>
                </a:lnTo>
                <a:lnTo>
                  <a:pt x="7273" y="17146"/>
                </a:lnTo>
                <a:close/>
              </a:path>
            </a:pathLst>
          </a:custGeom>
          <a:solidFill>
            <a:srgbClr val="92D050"/>
          </a:solidFill>
          <a:ln w="31750">
            <a:solidFill>
              <a:schemeClr val="tx1"/>
            </a:solidFill>
            <a:miter lim="800000"/>
            <a:headEnd/>
            <a:tailEnd/>
          </a:ln>
        </p:spPr>
        <p:txBody>
          <a:bodyPr wrap="none" anchor="ctr"/>
          <a:lstStyle/>
          <a:p>
            <a:endParaRPr lang="zh-CN" altLang="zh-CN">
              <a:latin typeface="Calibri" pitchFamily="34" charset="0"/>
            </a:endParaRPr>
          </a:p>
        </p:txBody>
      </p:sp>
      <p:sp>
        <p:nvSpPr>
          <p:cNvPr id="65549" name="AutoShape 19"/>
          <p:cNvSpPr>
            <a:spLocks noChangeArrowheads="1"/>
          </p:cNvSpPr>
          <p:nvPr/>
        </p:nvSpPr>
        <p:spPr bwMode="auto">
          <a:xfrm>
            <a:off x="2147888" y="4246563"/>
            <a:ext cx="1066800" cy="758825"/>
          </a:xfrm>
          <a:prstGeom prst="rightArrow">
            <a:avLst>
              <a:gd name="adj1" fmla="val 50000"/>
              <a:gd name="adj2" fmla="val 35146"/>
            </a:avLst>
          </a:prstGeom>
          <a:solidFill>
            <a:srgbClr val="92D050"/>
          </a:solidFill>
          <a:ln w="31750">
            <a:solidFill>
              <a:schemeClr val="tx1"/>
            </a:solidFill>
            <a:miter lim="800000"/>
            <a:headEnd/>
            <a:tailEnd/>
          </a:ln>
        </p:spPr>
        <p:txBody>
          <a:bodyPr wrap="none" anchor="ctr"/>
          <a:lstStyle/>
          <a:p>
            <a:endParaRPr lang="zh-CN" altLang="zh-CN">
              <a:latin typeface="Calibri" pitchFamily="34" charset="0"/>
            </a:endParaRPr>
          </a:p>
        </p:txBody>
      </p:sp>
      <p:sp>
        <p:nvSpPr>
          <p:cNvPr id="65550" name="AutoShape 20"/>
          <p:cNvSpPr>
            <a:spLocks noChangeAspect="1" noChangeArrowheads="1"/>
          </p:cNvSpPr>
          <p:nvPr/>
        </p:nvSpPr>
        <p:spPr bwMode="auto">
          <a:xfrm>
            <a:off x="7286625" y="4351338"/>
            <a:ext cx="919163" cy="517525"/>
          </a:xfrm>
          <a:prstGeom prst="cube">
            <a:avLst>
              <a:gd name="adj" fmla="val 25000"/>
            </a:avLst>
          </a:prstGeom>
          <a:solidFill>
            <a:srgbClr val="FFFFFF"/>
          </a:solidFill>
          <a:ln w="31750">
            <a:solidFill>
              <a:schemeClr val="tx1"/>
            </a:solidFill>
            <a:miter lim="800000"/>
            <a:headEnd/>
            <a:tailEnd/>
          </a:ln>
        </p:spPr>
        <p:txBody>
          <a:bodyPr wrap="none" anchor="ctr"/>
          <a:lstStyle/>
          <a:p>
            <a:endParaRPr lang="zh-CN" altLang="zh-CN">
              <a:latin typeface="Calibri" pitchFamily="34" charset="0"/>
            </a:endParaRPr>
          </a:p>
        </p:txBody>
      </p:sp>
      <p:sp>
        <p:nvSpPr>
          <p:cNvPr id="65551" name="AutoShape 21"/>
          <p:cNvSpPr>
            <a:spLocks/>
          </p:cNvSpPr>
          <p:nvPr/>
        </p:nvSpPr>
        <p:spPr bwMode="auto">
          <a:xfrm>
            <a:off x="1843088" y="4989513"/>
            <a:ext cx="304800" cy="1143000"/>
          </a:xfrm>
          <a:prstGeom prst="rightBrace">
            <a:avLst>
              <a:gd name="adj1" fmla="val 31250"/>
              <a:gd name="adj2" fmla="val 50000"/>
            </a:avLst>
          </a:prstGeom>
          <a:noFill/>
          <a:ln w="19050">
            <a:solidFill>
              <a:schemeClr val="tx1"/>
            </a:solidFill>
            <a:round/>
            <a:headEnd/>
            <a:tailEnd/>
          </a:ln>
        </p:spPr>
        <p:txBody>
          <a:bodyPr wrap="none" anchor="ctr"/>
          <a:lstStyle/>
          <a:p>
            <a:endParaRPr lang="zh-CN" altLang="zh-CN">
              <a:latin typeface="Calibri" pitchFamily="34" charset="0"/>
            </a:endParaRPr>
          </a:p>
        </p:txBody>
      </p:sp>
      <p:sp>
        <p:nvSpPr>
          <p:cNvPr id="65552" name="Text Box 22"/>
          <p:cNvSpPr txBox="1">
            <a:spLocks noChangeArrowheads="1"/>
          </p:cNvSpPr>
          <p:nvPr/>
        </p:nvSpPr>
        <p:spPr bwMode="auto">
          <a:xfrm>
            <a:off x="2147888" y="5294313"/>
            <a:ext cx="1335087" cy="584200"/>
          </a:xfrm>
          <a:prstGeom prst="rect">
            <a:avLst/>
          </a:prstGeom>
          <a:noFill/>
          <a:ln w="9525">
            <a:noFill/>
            <a:miter lim="800000"/>
            <a:headEnd/>
            <a:tailEnd/>
          </a:ln>
        </p:spPr>
        <p:txBody>
          <a:bodyPr wrap="none">
            <a:spAutoFit/>
          </a:bodyPr>
          <a:lstStyle/>
          <a:p>
            <a:r>
              <a:rPr lang="zh-CN" altLang="en-US" sz="1600">
                <a:latin typeface="Calibri" pitchFamily="34" charset="0"/>
                <a:ea typeface="MS PGothic" pitchFamily="34" charset="-128"/>
              </a:rPr>
              <a:t>产品</a:t>
            </a:r>
            <a:r>
              <a:rPr lang="en-US" altLang="zh-CN" sz="1600">
                <a:latin typeface="Calibri" pitchFamily="34" charset="0"/>
                <a:ea typeface="MS PGothic" pitchFamily="34" charset="-128"/>
              </a:rPr>
              <a:t> Backlog</a:t>
            </a:r>
          </a:p>
          <a:p>
            <a:r>
              <a:rPr lang="en-US" altLang="zh-CN" sz="1600">
                <a:latin typeface="Calibri" pitchFamily="34" charset="0"/>
                <a:ea typeface="MS PGothic" pitchFamily="34" charset="-128"/>
              </a:rPr>
              <a:t>(</a:t>
            </a:r>
            <a:r>
              <a:rPr lang="zh-CN" altLang="en-US" sz="1600">
                <a:latin typeface="Calibri" pitchFamily="34" charset="0"/>
                <a:ea typeface="MS PGothic" pitchFamily="34" charset="-128"/>
              </a:rPr>
              <a:t>确定优先级</a:t>
            </a:r>
            <a:r>
              <a:rPr lang="en-US" altLang="zh-CN" sz="1600">
                <a:latin typeface="Calibri" pitchFamily="34" charset="0"/>
                <a:ea typeface="MS PGothic" pitchFamily="34" charset="-128"/>
              </a:rPr>
              <a:t>)</a:t>
            </a:r>
          </a:p>
        </p:txBody>
      </p:sp>
      <p:sp>
        <p:nvSpPr>
          <p:cNvPr id="65553" name="Text Box 23"/>
          <p:cNvSpPr txBox="1">
            <a:spLocks noChangeArrowheads="1"/>
          </p:cNvSpPr>
          <p:nvPr/>
        </p:nvSpPr>
        <p:spPr bwMode="auto">
          <a:xfrm>
            <a:off x="755650" y="3644900"/>
            <a:ext cx="1223963" cy="646113"/>
          </a:xfrm>
          <a:prstGeom prst="rect">
            <a:avLst/>
          </a:prstGeom>
          <a:noFill/>
          <a:ln w="9525">
            <a:noFill/>
            <a:miter lim="800000"/>
            <a:headEnd/>
            <a:tailEnd/>
          </a:ln>
        </p:spPr>
        <p:txBody>
          <a:bodyPr>
            <a:spAutoFit/>
          </a:bodyPr>
          <a:lstStyle/>
          <a:p>
            <a:r>
              <a:rPr lang="zh-CN" altLang="en-US" b="1" i="0">
                <a:solidFill>
                  <a:srgbClr val="800000"/>
                </a:solidFill>
                <a:latin typeface="宋体" charset="-122"/>
              </a:rPr>
              <a:t>测试需求测试任务</a:t>
            </a:r>
            <a:endParaRPr lang="en-US" altLang="zh-CN" b="1" i="0">
              <a:solidFill>
                <a:srgbClr val="800000"/>
              </a:solidFill>
              <a:latin typeface="宋体" charset="-122"/>
            </a:endParaRPr>
          </a:p>
        </p:txBody>
      </p:sp>
      <p:sp>
        <p:nvSpPr>
          <p:cNvPr id="65554" name="Text Box 24"/>
          <p:cNvSpPr txBox="1">
            <a:spLocks noChangeArrowheads="1"/>
          </p:cNvSpPr>
          <p:nvPr/>
        </p:nvSpPr>
        <p:spPr bwMode="auto">
          <a:xfrm>
            <a:off x="3135313" y="3911600"/>
            <a:ext cx="1220787" cy="369888"/>
          </a:xfrm>
          <a:prstGeom prst="rect">
            <a:avLst/>
          </a:prstGeom>
          <a:noFill/>
          <a:ln w="9525">
            <a:noFill/>
            <a:miter lim="800000"/>
            <a:headEnd/>
            <a:tailEnd/>
          </a:ln>
        </p:spPr>
        <p:txBody>
          <a:bodyPr>
            <a:spAutoFit/>
          </a:bodyPr>
          <a:lstStyle/>
          <a:p>
            <a:r>
              <a:rPr lang="zh-CN" altLang="en-US" b="1" i="0">
                <a:solidFill>
                  <a:srgbClr val="800000"/>
                </a:solidFill>
                <a:latin typeface="宋体" charset="-122"/>
              </a:rPr>
              <a:t>测试计划</a:t>
            </a:r>
            <a:endParaRPr lang="en-US" altLang="zh-CN" b="1" i="0">
              <a:solidFill>
                <a:srgbClr val="800000"/>
              </a:solidFill>
              <a:latin typeface="宋体" charset="-122"/>
            </a:endParaRPr>
          </a:p>
        </p:txBody>
      </p:sp>
      <p:sp>
        <p:nvSpPr>
          <p:cNvPr id="65555" name="Text Box 25"/>
          <p:cNvSpPr txBox="1">
            <a:spLocks noChangeArrowheads="1"/>
          </p:cNvSpPr>
          <p:nvPr/>
        </p:nvSpPr>
        <p:spPr bwMode="auto">
          <a:xfrm>
            <a:off x="7118350" y="4913313"/>
            <a:ext cx="1500188" cy="584200"/>
          </a:xfrm>
          <a:prstGeom prst="rect">
            <a:avLst/>
          </a:prstGeom>
          <a:noFill/>
          <a:ln w="9525">
            <a:noFill/>
            <a:miter lim="800000"/>
            <a:headEnd/>
            <a:tailEnd/>
          </a:ln>
        </p:spPr>
        <p:txBody>
          <a:bodyPr>
            <a:spAutoFit/>
          </a:bodyPr>
          <a:lstStyle/>
          <a:p>
            <a:r>
              <a:rPr lang="zh-CN" altLang="en-US" sz="1600">
                <a:latin typeface="Calibri" pitchFamily="34" charset="0"/>
                <a:ea typeface="MS PGothic" pitchFamily="34" charset="-128"/>
              </a:rPr>
              <a:t>可发布的产品阶段性成果</a:t>
            </a:r>
            <a:endParaRPr lang="en-US" altLang="zh-CN" sz="1600">
              <a:latin typeface="Calibri" pitchFamily="34" charset="0"/>
              <a:ea typeface="MS PGothic" pitchFamily="34" charset="-128"/>
            </a:endParaRPr>
          </a:p>
        </p:txBody>
      </p:sp>
      <p:sp>
        <p:nvSpPr>
          <p:cNvPr id="65556" name="Text Box 26"/>
          <p:cNvSpPr txBox="1">
            <a:spLocks noChangeArrowheads="1"/>
          </p:cNvSpPr>
          <p:nvPr/>
        </p:nvSpPr>
        <p:spPr bwMode="auto">
          <a:xfrm>
            <a:off x="2916238" y="1628775"/>
            <a:ext cx="1282700" cy="646113"/>
          </a:xfrm>
          <a:prstGeom prst="rect">
            <a:avLst/>
          </a:prstGeom>
          <a:noFill/>
          <a:ln w="9525">
            <a:noFill/>
            <a:miter lim="800000"/>
            <a:headEnd/>
            <a:tailEnd/>
          </a:ln>
        </p:spPr>
        <p:txBody>
          <a:bodyPr>
            <a:spAutoFit/>
          </a:bodyPr>
          <a:lstStyle/>
          <a:p>
            <a:r>
              <a:rPr lang="zh-CN" altLang="en-US" b="1" i="0">
                <a:solidFill>
                  <a:srgbClr val="800000"/>
                </a:solidFill>
                <a:latin typeface="宋体" charset="-122"/>
              </a:rPr>
              <a:t>回归测试</a:t>
            </a:r>
            <a:r>
              <a:rPr lang="en-US" altLang="zh-CN" b="1" i="0">
                <a:solidFill>
                  <a:srgbClr val="800000"/>
                </a:solidFill>
                <a:latin typeface="宋体" charset="-122"/>
              </a:rPr>
              <a:t>+BVT</a:t>
            </a:r>
          </a:p>
        </p:txBody>
      </p:sp>
      <p:sp>
        <p:nvSpPr>
          <p:cNvPr id="65557" name="Text Box 26"/>
          <p:cNvSpPr txBox="1">
            <a:spLocks noChangeArrowheads="1"/>
          </p:cNvSpPr>
          <p:nvPr/>
        </p:nvSpPr>
        <p:spPr bwMode="auto">
          <a:xfrm>
            <a:off x="5651500" y="4941888"/>
            <a:ext cx="1130300" cy="368300"/>
          </a:xfrm>
          <a:prstGeom prst="rect">
            <a:avLst/>
          </a:prstGeom>
          <a:noFill/>
          <a:ln w="9525">
            <a:noFill/>
            <a:miter lim="800000"/>
            <a:headEnd/>
            <a:tailEnd/>
          </a:ln>
        </p:spPr>
        <p:txBody>
          <a:bodyPr>
            <a:spAutoFit/>
          </a:bodyPr>
          <a:lstStyle/>
          <a:p>
            <a:r>
              <a:rPr lang="zh-CN" altLang="en-US" b="1" i="0">
                <a:solidFill>
                  <a:srgbClr val="800000"/>
                </a:solidFill>
                <a:latin typeface="宋体" charset="-122"/>
              </a:rPr>
              <a:t>验收测试</a:t>
            </a:r>
            <a:endParaRPr lang="en-US" altLang="zh-CN" b="1" i="0">
              <a:solidFill>
                <a:srgbClr val="800000"/>
              </a:solidFill>
              <a:latin typeface="宋体" charset="-122"/>
            </a:endParaRPr>
          </a:p>
        </p:txBody>
      </p:sp>
      <p:sp>
        <p:nvSpPr>
          <p:cNvPr id="65558" name="Text Box 24"/>
          <p:cNvSpPr txBox="1">
            <a:spLocks noChangeArrowheads="1"/>
          </p:cNvSpPr>
          <p:nvPr/>
        </p:nvSpPr>
        <p:spPr bwMode="auto">
          <a:xfrm>
            <a:off x="4140200" y="4941888"/>
            <a:ext cx="1208088" cy="368300"/>
          </a:xfrm>
          <a:prstGeom prst="rect">
            <a:avLst/>
          </a:prstGeom>
          <a:noFill/>
          <a:ln w="9525">
            <a:noFill/>
            <a:miter lim="800000"/>
            <a:headEnd/>
            <a:tailEnd/>
          </a:ln>
        </p:spPr>
        <p:txBody>
          <a:bodyPr>
            <a:spAutoFit/>
          </a:bodyPr>
          <a:lstStyle/>
          <a:p>
            <a:r>
              <a:rPr lang="zh-CN" altLang="en-US" b="1" i="0">
                <a:solidFill>
                  <a:srgbClr val="800000"/>
                </a:solidFill>
                <a:latin typeface="宋体" charset="-122"/>
              </a:rPr>
              <a:t>测试用例</a:t>
            </a:r>
            <a:endParaRPr lang="en-US" altLang="zh-CN" b="1" i="0">
              <a:solidFill>
                <a:srgbClr val="800000"/>
              </a:solidFill>
              <a:latin typeface="宋体"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r>
              <a:rPr lang="en-US" altLang="zh-CN" dirty="0"/>
              <a:t>Product backlog</a:t>
            </a:r>
            <a:r>
              <a:rPr lang="zh-CN" altLang="en-US" dirty="0"/>
              <a:t>（发布计划，需求定义）：测试的工作？客户价值，工作量基本估算，质量要求，质量特性</a:t>
            </a:r>
            <a:endParaRPr lang="en-US" altLang="zh-CN" dirty="0"/>
          </a:p>
          <a:p>
            <a:r>
              <a:rPr lang="en-US" altLang="zh-CN" dirty="0"/>
              <a:t>Sprint backlog</a:t>
            </a:r>
            <a:r>
              <a:rPr lang="zh-CN" altLang="en-US" dirty="0"/>
              <a:t>（迭代计划，阶段性任务分解和安排）</a:t>
            </a:r>
            <a:endParaRPr lang="en-US" altLang="zh-CN" dirty="0"/>
          </a:p>
          <a:p>
            <a:pPr lvl="1"/>
            <a:r>
              <a:rPr lang="zh-CN" altLang="en-US" dirty="0"/>
              <a:t>关注任务结束的要求</a:t>
            </a:r>
            <a:r>
              <a:rPr lang="en-US" altLang="zh-CN" dirty="0"/>
              <a:t>——</a:t>
            </a:r>
            <a:r>
              <a:rPr lang="zh-CN" altLang="en-US" dirty="0"/>
              <a:t>任务完成的验收标准</a:t>
            </a:r>
            <a:endParaRPr lang="en-US" altLang="zh-CN" dirty="0"/>
          </a:p>
          <a:p>
            <a:pPr lvl="1"/>
            <a:r>
              <a:rPr lang="zh-CN" altLang="en-US" dirty="0"/>
              <a:t>设计，代码之前，将验收标准定下来</a:t>
            </a:r>
            <a:endParaRPr lang="en-US" altLang="zh-CN" dirty="0"/>
          </a:p>
          <a:p>
            <a:r>
              <a:rPr lang="zh-CN" altLang="en-US" dirty="0"/>
              <a:t>迭代实施阶段，完成每个</a:t>
            </a:r>
            <a:r>
              <a:rPr lang="en-US" altLang="zh-CN" dirty="0"/>
              <a:t>Sprint backlog</a:t>
            </a:r>
            <a:r>
              <a:rPr lang="zh-CN" altLang="en-US" dirty="0"/>
              <a:t>定义的任务，处理单元测试之外，持续集成测试</a:t>
            </a:r>
            <a:endParaRPr lang="en-US" altLang="zh-CN" dirty="0"/>
          </a:p>
          <a:p>
            <a:r>
              <a:rPr lang="zh-CN" altLang="en-US" dirty="0"/>
              <a:t>验收测试：可由自动化测试工具完成</a:t>
            </a:r>
          </a:p>
        </p:txBody>
      </p:sp>
      <p:sp>
        <p:nvSpPr>
          <p:cNvPr id="5" name="灯片编号占位符 4"/>
          <p:cNvSpPr>
            <a:spLocks noGrp="1"/>
          </p:cNvSpPr>
          <p:nvPr>
            <p:ph type="sldNum" sz="quarter" idx="10"/>
          </p:nvPr>
        </p:nvSpPr>
        <p:spPr/>
        <p:txBody>
          <a:bodyPr/>
          <a:lstStyle/>
          <a:p>
            <a:pPr>
              <a:defRPr/>
            </a:pPr>
            <a:fld id="{2BC64528-3C22-4DCF-A64B-2A3E68AAB135}" type="slidenum">
              <a:rPr lang="zh-CN" altLang="en-US" smtClean="0"/>
              <a:pPr>
                <a:defRPr/>
              </a:pPr>
              <a:t>47</a:t>
            </a:fld>
            <a:endParaRPr lang="zh-CN" altLang="en-US"/>
          </a:p>
        </p:txBody>
      </p:sp>
      <p:sp>
        <p:nvSpPr>
          <p:cNvPr id="4" name="日期占位符 3"/>
          <p:cNvSpPr>
            <a:spLocks noGrp="1"/>
          </p:cNvSpPr>
          <p:nvPr>
            <p:ph type="dt" sz="half" idx="4294967295"/>
          </p:nvPr>
        </p:nvSpPr>
        <p:spPr>
          <a:xfrm>
            <a:off x="0" y="6356350"/>
            <a:ext cx="2133600" cy="365125"/>
          </a:xfrm>
          <a:prstGeom prst="rect">
            <a:avLst/>
          </a:prstGeom>
        </p:spPr>
        <p:txBody>
          <a:bodyPr/>
          <a:lstStyle/>
          <a:p>
            <a:pPr>
              <a:defRPr/>
            </a:pPr>
            <a:fld id="{7FE66D09-1D23-4EEE-8234-2C18549543EA}" type="datetime1">
              <a:rPr lang="zh-CN" altLang="en-US" smtClean="0"/>
              <a:t>2022/4/25</a:t>
            </a:fld>
            <a:endParaRPr lang="zh-CN" altLang="en-US"/>
          </a:p>
        </p:txBody>
      </p:sp>
    </p:spTree>
    <p:extLst>
      <p:ext uri="{BB962C8B-B14F-4D97-AF65-F5344CB8AC3E}">
        <p14:creationId xmlns:p14="http://schemas.microsoft.com/office/powerpoint/2010/main" val="3917941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编号占位符 4"/>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7EBFD269-99B0-4AFD-A295-187BE613797C}" type="slidenum">
              <a:rPr lang="zh-CN" altLang="en-US" smtClean="0">
                <a:ea typeface="宋体" charset="-122"/>
              </a:rPr>
              <a:pPr/>
              <a:t>48</a:t>
            </a:fld>
            <a:endParaRPr lang="en-US" altLang="zh-CN">
              <a:ea typeface="宋体" charset="-122"/>
            </a:endParaRPr>
          </a:p>
        </p:txBody>
      </p:sp>
      <p:sp>
        <p:nvSpPr>
          <p:cNvPr id="67586" name="矩形 5"/>
          <p:cNvSpPr>
            <a:spLocks noChangeArrowheads="1"/>
          </p:cNvSpPr>
          <p:nvPr/>
        </p:nvSpPr>
        <p:spPr bwMode="auto">
          <a:xfrm>
            <a:off x="1476375" y="404813"/>
            <a:ext cx="6135688" cy="584200"/>
          </a:xfrm>
          <a:prstGeom prst="rect">
            <a:avLst/>
          </a:prstGeom>
          <a:noFill/>
          <a:ln w="9525">
            <a:noFill/>
            <a:miter lim="800000"/>
            <a:headEnd/>
            <a:tailEnd/>
          </a:ln>
        </p:spPr>
        <p:txBody>
          <a:bodyPr wrap="none">
            <a:spAutoFit/>
          </a:bodyPr>
          <a:lstStyle/>
          <a:p>
            <a:r>
              <a:rPr lang="en-US" altLang="zh-CN" sz="3200" i="0">
                <a:solidFill>
                  <a:srgbClr val="FFFF00"/>
                </a:solidFill>
              </a:rPr>
              <a:t>4.2.3 </a:t>
            </a:r>
            <a:r>
              <a:rPr lang="zh-CN" altLang="zh-CN" sz="3200" i="0">
                <a:solidFill>
                  <a:srgbClr val="FFFF00"/>
                </a:solidFill>
              </a:rPr>
              <a:t>基于脚本测试和探索式测试 </a:t>
            </a:r>
            <a:endParaRPr lang="zh-CN" altLang="en-US" sz="3200" i="0">
              <a:solidFill>
                <a:srgbClr val="FFFF00"/>
              </a:solidFill>
            </a:endParaRPr>
          </a:p>
        </p:txBody>
      </p:sp>
      <p:sp>
        <p:nvSpPr>
          <p:cNvPr id="9" name="椭圆 8"/>
          <p:cNvSpPr/>
          <p:nvPr/>
        </p:nvSpPr>
        <p:spPr>
          <a:xfrm>
            <a:off x="1403648" y="2276872"/>
            <a:ext cx="1656184" cy="1656184"/>
          </a:xfrm>
          <a:prstGeom prst="ellipse">
            <a:avLst/>
          </a:prstGeom>
          <a:solidFill>
            <a:schemeClr val="accent6">
              <a:lumMod val="20000"/>
              <a:lumOff val="80000"/>
            </a:schemeClr>
          </a:solidFill>
          <a:effectLst>
            <a:outerShdw blurRad="50800" dist="38100" dir="2700000" algn="tl" rotWithShape="0">
              <a:srgbClr val="000000">
                <a:alpha val="43000"/>
              </a:srgbClr>
            </a:outerShdw>
          </a:effectLst>
          <a:scene3d>
            <a:camera prst="orthographicFront"/>
            <a:lightRig rig="threePt" dir="t"/>
          </a:scene3d>
          <a:sp3d>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600" b="1" i="0" dirty="0">
                <a:solidFill>
                  <a:srgbClr val="000090"/>
                </a:solidFill>
              </a:rPr>
              <a:t>传统</a:t>
            </a:r>
          </a:p>
        </p:txBody>
      </p:sp>
      <p:sp>
        <p:nvSpPr>
          <p:cNvPr id="10" name="椭圆 9"/>
          <p:cNvSpPr/>
          <p:nvPr/>
        </p:nvSpPr>
        <p:spPr>
          <a:xfrm>
            <a:off x="5796136" y="2276872"/>
            <a:ext cx="1656184" cy="1656184"/>
          </a:xfrm>
          <a:prstGeom prst="ellipse">
            <a:avLst/>
          </a:prstGeom>
          <a:solidFill>
            <a:schemeClr val="accent6">
              <a:lumMod val="20000"/>
              <a:lumOff val="80000"/>
            </a:schemeClr>
          </a:solidFill>
          <a:effectLst>
            <a:outerShdw blurRad="50800" dist="38100" dir="2700000" algn="tl" rotWithShape="0">
              <a:srgbClr val="000000">
                <a:alpha val="43000"/>
              </a:srgbClr>
            </a:outerShdw>
          </a:effectLst>
          <a:scene3d>
            <a:camera prst="orthographicFront"/>
            <a:lightRig rig="threePt" dir="t"/>
          </a:scene3d>
          <a:sp3d>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600" b="1" i="0" dirty="0">
                <a:solidFill>
                  <a:srgbClr val="000090"/>
                </a:solidFill>
              </a:rPr>
              <a:t>现代</a:t>
            </a:r>
          </a:p>
        </p:txBody>
      </p:sp>
      <p:sp>
        <p:nvSpPr>
          <p:cNvPr id="11" name="椭圆 10"/>
          <p:cNvSpPr/>
          <p:nvPr/>
        </p:nvSpPr>
        <p:spPr>
          <a:xfrm>
            <a:off x="4788024" y="3645024"/>
            <a:ext cx="2016224" cy="1872208"/>
          </a:xfrm>
          <a:prstGeom prst="ellipse">
            <a:avLst/>
          </a:prstGeom>
          <a:solidFill>
            <a:schemeClr val="accent1">
              <a:lumMod val="90000"/>
            </a:schemeClr>
          </a:solidFill>
          <a:effectLst>
            <a:outerShdw blurRad="50800" dist="38100" dir="2700000" algn="tl" rotWithShape="0">
              <a:srgbClr val="000000">
                <a:alpha val="43000"/>
              </a:srgbClr>
            </a:outerShdw>
          </a:effectLst>
          <a:scene3d>
            <a:camera prst="orthographicFront"/>
            <a:lightRig rig="threePt" dir="t"/>
          </a:scene3d>
          <a:sp3d>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600" b="1" i="0" dirty="0">
                <a:solidFill>
                  <a:srgbClr val="000090"/>
                </a:solidFill>
              </a:rPr>
              <a:t>以人为本</a:t>
            </a:r>
          </a:p>
        </p:txBody>
      </p:sp>
      <p:sp>
        <p:nvSpPr>
          <p:cNvPr id="12" name="椭圆 11"/>
          <p:cNvSpPr/>
          <p:nvPr/>
        </p:nvSpPr>
        <p:spPr>
          <a:xfrm>
            <a:off x="2339752" y="3573016"/>
            <a:ext cx="2016224" cy="1872208"/>
          </a:xfrm>
          <a:prstGeom prst="ellipse">
            <a:avLst/>
          </a:prstGeom>
          <a:solidFill>
            <a:schemeClr val="accent1">
              <a:lumMod val="90000"/>
            </a:schemeClr>
          </a:solidFill>
          <a:effectLst>
            <a:outerShdw blurRad="50800" dist="38100" dir="2700000" algn="tl" rotWithShape="0">
              <a:srgbClr val="000000">
                <a:alpha val="43000"/>
              </a:srgbClr>
            </a:outerShdw>
          </a:effectLst>
          <a:scene3d>
            <a:camera prst="orthographicFront"/>
            <a:lightRig rig="threePt" dir="t"/>
          </a:scene3d>
          <a:sp3d>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600" b="1" i="0" dirty="0">
                <a:solidFill>
                  <a:srgbClr val="000090"/>
                </a:solidFill>
              </a:rPr>
              <a:t>流程决定结果</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3"/>
          <p:cNvSpPr>
            <a:spLocks noGrp="1" noChangeArrowheads="1"/>
          </p:cNvSpPr>
          <p:nvPr>
            <p:ph type="title" idx="4294967295"/>
          </p:nvPr>
        </p:nvSpPr>
        <p:spPr>
          <a:xfrm>
            <a:off x="971550" y="260350"/>
            <a:ext cx="6630988" cy="692150"/>
          </a:xfrm>
        </p:spPr>
        <p:txBody>
          <a:bodyPr lIns="82124" tIns="41061" rIns="82124" bIns="41061" anchor="b"/>
          <a:lstStyle/>
          <a:p>
            <a:pPr algn="ctr" defTabSz="814388" eaLnBrk="1" hangingPunct="1">
              <a:lnSpc>
                <a:spcPct val="90000"/>
              </a:lnSpc>
            </a:pPr>
            <a:r>
              <a:rPr lang="zh-CN" altLang="en-US" sz="3600" b="1">
                <a:solidFill>
                  <a:srgbClr val="FFFF00"/>
                </a:solidFill>
                <a:latin typeface="黑体" pitchFamily="49" charset="-122"/>
              </a:rPr>
              <a:t>基于脚本的测试</a:t>
            </a:r>
          </a:p>
        </p:txBody>
      </p:sp>
      <p:sp>
        <p:nvSpPr>
          <p:cNvPr id="1851395" name="Rectangle 4"/>
          <p:cNvSpPr>
            <a:spLocks noChangeArrowheads="1"/>
          </p:cNvSpPr>
          <p:nvPr/>
        </p:nvSpPr>
        <p:spPr bwMode="auto">
          <a:xfrm>
            <a:off x="468313" y="2276475"/>
            <a:ext cx="4319587" cy="3097213"/>
          </a:xfrm>
          <a:prstGeom prst="rect">
            <a:avLst/>
          </a:prstGeom>
          <a:noFill/>
          <a:ln w="9525">
            <a:noFill/>
            <a:miter lim="800000"/>
            <a:headEnd/>
            <a:tailEnd/>
          </a:ln>
        </p:spPr>
        <p:txBody>
          <a:bodyPr lIns="82296" tIns="36576" rIns="82296" bIns="36576"/>
          <a:lstStyle/>
          <a:p>
            <a:pPr marL="228600" indent="-228600" eaLnBrk="0" hangingPunct="0">
              <a:spcBef>
                <a:spcPct val="20000"/>
              </a:spcBef>
              <a:buClr>
                <a:schemeClr val="tx2"/>
              </a:buClr>
              <a:buFont typeface="Wingdings" pitchFamily="2" charset="2"/>
              <a:buChar char="v"/>
              <a:defRPr/>
            </a:pPr>
            <a:r>
              <a:rPr lang="en-US" altLang="zh-CN" sz="2800" dirty="0">
                <a:solidFill>
                  <a:srgbClr val="FFC000"/>
                </a:solidFill>
                <a:latin typeface="+mn-lt"/>
                <a:ea typeface="宋体"/>
                <a:cs typeface="宋体"/>
              </a:rPr>
              <a:t>  </a:t>
            </a:r>
            <a:r>
              <a:rPr lang="en-US" altLang="zh-CN" sz="2800" i="0" dirty="0">
                <a:solidFill>
                  <a:srgbClr val="C00000"/>
                </a:solidFill>
                <a:latin typeface="+mn-lt"/>
                <a:ea typeface="宋体"/>
                <a:cs typeface="宋体"/>
              </a:rPr>
              <a:t>Scripted Testing (ST)</a:t>
            </a:r>
            <a:endParaRPr lang="zh-CN" altLang="en-US" sz="2800" i="0" dirty="0">
              <a:solidFill>
                <a:srgbClr val="C00000"/>
              </a:solidFill>
              <a:latin typeface="+mn-lt"/>
              <a:ea typeface="宋体"/>
              <a:cs typeface="宋体"/>
            </a:endParaRPr>
          </a:p>
          <a:p>
            <a:pPr marL="228600" indent="-228600" eaLnBrk="0" hangingPunct="0">
              <a:spcBef>
                <a:spcPct val="20000"/>
              </a:spcBef>
              <a:buClr>
                <a:schemeClr val="tx2"/>
              </a:buClr>
              <a:buFont typeface="Wingdings" pitchFamily="2" charset="2"/>
              <a:buChar char="v"/>
              <a:defRPr/>
            </a:pPr>
            <a:r>
              <a:rPr lang="zh-CN" altLang="en-US" sz="2800" i="0" dirty="0">
                <a:solidFill>
                  <a:srgbClr val="C00000"/>
                </a:solidFill>
                <a:latin typeface="+mn-lt"/>
                <a:ea typeface="宋体"/>
                <a:cs typeface="宋体"/>
              </a:rPr>
              <a:t>  先设计后执行</a:t>
            </a:r>
          </a:p>
          <a:p>
            <a:pPr marL="228600" indent="-228600" eaLnBrk="0" hangingPunct="0">
              <a:spcBef>
                <a:spcPct val="20000"/>
              </a:spcBef>
              <a:buClr>
                <a:schemeClr val="tx2"/>
              </a:buClr>
              <a:buFont typeface="Wingdings" pitchFamily="2" charset="2"/>
              <a:buChar char="v"/>
              <a:defRPr/>
            </a:pPr>
            <a:r>
              <a:rPr lang="zh-CN" altLang="en-US" sz="2800" i="0" dirty="0">
                <a:latin typeface="+mn-lt"/>
                <a:ea typeface="宋体"/>
                <a:cs typeface="宋体"/>
              </a:rPr>
              <a:t>  </a:t>
            </a:r>
            <a:r>
              <a:rPr lang="en-US" altLang="zh-CN" sz="2800" i="0" dirty="0">
                <a:latin typeface="+mn-lt"/>
                <a:ea typeface="宋体"/>
                <a:cs typeface="宋体"/>
              </a:rPr>
              <a:t>Script: </a:t>
            </a:r>
            <a:r>
              <a:rPr lang="zh-CN" altLang="en-US" sz="2400" i="0" dirty="0">
                <a:latin typeface="+mn-lt"/>
                <a:ea typeface="宋体"/>
                <a:cs typeface="宋体"/>
              </a:rPr>
              <a:t>手工测试</a:t>
            </a:r>
            <a:r>
              <a:rPr lang="en-US" altLang="zh-CN" sz="2400" i="0" dirty="0">
                <a:latin typeface="+mn-lt"/>
                <a:ea typeface="宋体"/>
                <a:cs typeface="宋体"/>
              </a:rPr>
              <a:t> </a:t>
            </a:r>
            <a:r>
              <a:rPr lang="zh-CN" altLang="en-US" sz="2400" i="0" dirty="0">
                <a:latin typeface="+mn-lt"/>
                <a:ea typeface="宋体"/>
                <a:cs typeface="宋体"/>
              </a:rPr>
              <a:t>的</a:t>
            </a:r>
            <a:r>
              <a:rPr lang="en-US" altLang="zh-CN" sz="2400" i="0" dirty="0">
                <a:latin typeface="+mn-lt"/>
                <a:ea typeface="宋体"/>
                <a:cs typeface="宋体"/>
              </a:rPr>
              <a:t>Test case/</a:t>
            </a:r>
            <a:r>
              <a:rPr lang="zh-CN" altLang="en-US" sz="2400" i="0" dirty="0">
                <a:latin typeface="+mn-lt"/>
                <a:ea typeface="宋体"/>
                <a:cs typeface="宋体"/>
              </a:rPr>
              <a:t>自动化的</a:t>
            </a:r>
            <a:r>
              <a:rPr lang="en-US" altLang="zh-CN" sz="2400" i="0" dirty="0">
                <a:latin typeface="+mn-lt"/>
                <a:ea typeface="宋体"/>
                <a:cs typeface="宋体"/>
              </a:rPr>
              <a:t>Test Script </a:t>
            </a:r>
          </a:p>
          <a:p>
            <a:pPr marL="228600" indent="-228600" eaLnBrk="0" hangingPunct="0">
              <a:spcBef>
                <a:spcPct val="20000"/>
              </a:spcBef>
              <a:buClr>
                <a:schemeClr val="tx2"/>
              </a:buClr>
              <a:buFont typeface="Wingdings" pitchFamily="2" charset="2"/>
              <a:buChar char="v"/>
              <a:defRPr/>
            </a:pPr>
            <a:r>
              <a:rPr lang="en-US" altLang="zh-CN" sz="2800" i="0" dirty="0">
                <a:latin typeface="+mn-lt"/>
                <a:ea typeface="宋体"/>
                <a:cs typeface="宋体"/>
              </a:rPr>
              <a:t>  </a:t>
            </a:r>
            <a:r>
              <a:rPr lang="zh-CN" altLang="en-US" sz="2800" i="0" dirty="0">
                <a:latin typeface="+mn-lt"/>
                <a:ea typeface="宋体"/>
                <a:cs typeface="宋体"/>
              </a:rPr>
              <a:t>阶段性明显，属于较传统的测试方式</a:t>
            </a:r>
            <a:endParaRPr lang="en-US" altLang="zh-CN" sz="2800" i="0" dirty="0">
              <a:latin typeface="+mn-lt"/>
              <a:ea typeface="宋体"/>
              <a:cs typeface="宋体"/>
            </a:endParaRPr>
          </a:p>
        </p:txBody>
      </p:sp>
      <p:grpSp>
        <p:nvGrpSpPr>
          <p:cNvPr id="68611" name="组 4"/>
          <p:cNvGrpSpPr>
            <a:grpSpLocks/>
          </p:cNvGrpSpPr>
          <p:nvPr/>
        </p:nvGrpSpPr>
        <p:grpSpPr bwMode="auto">
          <a:xfrm>
            <a:off x="4859338" y="2276475"/>
            <a:ext cx="4046537" cy="2941638"/>
            <a:chOff x="1115616" y="1772816"/>
            <a:chExt cx="5688632" cy="3384376"/>
          </a:xfrm>
        </p:grpSpPr>
        <p:sp>
          <p:nvSpPr>
            <p:cNvPr id="6" name="圆角矩形 5"/>
            <p:cNvSpPr/>
            <p:nvPr/>
          </p:nvSpPr>
          <p:spPr>
            <a:xfrm>
              <a:off x="1115616" y="1772816"/>
              <a:ext cx="1872405" cy="57532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2400" i="0" dirty="0">
                  <a:solidFill>
                    <a:schemeClr val="tx1"/>
                  </a:solidFill>
                  <a:latin typeface="宋体"/>
                  <a:ea typeface="宋体"/>
                  <a:cs typeface="宋体"/>
                </a:rPr>
                <a:t>分析</a:t>
              </a:r>
            </a:p>
          </p:txBody>
        </p:sp>
        <p:sp>
          <p:nvSpPr>
            <p:cNvPr id="7" name="圆角矩形 6"/>
            <p:cNvSpPr/>
            <p:nvPr/>
          </p:nvSpPr>
          <p:spPr>
            <a:xfrm>
              <a:off x="2195764" y="2709775"/>
              <a:ext cx="1872405" cy="57532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2400" i="0" dirty="0">
                  <a:solidFill>
                    <a:schemeClr val="tx1"/>
                  </a:solidFill>
                  <a:latin typeface="宋体"/>
                  <a:ea typeface="宋体"/>
                  <a:cs typeface="宋体"/>
                </a:rPr>
                <a:t>设计</a:t>
              </a:r>
            </a:p>
          </p:txBody>
        </p:sp>
        <p:sp>
          <p:nvSpPr>
            <p:cNvPr id="8" name="圆角矩形 7"/>
            <p:cNvSpPr/>
            <p:nvPr/>
          </p:nvSpPr>
          <p:spPr>
            <a:xfrm>
              <a:off x="3492388" y="3644908"/>
              <a:ext cx="1872407" cy="57532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2400" i="0" dirty="0">
                  <a:solidFill>
                    <a:schemeClr val="tx1"/>
                  </a:solidFill>
                  <a:latin typeface="宋体"/>
                  <a:ea typeface="宋体"/>
                  <a:cs typeface="宋体"/>
                </a:rPr>
                <a:t>执行</a:t>
              </a:r>
            </a:p>
          </p:txBody>
        </p:sp>
        <p:sp>
          <p:nvSpPr>
            <p:cNvPr id="9" name="圆角矩形 8"/>
            <p:cNvSpPr/>
            <p:nvPr/>
          </p:nvSpPr>
          <p:spPr>
            <a:xfrm>
              <a:off x="4931843" y="4581866"/>
              <a:ext cx="1872405" cy="57532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2400" i="0" dirty="0">
                  <a:solidFill>
                    <a:schemeClr val="tx1"/>
                  </a:solidFill>
                  <a:latin typeface="宋体"/>
                  <a:ea typeface="宋体"/>
                  <a:cs typeface="宋体"/>
                </a:rPr>
                <a:t>报告</a:t>
              </a:r>
            </a:p>
          </p:txBody>
        </p:sp>
        <p:sp>
          <p:nvSpPr>
            <p:cNvPr id="11" name="圆角右箭头 10"/>
            <p:cNvSpPr/>
            <p:nvPr/>
          </p:nvSpPr>
          <p:spPr>
            <a:xfrm rot="5400000">
              <a:off x="3059138" y="1917219"/>
              <a:ext cx="721441" cy="863673"/>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12" name="圆角右箭头 11"/>
            <p:cNvSpPr/>
            <p:nvPr/>
          </p:nvSpPr>
          <p:spPr>
            <a:xfrm rot="5400000">
              <a:off x="4140199" y="2853264"/>
              <a:ext cx="719614" cy="863673"/>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tx1"/>
                </a:solidFill>
              </a:endParaRPr>
            </a:p>
          </p:txBody>
        </p:sp>
        <p:sp>
          <p:nvSpPr>
            <p:cNvPr id="13" name="圆角右箭头 12"/>
            <p:cNvSpPr/>
            <p:nvPr/>
          </p:nvSpPr>
          <p:spPr>
            <a:xfrm rot="5400000">
              <a:off x="5507326" y="3789310"/>
              <a:ext cx="721439" cy="863672"/>
            </a:xfrm>
            <a:prstGeom prst="ben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chemeClr val="tx1"/>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51395">
                                            <p:txEl>
                                              <p:pRg st="3" end="3"/>
                                            </p:txEl>
                                          </p:spTgt>
                                        </p:tgtEl>
                                        <p:attrNameLst>
                                          <p:attrName>style.visibility</p:attrName>
                                        </p:attrNameLst>
                                      </p:cBhvr>
                                      <p:to>
                                        <p:strVal val="visible"/>
                                      </p:to>
                                    </p:set>
                                    <p:anim calcmode="lin" valueType="num">
                                      <p:cBhvr additive="base">
                                        <p:cTn id="7" dur="500" fill="hold"/>
                                        <p:tgtEl>
                                          <p:spTgt spid="1851395">
                                            <p:txEl>
                                              <p:pRg st="3" end="3"/>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139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1331913" y="404813"/>
            <a:ext cx="5969000" cy="487362"/>
          </a:xfrm>
        </p:spPr>
        <p:txBody>
          <a:bodyPr/>
          <a:lstStyle/>
          <a:p>
            <a:pPr algn="ctr" eaLnBrk="1" hangingPunct="1"/>
            <a:r>
              <a:rPr lang="zh-CN" altLang="en-US" sz="3600" b="1">
                <a:solidFill>
                  <a:srgbClr val="FFFF00"/>
                </a:solidFill>
                <a:ea typeface="宋体" charset="-122"/>
              </a:rPr>
              <a:t>传统的软件测试过程</a:t>
            </a:r>
            <a:endParaRPr lang="en-US" altLang="zh-CN" sz="3600" b="1">
              <a:solidFill>
                <a:srgbClr val="FFFF00"/>
              </a:solidFill>
              <a:ea typeface="宋体" charset="-122"/>
            </a:endParaRPr>
          </a:p>
        </p:txBody>
      </p:sp>
      <p:sp>
        <p:nvSpPr>
          <p:cNvPr id="26626" name="灯片编号占位符 39"/>
          <p:cNvSpPr>
            <a:spLocks noGrp="1"/>
          </p:cNvSpPr>
          <p:nvPr>
            <p:ph type="sldNum" sz="quarter" idx="11"/>
          </p:nvPr>
        </p:nvSpPr>
        <p:spPr bwMode="auto">
          <a:xfrm>
            <a:off x="6858000" y="6357938"/>
            <a:ext cx="2133600" cy="320675"/>
          </a:xfrm>
          <a:noFill/>
          <a:ln>
            <a:miter lim="800000"/>
            <a:headEnd/>
            <a:tailEnd/>
          </a:ln>
        </p:spPr>
        <p:txBody>
          <a:bodyPr vert="horz" wrap="square" lIns="91440" tIns="45720" rIns="91440" bIns="45720" numCol="1" anchor="t" anchorCtr="0" compatLnSpc="1">
            <a:prstTxWarp prst="textNoShape">
              <a:avLst/>
            </a:prstTxWarp>
          </a:bodyPr>
          <a:lstStyle/>
          <a:p>
            <a:fld id="{A79E546E-65A7-4947-BF86-6CF4DFE24008}" type="slidenum">
              <a:rPr lang="zh-CN" altLang="en-US" i="0" smtClean="0">
                <a:ea typeface="宋体" charset="-122"/>
              </a:rPr>
              <a:pPr/>
              <a:t>5</a:t>
            </a:fld>
            <a:endParaRPr lang="en-US" altLang="zh-CN" i="0">
              <a:ea typeface="宋体" charset="-122"/>
            </a:endParaRPr>
          </a:p>
        </p:txBody>
      </p:sp>
      <p:grpSp>
        <p:nvGrpSpPr>
          <p:cNvPr id="2" name="组合 51"/>
          <p:cNvGrpSpPr>
            <a:grpSpLocks/>
          </p:cNvGrpSpPr>
          <p:nvPr/>
        </p:nvGrpSpPr>
        <p:grpSpPr bwMode="auto">
          <a:xfrm>
            <a:off x="3059113" y="2349500"/>
            <a:ext cx="2160587" cy="1008063"/>
            <a:chOff x="3131840" y="2348880"/>
            <a:chExt cx="2160240" cy="1008112"/>
          </a:xfrm>
        </p:grpSpPr>
        <p:sp>
          <p:nvSpPr>
            <p:cNvPr id="41" name="燕尾形 40"/>
            <p:cNvSpPr/>
            <p:nvPr/>
          </p:nvSpPr>
          <p:spPr>
            <a:xfrm>
              <a:off x="3131840" y="2348880"/>
              <a:ext cx="2160240" cy="1008112"/>
            </a:xfrm>
            <a:prstGeom prst="chevron">
              <a:avLst>
                <a:gd name="adj" fmla="val 36101"/>
              </a:avLst>
            </a:prstGeom>
            <a:gradFill>
              <a:gsLst>
                <a:gs pos="0">
                  <a:srgbClr val="D6B19C"/>
                </a:gs>
                <a:gs pos="30000">
                  <a:srgbClr val="D49E6C"/>
                </a:gs>
                <a:gs pos="70000">
                  <a:srgbClr val="A65528"/>
                </a:gs>
                <a:gs pos="100000">
                  <a:srgbClr val="663012"/>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6659" name="Text Box 14"/>
            <p:cNvSpPr txBox="1">
              <a:spLocks noChangeArrowheads="1"/>
            </p:cNvSpPr>
            <p:nvPr/>
          </p:nvSpPr>
          <p:spPr bwMode="auto">
            <a:xfrm>
              <a:off x="3635896" y="2492896"/>
              <a:ext cx="1296144" cy="738664"/>
            </a:xfrm>
            <a:prstGeom prst="rect">
              <a:avLst/>
            </a:prstGeom>
            <a:noFill/>
            <a:ln w="9525" algn="ctr">
              <a:noFill/>
              <a:miter lim="800000"/>
              <a:headEnd/>
              <a:tailEnd/>
            </a:ln>
          </p:spPr>
          <p:txBody>
            <a:bodyPr lIns="0" tIns="0" rIns="0" bIns="0">
              <a:spAutoFit/>
            </a:bodyPr>
            <a:lstStyle/>
            <a:p>
              <a:pPr algn="ctr"/>
              <a:r>
                <a:rPr lang="zh-CN" altLang="en-US" sz="2400" b="1" i="0">
                  <a:solidFill>
                    <a:schemeClr val="bg1"/>
                  </a:solidFill>
                  <a:latin typeface="微软雅黑" pitchFamily="34" charset="-122"/>
                  <a:ea typeface="微软雅黑" pitchFamily="34" charset="-122"/>
                </a:rPr>
                <a:t>单元</a:t>
              </a:r>
              <a:r>
                <a:rPr lang="zh-CN" altLang="en-US" sz="2400" b="1">
                  <a:solidFill>
                    <a:schemeClr val="bg1"/>
                  </a:solidFill>
                  <a:latin typeface="微软雅黑" pitchFamily="34" charset="-122"/>
                  <a:ea typeface="微软雅黑" pitchFamily="34" charset="-122"/>
                </a:rPr>
                <a:t>与集成</a:t>
              </a:r>
              <a:r>
                <a:rPr lang="zh-CN" altLang="en-US" sz="2400" b="1" i="0">
                  <a:solidFill>
                    <a:schemeClr val="bg1"/>
                  </a:solidFill>
                  <a:latin typeface="微软雅黑" pitchFamily="34" charset="-122"/>
                  <a:ea typeface="微软雅黑" pitchFamily="34" charset="-122"/>
                </a:rPr>
                <a:t>测试</a:t>
              </a:r>
            </a:p>
          </p:txBody>
        </p:sp>
      </p:grpSp>
      <p:grpSp>
        <p:nvGrpSpPr>
          <p:cNvPr id="3" name="组合 43"/>
          <p:cNvGrpSpPr>
            <a:grpSpLocks/>
          </p:cNvGrpSpPr>
          <p:nvPr/>
        </p:nvGrpSpPr>
        <p:grpSpPr bwMode="auto">
          <a:xfrm>
            <a:off x="395288" y="2349500"/>
            <a:ext cx="1474787" cy="1008063"/>
            <a:chOff x="395536" y="2348880"/>
            <a:chExt cx="1474787" cy="1008062"/>
          </a:xfrm>
        </p:grpSpPr>
        <p:sp>
          <p:nvSpPr>
            <p:cNvPr id="26656" name="AutoShape 7"/>
            <p:cNvSpPr>
              <a:spLocks noChangeArrowheads="1"/>
            </p:cNvSpPr>
            <p:nvPr/>
          </p:nvSpPr>
          <p:spPr bwMode="auto">
            <a:xfrm>
              <a:off x="395536" y="2348880"/>
              <a:ext cx="1474787" cy="1008062"/>
            </a:xfrm>
            <a:prstGeom prst="homePlate">
              <a:avLst>
                <a:gd name="adj" fmla="val 36575"/>
              </a:avLst>
            </a:prstGeom>
            <a:gradFill rotWithShape="0">
              <a:gsLst>
                <a:gs pos="0">
                  <a:srgbClr val="D6B19C"/>
                </a:gs>
                <a:gs pos="30000">
                  <a:srgbClr val="D49E6C"/>
                </a:gs>
                <a:gs pos="70000">
                  <a:srgbClr val="A65528"/>
                </a:gs>
                <a:gs pos="100000">
                  <a:srgbClr val="663012"/>
                </a:gs>
              </a:gsLst>
              <a:lin ang="5400000"/>
            </a:gradFill>
            <a:ln w="9525" algn="ctr">
              <a:solidFill>
                <a:schemeClr val="tx1"/>
              </a:solidFill>
              <a:miter lim="800000"/>
              <a:headEnd/>
              <a:tailEnd/>
            </a:ln>
          </p:spPr>
          <p:txBody>
            <a:bodyPr lIns="0" tIns="0" rIns="0" bIns="0" anchor="ctr">
              <a:spAutoFit/>
            </a:bodyPr>
            <a:lstStyle/>
            <a:p>
              <a:endParaRPr lang="zh-CN" altLang="en-US"/>
            </a:p>
          </p:txBody>
        </p:sp>
        <p:sp>
          <p:nvSpPr>
            <p:cNvPr id="26657" name="Text Box 15"/>
            <p:cNvSpPr txBox="1">
              <a:spLocks noChangeArrowheads="1"/>
            </p:cNvSpPr>
            <p:nvPr/>
          </p:nvSpPr>
          <p:spPr bwMode="auto">
            <a:xfrm>
              <a:off x="755576" y="2492896"/>
              <a:ext cx="649287" cy="738664"/>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需求评审</a:t>
              </a:r>
            </a:p>
          </p:txBody>
        </p:sp>
      </p:grpSp>
      <p:grpSp>
        <p:nvGrpSpPr>
          <p:cNvPr id="4" name="组合 50"/>
          <p:cNvGrpSpPr>
            <a:grpSpLocks/>
          </p:cNvGrpSpPr>
          <p:nvPr/>
        </p:nvGrpSpPr>
        <p:grpSpPr bwMode="auto">
          <a:xfrm>
            <a:off x="1692275" y="2349500"/>
            <a:ext cx="1516063" cy="1008063"/>
            <a:chOff x="1763688" y="2348880"/>
            <a:chExt cx="1516063" cy="1008062"/>
          </a:xfrm>
        </p:grpSpPr>
        <p:sp>
          <p:nvSpPr>
            <p:cNvPr id="26654" name="AutoShape 8"/>
            <p:cNvSpPr>
              <a:spLocks noChangeArrowheads="1"/>
            </p:cNvSpPr>
            <p:nvPr/>
          </p:nvSpPr>
          <p:spPr bwMode="auto">
            <a:xfrm>
              <a:off x="1763688" y="2348880"/>
              <a:ext cx="1516063" cy="1008062"/>
            </a:xfrm>
            <a:prstGeom prst="chevron">
              <a:avLst>
                <a:gd name="adj" fmla="val 37598"/>
              </a:avLst>
            </a:prstGeom>
            <a:gradFill rotWithShape="0">
              <a:gsLst>
                <a:gs pos="0">
                  <a:srgbClr val="D6B19C"/>
                </a:gs>
                <a:gs pos="30000">
                  <a:srgbClr val="D49E6C"/>
                </a:gs>
                <a:gs pos="70000">
                  <a:srgbClr val="A65528"/>
                </a:gs>
                <a:gs pos="100000">
                  <a:srgbClr val="663012"/>
                </a:gs>
              </a:gsLst>
              <a:lin ang="5400000"/>
            </a:gradFill>
            <a:ln w="9525" algn="ctr">
              <a:solidFill>
                <a:schemeClr val="tx1"/>
              </a:solidFill>
              <a:miter lim="800000"/>
              <a:headEnd/>
              <a:tailEnd/>
            </a:ln>
          </p:spPr>
          <p:txBody>
            <a:bodyPr lIns="0" tIns="0" rIns="0" bIns="0" anchor="ctr">
              <a:spAutoFit/>
            </a:bodyPr>
            <a:lstStyle/>
            <a:p>
              <a:endParaRPr lang="zh-CN" altLang="en-US"/>
            </a:p>
          </p:txBody>
        </p:sp>
        <p:sp>
          <p:nvSpPr>
            <p:cNvPr id="26655" name="Text Box 16"/>
            <p:cNvSpPr txBox="1">
              <a:spLocks noChangeArrowheads="1"/>
            </p:cNvSpPr>
            <p:nvPr/>
          </p:nvSpPr>
          <p:spPr bwMode="auto">
            <a:xfrm>
              <a:off x="2267744" y="2492896"/>
              <a:ext cx="649287" cy="738664"/>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设计评审</a:t>
              </a:r>
            </a:p>
          </p:txBody>
        </p:sp>
      </p:grpSp>
      <p:grpSp>
        <p:nvGrpSpPr>
          <p:cNvPr id="5" name="组合 52"/>
          <p:cNvGrpSpPr>
            <a:grpSpLocks/>
          </p:cNvGrpSpPr>
          <p:nvPr/>
        </p:nvGrpSpPr>
        <p:grpSpPr bwMode="auto">
          <a:xfrm>
            <a:off x="5076825" y="2349500"/>
            <a:ext cx="2159000" cy="1008063"/>
            <a:chOff x="5148064" y="2348880"/>
            <a:chExt cx="2160240" cy="1008112"/>
          </a:xfrm>
        </p:grpSpPr>
        <p:sp>
          <p:nvSpPr>
            <p:cNvPr id="43" name="燕尾形 42"/>
            <p:cNvSpPr/>
            <p:nvPr/>
          </p:nvSpPr>
          <p:spPr>
            <a:xfrm>
              <a:off x="5148064" y="2348880"/>
              <a:ext cx="2160240" cy="1008112"/>
            </a:xfrm>
            <a:prstGeom prst="chevron">
              <a:avLst>
                <a:gd name="adj" fmla="val 36101"/>
              </a:avLst>
            </a:prstGeom>
            <a:gradFill>
              <a:gsLst>
                <a:gs pos="0">
                  <a:srgbClr val="D6B19C"/>
                </a:gs>
                <a:gs pos="30000">
                  <a:srgbClr val="D49E6C"/>
                </a:gs>
                <a:gs pos="70000">
                  <a:srgbClr val="A65528"/>
                </a:gs>
                <a:gs pos="100000">
                  <a:srgbClr val="663012"/>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6653" name="Text Box 18"/>
            <p:cNvSpPr txBox="1">
              <a:spLocks noChangeArrowheads="1"/>
            </p:cNvSpPr>
            <p:nvPr/>
          </p:nvSpPr>
          <p:spPr bwMode="auto">
            <a:xfrm>
              <a:off x="5940152" y="2420888"/>
              <a:ext cx="649288" cy="738664"/>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系统测试</a:t>
              </a:r>
            </a:p>
          </p:txBody>
        </p:sp>
      </p:grpSp>
      <p:grpSp>
        <p:nvGrpSpPr>
          <p:cNvPr id="6" name="组合 53"/>
          <p:cNvGrpSpPr>
            <a:grpSpLocks/>
          </p:cNvGrpSpPr>
          <p:nvPr/>
        </p:nvGrpSpPr>
        <p:grpSpPr bwMode="auto">
          <a:xfrm>
            <a:off x="7092950" y="2349500"/>
            <a:ext cx="1516063" cy="1008063"/>
            <a:chOff x="7164288" y="2348880"/>
            <a:chExt cx="1516062" cy="1008062"/>
          </a:xfrm>
        </p:grpSpPr>
        <p:sp>
          <p:nvSpPr>
            <p:cNvPr id="26650" name="AutoShape 12"/>
            <p:cNvSpPr>
              <a:spLocks noChangeArrowheads="1"/>
            </p:cNvSpPr>
            <p:nvPr/>
          </p:nvSpPr>
          <p:spPr bwMode="auto">
            <a:xfrm>
              <a:off x="7164288" y="2348880"/>
              <a:ext cx="1516062" cy="1008062"/>
            </a:xfrm>
            <a:prstGeom prst="chevron">
              <a:avLst>
                <a:gd name="adj" fmla="val 37598"/>
              </a:avLst>
            </a:prstGeom>
            <a:gradFill rotWithShape="0">
              <a:gsLst>
                <a:gs pos="0">
                  <a:srgbClr val="D6B19C"/>
                </a:gs>
                <a:gs pos="30000">
                  <a:srgbClr val="D49E6C"/>
                </a:gs>
                <a:gs pos="70000">
                  <a:srgbClr val="A65528"/>
                </a:gs>
                <a:gs pos="100000">
                  <a:srgbClr val="663012"/>
                </a:gs>
              </a:gsLst>
              <a:lin ang="5400000"/>
            </a:gradFill>
            <a:ln w="9525" algn="ctr">
              <a:solidFill>
                <a:schemeClr val="tx1"/>
              </a:solidFill>
              <a:miter lim="800000"/>
              <a:headEnd/>
              <a:tailEnd/>
            </a:ln>
          </p:spPr>
          <p:txBody>
            <a:bodyPr lIns="0" tIns="0" rIns="0" bIns="0" anchor="ctr">
              <a:spAutoFit/>
            </a:bodyPr>
            <a:lstStyle/>
            <a:p>
              <a:endParaRPr lang="zh-CN" altLang="en-US"/>
            </a:p>
          </p:txBody>
        </p:sp>
        <p:sp>
          <p:nvSpPr>
            <p:cNvPr id="26651" name="Text Box 19"/>
            <p:cNvSpPr txBox="1">
              <a:spLocks noChangeArrowheads="1"/>
            </p:cNvSpPr>
            <p:nvPr/>
          </p:nvSpPr>
          <p:spPr bwMode="auto">
            <a:xfrm>
              <a:off x="7596336" y="2492896"/>
              <a:ext cx="649288" cy="738664"/>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验收测试</a:t>
              </a:r>
            </a:p>
          </p:txBody>
        </p:sp>
      </p:grpSp>
      <p:grpSp>
        <p:nvGrpSpPr>
          <p:cNvPr id="7" name="组合 46"/>
          <p:cNvGrpSpPr>
            <a:grpSpLocks/>
          </p:cNvGrpSpPr>
          <p:nvPr/>
        </p:nvGrpSpPr>
        <p:grpSpPr bwMode="auto">
          <a:xfrm>
            <a:off x="3059113" y="3789363"/>
            <a:ext cx="1514475" cy="1008062"/>
            <a:chOff x="3059832" y="3789040"/>
            <a:chExt cx="1514475" cy="1008062"/>
          </a:xfrm>
        </p:grpSpPr>
        <p:sp>
          <p:nvSpPr>
            <p:cNvPr id="26648" name="AutoShape 12"/>
            <p:cNvSpPr>
              <a:spLocks noChangeArrowheads="1"/>
            </p:cNvSpPr>
            <p:nvPr/>
          </p:nvSpPr>
          <p:spPr bwMode="auto">
            <a:xfrm>
              <a:off x="3059832" y="3789040"/>
              <a:ext cx="1514475" cy="1008062"/>
            </a:xfrm>
            <a:prstGeom prst="chevron">
              <a:avLst>
                <a:gd name="adj" fmla="val 37559"/>
              </a:avLst>
            </a:prstGeom>
            <a:gradFill rotWithShape="0">
              <a:gsLst>
                <a:gs pos="0">
                  <a:srgbClr val="DDEBCF"/>
                </a:gs>
                <a:gs pos="50000">
                  <a:srgbClr val="9CB86E"/>
                </a:gs>
                <a:gs pos="100000">
                  <a:srgbClr val="156B13"/>
                </a:gs>
              </a:gsLst>
              <a:lin ang="5400000"/>
            </a:gradFill>
            <a:ln w="9525" algn="ctr">
              <a:solidFill>
                <a:schemeClr val="tx1"/>
              </a:solidFill>
              <a:miter lim="800000"/>
              <a:headEnd/>
              <a:tailEnd/>
            </a:ln>
          </p:spPr>
          <p:txBody>
            <a:bodyPr lIns="0" tIns="0" rIns="0" bIns="0" anchor="ctr">
              <a:spAutoFit/>
            </a:bodyPr>
            <a:lstStyle/>
            <a:p>
              <a:endParaRPr lang="zh-CN" altLang="en-US"/>
            </a:p>
          </p:txBody>
        </p:sp>
        <p:sp>
          <p:nvSpPr>
            <p:cNvPr id="26649" name="Text Box 16"/>
            <p:cNvSpPr txBox="1">
              <a:spLocks noChangeArrowheads="1"/>
            </p:cNvSpPr>
            <p:nvPr/>
          </p:nvSpPr>
          <p:spPr bwMode="auto">
            <a:xfrm>
              <a:off x="3563888" y="4077072"/>
              <a:ext cx="649288" cy="369332"/>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开发</a:t>
              </a:r>
            </a:p>
          </p:txBody>
        </p:sp>
      </p:grpSp>
      <p:grpSp>
        <p:nvGrpSpPr>
          <p:cNvPr id="8" name="组合 44"/>
          <p:cNvGrpSpPr>
            <a:grpSpLocks/>
          </p:cNvGrpSpPr>
          <p:nvPr/>
        </p:nvGrpSpPr>
        <p:grpSpPr bwMode="auto">
          <a:xfrm>
            <a:off x="395288" y="3789363"/>
            <a:ext cx="1474787" cy="1008062"/>
            <a:chOff x="395536" y="3789040"/>
            <a:chExt cx="1474787" cy="1008062"/>
          </a:xfrm>
        </p:grpSpPr>
        <p:sp>
          <p:nvSpPr>
            <p:cNvPr id="26646" name="AutoShape 10"/>
            <p:cNvSpPr>
              <a:spLocks noChangeArrowheads="1"/>
            </p:cNvSpPr>
            <p:nvPr/>
          </p:nvSpPr>
          <p:spPr bwMode="auto">
            <a:xfrm>
              <a:off x="395536" y="3789040"/>
              <a:ext cx="1474787" cy="1008062"/>
            </a:xfrm>
            <a:prstGeom prst="homePlate">
              <a:avLst>
                <a:gd name="adj" fmla="val 36575"/>
              </a:avLst>
            </a:prstGeom>
            <a:gradFill rotWithShape="0">
              <a:gsLst>
                <a:gs pos="0">
                  <a:srgbClr val="DDEBCF"/>
                </a:gs>
                <a:gs pos="50000">
                  <a:srgbClr val="9CB86E"/>
                </a:gs>
                <a:gs pos="100000">
                  <a:srgbClr val="156B13"/>
                </a:gs>
              </a:gsLst>
              <a:lin ang="5400000"/>
            </a:gradFill>
            <a:ln w="9525" algn="ctr">
              <a:solidFill>
                <a:schemeClr val="tx1"/>
              </a:solidFill>
              <a:miter lim="800000"/>
              <a:headEnd/>
              <a:tailEnd/>
            </a:ln>
          </p:spPr>
          <p:txBody>
            <a:bodyPr lIns="0" tIns="0" rIns="0" bIns="0" anchor="ctr">
              <a:spAutoFit/>
            </a:bodyPr>
            <a:lstStyle/>
            <a:p>
              <a:endParaRPr lang="zh-CN" altLang="en-US"/>
            </a:p>
          </p:txBody>
        </p:sp>
        <p:sp>
          <p:nvSpPr>
            <p:cNvPr id="26647" name="Text Box 17"/>
            <p:cNvSpPr txBox="1">
              <a:spLocks noChangeArrowheads="1"/>
            </p:cNvSpPr>
            <p:nvPr/>
          </p:nvSpPr>
          <p:spPr bwMode="auto">
            <a:xfrm>
              <a:off x="683568" y="4077072"/>
              <a:ext cx="649287" cy="369332"/>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计划</a:t>
              </a:r>
            </a:p>
          </p:txBody>
        </p:sp>
      </p:grpSp>
      <p:grpSp>
        <p:nvGrpSpPr>
          <p:cNvPr id="9" name="组合 45"/>
          <p:cNvGrpSpPr>
            <a:grpSpLocks/>
          </p:cNvGrpSpPr>
          <p:nvPr/>
        </p:nvGrpSpPr>
        <p:grpSpPr bwMode="auto">
          <a:xfrm>
            <a:off x="1692275" y="3789363"/>
            <a:ext cx="1516063" cy="1008062"/>
            <a:chOff x="1691680" y="3789040"/>
            <a:chExt cx="1516062" cy="1008062"/>
          </a:xfrm>
        </p:grpSpPr>
        <p:sp>
          <p:nvSpPr>
            <p:cNvPr id="26644" name="AutoShape 11"/>
            <p:cNvSpPr>
              <a:spLocks noChangeArrowheads="1"/>
            </p:cNvSpPr>
            <p:nvPr/>
          </p:nvSpPr>
          <p:spPr bwMode="auto">
            <a:xfrm>
              <a:off x="1691680" y="3789040"/>
              <a:ext cx="1516062" cy="1008062"/>
            </a:xfrm>
            <a:prstGeom prst="chevron">
              <a:avLst>
                <a:gd name="adj" fmla="val 37598"/>
              </a:avLst>
            </a:prstGeom>
            <a:gradFill rotWithShape="0">
              <a:gsLst>
                <a:gs pos="0">
                  <a:srgbClr val="DDEBCF"/>
                </a:gs>
                <a:gs pos="50000">
                  <a:srgbClr val="9CB86E"/>
                </a:gs>
                <a:gs pos="100000">
                  <a:srgbClr val="156B13"/>
                </a:gs>
              </a:gsLst>
              <a:lin ang="5400000"/>
            </a:gradFill>
            <a:ln w="9525" algn="ctr">
              <a:solidFill>
                <a:schemeClr val="tx1"/>
              </a:solidFill>
              <a:miter lim="800000"/>
              <a:headEnd/>
              <a:tailEnd/>
            </a:ln>
          </p:spPr>
          <p:txBody>
            <a:bodyPr lIns="0" tIns="0" rIns="0" bIns="0" anchor="ctr">
              <a:spAutoFit/>
            </a:bodyPr>
            <a:lstStyle/>
            <a:p>
              <a:endParaRPr lang="zh-CN" altLang="en-US"/>
            </a:p>
          </p:txBody>
        </p:sp>
        <p:sp>
          <p:nvSpPr>
            <p:cNvPr id="26645" name="Text Box 18"/>
            <p:cNvSpPr txBox="1">
              <a:spLocks noChangeArrowheads="1"/>
            </p:cNvSpPr>
            <p:nvPr/>
          </p:nvSpPr>
          <p:spPr bwMode="auto">
            <a:xfrm>
              <a:off x="2195736" y="4077072"/>
              <a:ext cx="649287" cy="369332"/>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设计</a:t>
              </a:r>
            </a:p>
          </p:txBody>
        </p:sp>
      </p:grpSp>
      <p:grpSp>
        <p:nvGrpSpPr>
          <p:cNvPr id="10" name="组合 47"/>
          <p:cNvGrpSpPr>
            <a:grpSpLocks/>
          </p:cNvGrpSpPr>
          <p:nvPr/>
        </p:nvGrpSpPr>
        <p:grpSpPr bwMode="auto">
          <a:xfrm>
            <a:off x="4427538" y="3789363"/>
            <a:ext cx="1516062" cy="1008062"/>
            <a:chOff x="4427984" y="3789040"/>
            <a:chExt cx="1516063" cy="1008062"/>
          </a:xfrm>
        </p:grpSpPr>
        <p:sp>
          <p:nvSpPr>
            <p:cNvPr id="26642" name="AutoShape 13"/>
            <p:cNvSpPr>
              <a:spLocks noChangeArrowheads="1"/>
            </p:cNvSpPr>
            <p:nvPr/>
          </p:nvSpPr>
          <p:spPr bwMode="auto">
            <a:xfrm>
              <a:off x="4427984" y="3789040"/>
              <a:ext cx="1516063" cy="1008062"/>
            </a:xfrm>
            <a:prstGeom prst="chevron">
              <a:avLst>
                <a:gd name="adj" fmla="val 37598"/>
              </a:avLst>
            </a:prstGeom>
            <a:gradFill rotWithShape="0">
              <a:gsLst>
                <a:gs pos="0">
                  <a:srgbClr val="DDEBCF"/>
                </a:gs>
                <a:gs pos="50000">
                  <a:srgbClr val="9CB86E"/>
                </a:gs>
                <a:gs pos="100000">
                  <a:srgbClr val="156B13"/>
                </a:gs>
              </a:gsLst>
              <a:lin ang="5400000"/>
            </a:gradFill>
            <a:ln w="9525" algn="ctr">
              <a:solidFill>
                <a:schemeClr val="tx1"/>
              </a:solidFill>
              <a:miter lim="800000"/>
              <a:headEnd/>
              <a:tailEnd/>
            </a:ln>
          </p:spPr>
          <p:txBody>
            <a:bodyPr lIns="0" tIns="0" rIns="0" bIns="0" anchor="ctr">
              <a:spAutoFit/>
            </a:bodyPr>
            <a:lstStyle/>
            <a:p>
              <a:endParaRPr lang="zh-CN" altLang="en-US"/>
            </a:p>
          </p:txBody>
        </p:sp>
        <p:sp>
          <p:nvSpPr>
            <p:cNvPr id="26643" name="Text Box 19"/>
            <p:cNvSpPr txBox="1">
              <a:spLocks noChangeArrowheads="1"/>
            </p:cNvSpPr>
            <p:nvPr/>
          </p:nvSpPr>
          <p:spPr bwMode="auto">
            <a:xfrm>
              <a:off x="4932040" y="4077072"/>
              <a:ext cx="649288" cy="369332"/>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执行</a:t>
              </a:r>
            </a:p>
          </p:txBody>
        </p:sp>
      </p:grpSp>
      <p:grpSp>
        <p:nvGrpSpPr>
          <p:cNvPr id="11" name="组合 48"/>
          <p:cNvGrpSpPr>
            <a:grpSpLocks/>
          </p:cNvGrpSpPr>
          <p:nvPr/>
        </p:nvGrpSpPr>
        <p:grpSpPr bwMode="auto">
          <a:xfrm>
            <a:off x="5795963" y="3789363"/>
            <a:ext cx="1516062" cy="1008062"/>
            <a:chOff x="5796136" y="3789040"/>
            <a:chExt cx="1516062" cy="1008062"/>
          </a:xfrm>
        </p:grpSpPr>
        <p:sp>
          <p:nvSpPr>
            <p:cNvPr id="26640" name="AutoShape 14"/>
            <p:cNvSpPr>
              <a:spLocks noChangeArrowheads="1"/>
            </p:cNvSpPr>
            <p:nvPr/>
          </p:nvSpPr>
          <p:spPr bwMode="auto">
            <a:xfrm>
              <a:off x="5796136" y="3789040"/>
              <a:ext cx="1516062" cy="1008062"/>
            </a:xfrm>
            <a:prstGeom prst="chevron">
              <a:avLst>
                <a:gd name="adj" fmla="val 37598"/>
              </a:avLst>
            </a:prstGeom>
            <a:gradFill rotWithShape="0">
              <a:gsLst>
                <a:gs pos="0">
                  <a:srgbClr val="DDEBCF"/>
                </a:gs>
                <a:gs pos="50000">
                  <a:srgbClr val="9CB86E"/>
                </a:gs>
                <a:gs pos="100000">
                  <a:srgbClr val="156B13"/>
                </a:gs>
              </a:gsLst>
              <a:lin ang="5400000"/>
            </a:gradFill>
            <a:ln w="9525" algn="ctr">
              <a:solidFill>
                <a:schemeClr val="tx1"/>
              </a:solidFill>
              <a:miter lim="800000"/>
              <a:headEnd/>
              <a:tailEnd/>
            </a:ln>
          </p:spPr>
          <p:txBody>
            <a:bodyPr lIns="0" tIns="0" rIns="0" bIns="0" anchor="ctr">
              <a:spAutoFit/>
            </a:bodyPr>
            <a:lstStyle/>
            <a:p>
              <a:endParaRPr lang="zh-CN" altLang="en-US"/>
            </a:p>
          </p:txBody>
        </p:sp>
        <p:sp>
          <p:nvSpPr>
            <p:cNvPr id="26641" name="Text Box 20"/>
            <p:cNvSpPr txBox="1">
              <a:spLocks noChangeArrowheads="1"/>
            </p:cNvSpPr>
            <p:nvPr/>
          </p:nvSpPr>
          <p:spPr bwMode="auto">
            <a:xfrm>
              <a:off x="6300192" y="4077072"/>
              <a:ext cx="649288" cy="369332"/>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评估</a:t>
              </a:r>
            </a:p>
          </p:txBody>
        </p:sp>
      </p:grpSp>
      <p:grpSp>
        <p:nvGrpSpPr>
          <p:cNvPr id="12" name="组合 49"/>
          <p:cNvGrpSpPr>
            <a:grpSpLocks/>
          </p:cNvGrpSpPr>
          <p:nvPr/>
        </p:nvGrpSpPr>
        <p:grpSpPr bwMode="auto">
          <a:xfrm>
            <a:off x="7164388" y="3789363"/>
            <a:ext cx="1516062" cy="1008062"/>
            <a:chOff x="7164288" y="3789040"/>
            <a:chExt cx="1516063" cy="1008062"/>
          </a:xfrm>
        </p:grpSpPr>
        <p:sp>
          <p:nvSpPr>
            <p:cNvPr id="26638" name="AutoShape 15"/>
            <p:cNvSpPr>
              <a:spLocks noChangeArrowheads="1"/>
            </p:cNvSpPr>
            <p:nvPr/>
          </p:nvSpPr>
          <p:spPr bwMode="auto">
            <a:xfrm>
              <a:off x="7164288" y="3789040"/>
              <a:ext cx="1516063" cy="1008062"/>
            </a:xfrm>
            <a:prstGeom prst="chevron">
              <a:avLst>
                <a:gd name="adj" fmla="val 37598"/>
              </a:avLst>
            </a:prstGeom>
            <a:gradFill rotWithShape="0">
              <a:gsLst>
                <a:gs pos="0">
                  <a:srgbClr val="DDEBCF"/>
                </a:gs>
                <a:gs pos="50000">
                  <a:srgbClr val="9CB86E"/>
                </a:gs>
                <a:gs pos="100000">
                  <a:srgbClr val="156B13"/>
                </a:gs>
              </a:gsLst>
              <a:lin ang="5400000"/>
            </a:gradFill>
            <a:ln w="9525" algn="ctr">
              <a:solidFill>
                <a:schemeClr val="tx1"/>
              </a:solidFill>
              <a:miter lim="800000"/>
              <a:headEnd/>
              <a:tailEnd/>
            </a:ln>
          </p:spPr>
          <p:txBody>
            <a:bodyPr lIns="0" tIns="0" rIns="0" bIns="0" anchor="ctr">
              <a:spAutoFit/>
            </a:bodyPr>
            <a:lstStyle/>
            <a:p>
              <a:endParaRPr lang="zh-CN" altLang="en-US"/>
            </a:p>
          </p:txBody>
        </p:sp>
        <p:sp>
          <p:nvSpPr>
            <p:cNvPr id="26639" name="Text Box 21"/>
            <p:cNvSpPr txBox="1">
              <a:spLocks noChangeArrowheads="1"/>
            </p:cNvSpPr>
            <p:nvPr/>
          </p:nvSpPr>
          <p:spPr bwMode="auto">
            <a:xfrm>
              <a:off x="7668344" y="4077072"/>
              <a:ext cx="649287" cy="369332"/>
            </a:xfrm>
            <a:prstGeom prst="rect">
              <a:avLst/>
            </a:prstGeom>
            <a:noFill/>
            <a:ln w="9525" algn="ctr">
              <a:noFill/>
              <a:miter lim="800000"/>
              <a:headEnd/>
              <a:tailEnd/>
            </a:ln>
          </p:spPr>
          <p:txBody>
            <a:bodyPr lIns="0" tIns="0" rIns="0" bIns="0">
              <a:spAutoFit/>
            </a:bodyPr>
            <a:lstStyle/>
            <a:p>
              <a:r>
                <a:rPr lang="zh-CN" altLang="en-US" sz="2400" b="1" i="0">
                  <a:solidFill>
                    <a:schemeClr val="bg1"/>
                  </a:solidFill>
                  <a:latin typeface="微软雅黑" pitchFamily="34" charset="-122"/>
                  <a:ea typeface="微软雅黑" pitchFamily="34" charset="-122"/>
                </a:rPr>
                <a:t>报告</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lide(fromLeft)">
                                      <p:cBhvr>
                                        <p:cTn id="11" dur="500"/>
                                        <p:tgtEl>
                                          <p:spTgt spid="8"/>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lide(fromLeft)">
                                      <p:cBhvr>
                                        <p:cTn id="15" dur="500"/>
                                        <p:tgtEl>
                                          <p:spTgt spid="4"/>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lide(fromLeft)">
                                      <p:cBhvr>
                                        <p:cTn id="19" dur="500"/>
                                        <p:tgtEl>
                                          <p:spTgt spid="9"/>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lide(fromLeft)">
                                      <p:cBhvr>
                                        <p:cTn id="23" dur="500"/>
                                        <p:tgtEl>
                                          <p:spTgt spid="2"/>
                                        </p:tgtEl>
                                      </p:cBhvr>
                                    </p:animEffect>
                                  </p:childTnLst>
                                </p:cTn>
                              </p:par>
                            </p:childTnLst>
                          </p:cTn>
                        </p:par>
                        <p:par>
                          <p:cTn id="24" fill="hold">
                            <p:stCondLst>
                              <p:cond delay="2500"/>
                            </p:stCondLst>
                            <p:childTnLst>
                              <p:par>
                                <p:cTn id="25" presetID="1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lide(fromLeft)">
                                      <p:cBhvr>
                                        <p:cTn id="27" dur="500"/>
                                        <p:tgtEl>
                                          <p:spTgt spid="7"/>
                                        </p:tgtEl>
                                      </p:cBhvr>
                                    </p:animEffect>
                                  </p:childTnLst>
                                </p:cTn>
                              </p:par>
                            </p:childTnLst>
                          </p:cTn>
                        </p:par>
                        <p:par>
                          <p:cTn id="28" fill="hold">
                            <p:stCondLst>
                              <p:cond delay="3000"/>
                            </p:stCondLst>
                            <p:childTnLst>
                              <p:par>
                                <p:cTn id="29" presetID="1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lide(fromLeft)">
                                      <p:cBhvr>
                                        <p:cTn id="31" dur="500"/>
                                        <p:tgtEl>
                                          <p:spTgt spid="5"/>
                                        </p:tgtEl>
                                      </p:cBhvr>
                                    </p:animEffect>
                                  </p:childTnLst>
                                </p:cTn>
                              </p:par>
                            </p:childTnLst>
                          </p:cTn>
                        </p:par>
                        <p:par>
                          <p:cTn id="32" fill="hold">
                            <p:stCondLst>
                              <p:cond delay="3500"/>
                            </p:stCondLst>
                            <p:childTnLst>
                              <p:par>
                                <p:cTn id="33" presetID="1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slide(fromLeft)">
                                      <p:cBhvr>
                                        <p:cTn id="35" dur="500"/>
                                        <p:tgtEl>
                                          <p:spTgt spid="10"/>
                                        </p:tgtEl>
                                      </p:cBhvr>
                                    </p:animEffect>
                                  </p:childTnLst>
                                </p:cTn>
                              </p:par>
                            </p:childTnLst>
                          </p:cTn>
                        </p:par>
                        <p:par>
                          <p:cTn id="36" fill="hold">
                            <p:stCondLst>
                              <p:cond delay="4000"/>
                            </p:stCondLst>
                            <p:childTnLst>
                              <p:par>
                                <p:cTn id="37" presetID="1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lide(fromLeft)">
                                      <p:cBhvr>
                                        <p:cTn id="39" dur="500"/>
                                        <p:tgtEl>
                                          <p:spTgt spid="11"/>
                                        </p:tgtEl>
                                      </p:cBhvr>
                                    </p:animEffect>
                                  </p:childTnLst>
                                </p:cTn>
                              </p:par>
                            </p:childTnLst>
                          </p:cTn>
                        </p:par>
                        <p:par>
                          <p:cTn id="40" fill="hold">
                            <p:stCondLst>
                              <p:cond delay="4500"/>
                            </p:stCondLst>
                            <p:childTnLst>
                              <p:par>
                                <p:cTn id="41" presetID="12" presetClass="entr" presetSubtype="8"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slide(fromLeft)">
                                      <p:cBhvr>
                                        <p:cTn id="43" dur="500"/>
                                        <p:tgtEl>
                                          <p:spTgt spid="6"/>
                                        </p:tgtEl>
                                      </p:cBhvr>
                                    </p:animEffect>
                                  </p:childTnLst>
                                </p:cTn>
                              </p:par>
                            </p:childTnLst>
                          </p:cTn>
                        </p:par>
                        <p:par>
                          <p:cTn id="44" fill="hold">
                            <p:stCondLst>
                              <p:cond delay="5000"/>
                            </p:stCondLst>
                            <p:childTnLst>
                              <p:par>
                                <p:cTn id="45" presetID="1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slide(from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11759" y="366713"/>
            <a:ext cx="5160615" cy="561975"/>
          </a:xfrm>
        </p:spPr>
        <p:txBody>
          <a:bodyPr/>
          <a:lstStyle/>
          <a:p>
            <a:pPr algn="ctr"/>
            <a:r>
              <a:rPr lang="zh-CN" altLang="en-US" b="1" dirty="0">
                <a:solidFill>
                  <a:srgbClr val="FFFF00"/>
                </a:solidFill>
              </a:rPr>
              <a:t>探索式测试定义</a:t>
            </a:r>
            <a:endParaRPr lang="zh-CN" altLang="en-US" dirty="0"/>
          </a:p>
        </p:txBody>
      </p:sp>
      <p:sp>
        <p:nvSpPr>
          <p:cNvPr id="4" name="内容占位符 3"/>
          <p:cNvSpPr>
            <a:spLocks noGrp="1"/>
          </p:cNvSpPr>
          <p:nvPr>
            <p:ph idx="1"/>
          </p:nvPr>
        </p:nvSpPr>
        <p:spPr/>
        <p:txBody>
          <a:bodyPr/>
          <a:lstStyle/>
          <a:p>
            <a:r>
              <a:rPr lang="zh-CN" altLang="en-US" dirty="0"/>
              <a:t>强调测试学习，设计和执行同时展开</a:t>
            </a:r>
            <a:endParaRPr lang="en-US" altLang="zh-CN" dirty="0"/>
          </a:p>
          <a:p>
            <a:r>
              <a:rPr lang="zh-CN" altLang="en-US" dirty="0"/>
              <a:t>没有测试用例，一边想（在头脑中设计）一面测试</a:t>
            </a:r>
          </a:p>
        </p:txBody>
      </p:sp>
      <p:sp>
        <p:nvSpPr>
          <p:cNvPr id="2" name="灯片编号占位符 1"/>
          <p:cNvSpPr>
            <a:spLocks noGrp="1"/>
          </p:cNvSpPr>
          <p:nvPr>
            <p:ph type="sldNum" sz="quarter" idx="10"/>
          </p:nvPr>
        </p:nvSpPr>
        <p:spPr/>
        <p:txBody>
          <a:bodyPr/>
          <a:lstStyle/>
          <a:p>
            <a:pPr>
              <a:defRPr/>
            </a:pPr>
            <a:fld id="{1747A2C0-BA7D-43DB-BD41-B4C536DD04B7}" type="slidenum">
              <a:rPr lang="en-US" altLang="zh-CN" smtClean="0"/>
              <a:pPr>
                <a:defRPr/>
              </a:pPr>
              <a:t>50</a:t>
            </a:fld>
            <a:endParaRPr lang="en-US" altLang="zh-CN"/>
          </a:p>
        </p:txBody>
      </p:sp>
    </p:spTree>
    <p:extLst>
      <p:ext uri="{BB962C8B-B14F-4D97-AF65-F5344CB8AC3E}">
        <p14:creationId xmlns:p14="http://schemas.microsoft.com/office/powerpoint/2010/main" val="4280448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p:cNvSpPr>
          <p:nvPr>
            <p:ph type="title"/>
          </p:nvPr>
        </p:nvSpPr>
        <p:spPr>
          <a:xfrm>
            <a:off x="1476375" y="404813"/>
            <a:ext cx="6096000" cy="561975"/>
          </a:xfrm>
        </p:spPr>
        <p:txBody>
          <a:bodyPr/>
          <a:lstStyle/>
          <a:p>
            <a:pPr algn="ctr" defTabSz="814388" eaLnBrk="1" hangingPunct="1">
              <a:lnSpc>
                <a:spcPct val="90000"/>
              </a:lnSpc>
            </a:pPr>
            <a:r>
              <a:rPr lang="zh-CN" altLang="en-US" sz="3200" b="1">
                <a:solidFill>
                  <a:srgbClr val="FFFF00"/>
                </a:solidFill>
                <a:latin typeface="黑体" pitchFamily="49" charset="-122"/>
              </a:rPr>
              <a:t>为什么引人探索式测试？</a:t>
            </a:r>
          </a:p>
        </p:txBody>
      </p:sp>
      <p:sp>
        <p:nvSpPr>
          <p:cNvPr id="3" name="内容占位符 2"/>
          <p:cNvSpPr>
            <a:spLocks noGrp="1"/>
          </p:cNvSpPr>
          <p:nvPr>
            <p:ph idx="1"/>
          </p:nvPr>
        </p:nvSpPr>
        <p:spPr>
          <a:xfrm>
            <a:off x="900113" y="2276475"/>
            <a:ext cx="7559675" cy="3240088"/>
          </a:xfrm>
        </p:spPr>
        <p:txBody>
          <a:bodyPr/>
          <a:lstStyle/>
          <a:p>
            <a:pPr eaLnBrk="1" hangingPunct="1">
              <a:lnSpc>
                <a:spcPct val="120000"/>
              </a:lnSpc>
              <a:spcBef>
                <a:spcPct val="30000"/>
              </a:spcBef>
              <a:buClr>
                <a:srgbClr val="91AC4E"/>
              </a:buClr>
              <a:buSzPct val="80000"/>
              <a:buFont typeface="Wingdings" pitchFamily="2" charset="2"/>
              <a:buChar char="p"/>
              <a:defRPr/>
            </a:pPr>
            <a:r>
              <a:rPr lang="zh-CN" altLang="en-US" sz="2400" kern="1200" dirty="0">
                <a:latin typeface="宋体"/>
                <a:ea typeface="宋体"/>
                <a:cs typeface="宋体"/>
              </a:rPr>
              <a:t>开发人员多、测试人员少，测试更关注效率</a:t>
            </a:r>
            <a:endParaRPr lang="en-US" altLang="zh-CN" sz="2400" kern="1200" dirty="0">
              <a:latin typeface="宋体"/>
              <a:ea typeface="宋体"/>
              <a:cs typeface="宋体"/>
            </a:endParaRPr>
          </a:p>
          <a:p>
            <a:pPr eaLnBrk="1" hangingPunct="1">
              <a:lnSpc>
                <a:spcPct val="120000"/>
              </a:lnSpc>
              <a:spcBef>
                <a:spcPct val="30000"/>
              </a:spcBef>
              <a:buClr>
                <a:srgbClr val="91AC4E"/>
              </a:buClr>
              <a:buSzPct val="80000"/>
              <a:buFont typeface="Wingdings" pitchFamily="2" charset="2"/>
              <a:buChar char="p"/>
              <a:defRPr/>
            </a:pPr>
            <a:r>
              <a:rPr lang="zh-CN" altLang="en-US" sz="2400" kern="1200" dirty="0">
                <a:latin typeface="宋体"/>
                <a:ea typeface="宋体"/>
                <a:cs typeface="宋体"/>
              </a:rPr>
              <a:t>整个开发节奏很快，测试要跟上这个节奏</a:t>
            </a:r>
            <a:endParaRPr lang="en-US" altLang="zh-CN" sz="2400" kern="1200" dirty="0">
              <a:latin typeface="宋体"/>
              <a:ea typeface="宋体"/>
              <a:cs typeface="宋体"/>
            </a:endParaRPr>
          </a:p>
          <a:p>
            <a:pPr eaLnBrk="1" hangingPunct="1">
              <a:lnSpc>
                <a:spcPct val="120000"/>
              </a:lnSpc>
              <a:spcBef>
                <a:spcPct val="30000"/>
              </a:spcBef>
              <a:buClr>
                <a:srgbClr val="91AC4E"/>
              </a:buClr>
              <a:buSzPct val="80000"/>
              <a:buFont typeface="Wingdings" pitchFamily="2" charset="2"/>
              <a:buChar char="p"/>
              <a:defRPr/>
            </a:pPr>
            <a:r>
              <a:rPr lang="zh-CN" altLang="en-US" sz="2400" kern="1200" dirty="0">
                <a:latin typeface="宋体"/>
                <a:ea typeface="宋体"/>
                <a:cs typeface="宋体"/>
              </a:rPr>
              <a:t>测试时间很少，需要快速完成测试</a:t>
            </a:r>
            <a:endParaRPr lang="en-US" altLang="zh-CN" sz="2400" kern="1200" dirty="0">
              <a:latin typeface="宋体"/>
              <a:ea typeface="宋体"/>
              <a:cs typeface="宋体"/>
            </a:endParaRPr>
          </a:p>
          <a:p>
            <a:pPr eaLnBrk="1" hangingPunct="1">
              <a:lnSpc>
                <a:spcPct val="120000"/>
              </a:lnSpc>
              <a:spcBef>
                <a:spcPct val="30000"/>
              </a:spcBef>
              <a:buClr>
                <a:srgbClr val="91AC4E"/>
              </a:buClr>
              <a:buSzPct val="80000"/>
              <a:buFont typeface="Wingdings" pitchFamily="2" charset="2"/>
              <a:buChar char="p"/>
              <a:defRPr/>
            </a:pPr>
            <a:r>
              <a:rPr lang="zh-CN" altLang="en-US" sz="2400" kern="1200" dirty="0">
                <a:latin typeface="宋体"/>
                <a:ea typeface="宋体"/>
                <a:cs typeface="宋体"/>
              </a:rPr>
              <a:t>对产品或业务不够熟悉，需要操作或使用它来熟悉</a:t>
            </a:r>
            <a:endParaRPr lang="en-US" altLang="zh-CN" sz="2400" kern="1200" dirty="0">
              <a:latin typeface="宋体"/>
              <a:ea typeface="宋体"/>
              <a:cs typeface="宋体"/>
            </a:endParaRPr>
          </a:p>
          <a:p>
            <a:pPr eaLnBrk="1" hangingPunct="1">
              <a:lnSpc>
                <a:spcPct val="120000"/>
              </a:lnSpc>
              <a:spcBef>
                <a:spcPct val="30000"/>
              </a:spcBef>
              <a:buClr>
                <a:srgbClr val="91AC4E"/>
              </a:buClr>
              <a:buSzPct val="80000"/>
              <a:buFont typeface="Wingdings" pitchFamily="2" charset="2"/>
              <a:buChar char="p"/>
              <a:defRPr/>
            </a:pPr>
            <a:r>
              <a:rPr lang="zh-CN" altLang="en-US" sz="2400" kern="1200" dirty="0">
                <a:latin typeface="宋体"/>
                <a:ea typeface="宋体"/>
                <a:cs typeface="宋体"/>
              </a:rPr>
              <a:t>产品某些部分复杂，需要不断探索，才能很好地完成测试</a:t>
            </a:r>
            <a:endParaRPr lang="en-US" altLang="zh-CN" sz="2400" kern="1200" dirty="0">
              <a:latin typeface="宋体"/>
              <a:ea typeface="宋体"/>
              <a:cs typeface="宋体"/>
            </a:endParaRPr>
          </a:p>
          <a:p>
            <a:pPr marL="0" indent="0" eaLnBrk="1" hangingPunct="1">
              <a:lnSpc>
                <a:spcPct val="120000"/>
              </a:lnSpc>
              <a:spcBef>
                <a:spcPct val="30000"/>
              </a:spcBef>
              <a:buClr>
                <a:srgbClr val="91AC4E"/>
              </a:buClr>
              <a:buSzPct val="80000"/>
              <a:buFontTx/>
              <a:buNone/>
              <a:defRPr/>
            </a:pPr>
            <a:endParaRPr lang="en-US" altLang="zh-CN" sz="2400" kern="1200" dirty="0">
              <a:latin typeface="宋体"/>
              <a:ea typeface="宋体"/>
              <a:cs typeface="宋体"/>
            </a:endParaRPr>
          </a:p>
        </p:txBody>
      </p:sp>
      <p:sp>
        <p:nvSpPr>
          <p:cNvPr id="737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E2F3CCC7-C53D-40DF-A208-F1E2EF0CFE85}" type="slidenum">
              <a:rPr lang="en-US" altLang="zh-CN" smtClean="0">
                <a:ea typeface="宋体" charset="-122"/>
              </a:rPr>
              <a:pPr/>
              <a:t>51</a:t>
            </a:fld>
            <a:endParaRPr lang="en-US" altLang="zh-CN">
              <a:ea typeface="宋体"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AutoShape 2" descr="http://www.cagedinsider.com/wp-content/images/mma/2009/12/VS_Logo_Standard_FOR_WEB_AND_POWERPOINT.PNG.pn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a:p>
        </p:txBody>
      </p:sp>
      <p:sp>
        <p:nvSpPr>
          <p:cNvPr id="8" name="圆角矩形 7"/>
          <p:cNvSpPr/>
          <p:nvPr/>
        </p:nvSpPr>
        <p:spPr bwMode="auto">
          <a:xfrm>
            <a:off x="539750" y="1484313"/>
            <a:ext cx="3311525" cy="3529012"/>
          </a:xfrm>
          <a:prstGeom prst="roundRect">
            <a:avLst/>
          </a:prstGeom>
          <a:gradFill flip="none" rotWithShape="1">
            <a:gsLst>
              <a:gs pos="0">
                <a:srgbClr val="DDEBCF"/>
              </a:gs>
              <a:gs pos="50000">
                <a:srgbClr val="9CB86E"/>
              </a:gs>
              <a:gs pos="100000">
                <a:srgbClr val="156B13"/>
              </a:gs>
            </a:gsLst>
            <a:lin ang="16200000" scaled="1"/>
            <a:tileRect/>
          </a:gradFill>
          <a:ln w="9525" cap="flat" cmpd="sng" algn="ctr">
            <a:solidFill>
              <a:schemeClr val="tx1"/>
            </a:solidFill>
            <a:prstDash val="solid"/>
            <a:round/>
            <a:headEnd type="none" w="med" len="med"/>
            <a:tailEnd type="none" w="med" len="med"/>
          </a:ln>
          <a:effectLst>
            <a:outerShdw blurRad="393700" dist="139700" dir="5400000" sx="90000" sy="-19000" rotWithShape="0">
              <a:schemeClr val="accent5">
                <a:lumMod val="50000"/>
                <a:alpha val="30000"/>
              </a:schemeClr>
            </a:outerShdw>
          </a:effectLst>
        </p:spPr>
        <p:txBody>
          <a:bodyPr lIns="0" tIns="0" rIns="0" bIns="0" anchor="ctr">
            <a:spAutoFit/>
          </a:bodyPr>
          <a:lstStyle/>
          <a:p>
            <a:pPr>
              <a:spcBef>
                <a:spcPct val="50000"/>
              </a:spcBef>
              <a:defRPr/>
            </a:pPr>
            <a:endParaRPr lang="zh-CN" altLang="en-US" i="0">
              <a:ea typeface="宋体" pitchFamily="2" charset="-122"/>
            </a:endParaRPr>
          </a:p>
        </p:txBody>
      </p:sp>
      <p:sp>
        <p:nvSpPr>
          <p:cNvPr id="9" name="圆角矩形 8"/>
          <p:cNvSpPr/>
          <p:nvPr/>
        </p:nvSpPr>
        <p:spPr bwMode="auto">
          <a:xfrm>
            <a:off x="5508625" y="1484313"/>
            <a:ext cx="3348038" cy="3492500"/>
          </a:xfrm>
          <a:prstGeom prst="roundRect">
            <a:avLst/>
          </a:prstGeom>
          <a:gradFill flip="none" rotWithShape="1">
            <a:gsLst>
              <a:gs pos="0">
                <a:srgbClr val="5E9EFF"/>
              </a:gs>
              <a:gs pos="39999">
                <a:srgbClr val="85C2FF"/>
              </a:gs>
              <a:gs pos="70000">
                <a:srgbClr val="C4D6EB"/>
              </a:gs>
              <a:gs pos="100000">
                <a:srgbClr val="FFEBFA"/>
              </a:gs>
            </a:gsLst>
            <a:lin ang="5400000" scaled="1"/>
            <a:tileRect/>
          </a:gradFill>
          <a:ln w="9525" cap="flat" cmpd="sng" algn="ctr">
            <a:solidFill>
              <a:schemeClr val="tx1"/>
            </a:solidFill>
            <a:prstDash val="solid"/>
            <a:round/>
            <a:headEnd type="none" w="med" len="med"/>
            <a:tailEnd type="none" w="med" len="med"/>
          </a:ln>
          <a:effectLst>
            <a:outerShdw blurRad="393700" dist="139700" dir="5400000" sx="90000" sy="-19000" rotWithShape="0">
              <a:schemeClr val="accent5">
                <a:lumMod val="50000"/>
                <a:alpha val="30000"/>
              </a:schemeClr>
            </a:outerShdw>
          </a:effectLst>
        </p:spPr>
        <p:txBody>
          <a:bodyPr lIns="0" tIns="0" rIns="0" bIns="0" anchor="ctr">
            <a:spAutoFit/>
          </a:bodyPr>
          <a:lstStyle/>
          <a:p>
            <a:pPr>
              <a:spcBef>
                <a:spcPct val="50000"/>
              </a:spcBef>
              <a:defRPr/>
            </a:pPr>
            <a:endParaRPr lang="zh-CN" altLang="en-US" i="0">
              <a:ea typeface="宋体" pitchFamily="2" charset="-122"/>
            </a:endParaRPr>
          </a:p>
        </p:txBody>
      </p:sp>
      <p:sp>
        <p:nvSpPr>
          <p:cNvPr id="10" name="TextBox 9"/>
          <p:cNvSpPr txBox="1"/>
          <p:nvPr/>
        </p:nvSpPr>
        <p:spPr>
          <a:xfrm>
            <a:off x="468313" y="1628775"/>
            <a:ext cx="3419475" cy="3281363"/>
          </a:xfrm>
          <a:prstGeom prst="rect">
            <a:avLst/>
          </a:prstGeom>
          <a:noFill/>
        </p:spPr>
        <p:txBody>
          <a:bodyPr>
            <a:spAutoFit/>
          </a:bodyPr>
          <a:lstStyle/>
          <a:p>
            <a:pPr algn="ctr">
              <a:defRPr/>
            </a:pPr>
            <a:r>
              <a:rPr lang="en-US" altLang="zh-CN" sz="2800" b="1" i="0" dirty="0">
                <a:solidFill>
                  <a:schemeClr val="bg1"/>
                </a:solidFill>
                <a:ea typeface="宋体" pitchFamily="2" charset="-122"/>
              </a:rPr>
              <a:t>ST</a:t>
            </a:r>
          </a:p>
          <a:p>
            <a:pPr marL="342900" indent="-342900">
              <a:lnSpc>
                <a:spcPct val="120000"/>
              </a:lnSpc>
              <a:spcBef>
                <a:spcPct val="30000"/>
              </a:spcBef>
              <a:buClr>
                <a:srgbClr val="91AC4E"/>
              </a:buClr>
              <a:buSzPct val="80000"/>
              <a:buFont typeface="Wingdings" pitchFamily="2" charset="2"/>
              <a:buChar char="p"/>
              <a:defRPr/>
            </a:pPr>
            <a:r>
              <a:rPr lang="zh-CN" altLang="en-US" sz="2400" i="0" dirty="0">
                <a:latin typeface="宋体" pitchFamily="2" charset="-122"/>
                <a:ea typeface="宋体" pitchFamily="2" charset="-122"/>
              </a:rPr>
              <a:t>系统性强</a:t>
            </a:r>
            <a:endParaRPr lang="en-US" altLang="zh-CN" sz="2400" i="0" dirty="0">
              <a:latin typeface="宋体" pitchFamily="2" charset="-122"/>
              <a:ea typeface="宋体" pitchFamily="2" charset="-122"/>
            </a:endParaRPr>
          </a:p>
          <a:p>
            <a:pPr marL="342900" indent="-342900">
              <a:lnSpc>
                <a:spcPct val="120000"/>
              </a:lnSpc>
              <a:spcBef>
                <a:spcPct val="30000"/>
              </a:spcBef>
              <a:buClr>
                <a:srgbClr val="91AC4E"/>
              </a:buClr>
              <a:buSzPct val="80000"/>
              <a:buFont typeface="Wingdings" pitchFamily="2" charset="2"/>
              <a:buChar char="p"/>
              <a:defRPr/>
            </a:pPr>
            <a:r>
              <a:rPr lang="zh-CN" altLang="en-US" sz="2400" i="0" dirty="0">
                <a:latin typeface="宋体" pitchFamily="2" charset="-122"/>
                <a:ea typeface="宋体" pitchFamily="2" charset="-122"/>
              </a:rPr>
              <a:t>容易管理</a:t>
            </a:r>
            <a:r>
              <a:rPr lang="zh-CN" altLang="en-US" i="0" dirty="0">
                <a:latin typeface="宋体" pitchFamily="2" charset="-122"/>
                <a:ea typeface="宋体" pitchFamily="2" charset="-122"/>
              </a:rPr>
              <a:t>（可视性强）</a:t>
            </a:r>
            <a:endParaRPr lang="en-US" altLang="zh-CN" i="0" dirty="0">
              <a:latin typeface="宋体" pitchFamily="2" charset="-122"/>
              <a:ea typeface="宋体" pitchFamily="2" charset="-122"/>
            </a:endParaRPr>
          </a:p>
          <a:p>
            <a:pPr marL="342900" indent="-342900">
              <a:lnSpc>
                <a:spcPct val="120000"/>
              </a:lnSpc>
              <a:spcBef>
                <a:spcPct val="30000"/>
              </a:spcBef>
              <a:buClr>
                <a:srgbClr val="91AC4E"/>
              </a:buClr>
              <a:buSzPct val="80000"/>
              <a:buFont typeface="Wingdings" pitchFamily="2" charset="2"/>
              <a:buChar char="p"/>
              <a:defRPr/>
            </a:pPr>
            <a:r>
              <a:rPr lang="zh-CN" altLang="en-US" sz="2400" i="0" dirty="0">
                <a:latin typeface="宋体" pitchFamily="2" charset="-122"/>
                <a:ea typeface="宋体" pitchFamily="2" charset="-122"/>
              </a:rPr>
              <a:t>设计在先、执行在后</a:t>
            </a:r>
            <a:endParaRPr lang="en-US" altLang="zh-CN" sz="2400" i="0" dirty="0">
              <a:latin typeface="宋体" pitchFamily="2" charset="-122"/>
              <a:ea typeface="宋体" pitchFamily="2" charset="-122"/>
            </a:endParaRPr>
          </a:p>
          <a:p>
            <a:pPr marL="342900" indent="-342900">
              <a:lnSpc>
                <a:spcPct val="120000"/>
              </a:lnSpc>
              <a:spcBef>
                <a:spcPct val="30000"/>
              </a:spcBef>
              <a:buClr>
                <a:srgbClr val="91AC4E"/>
              </a:buClr>
              <a:buSzPct val="80000"/>
              <a:buFont typeface="Wingdings" pitchFamily="2" charset="2"/>
              <a:buChar char="p"/>
              <a:defRPr/>
            </a:pPr>
            <a:r>
              <a:rPr lang="zh-CN" altLang="en-US" sz="2400" i="0" dirty="0">
                <a:latin typeface="宋体" pitchFamily="2" charset="-122"/>
                <a:ea typeface="宋体" pitchFamily="2" charset="-122"/>
              </a:rPr>
              <a:t>验证自己的思路</a:t>
            </a:r>
            <a:endParaRPr lang="en-US" altLang="zh-CN" sz="2400" i="0" dirty="0">
              <a:latin typeface="宋体" pitchFamily="2" charset="-122"/>
              <a:ea typeface="宋体" pitchFamily="2" charset="-122"/>
            </a:endParaRPr>
          </a:p>
          <a:p>
            <a:pPr marL="342900" indent="-342900">
              <a:lnSpc>
                <a:spcPct val="120000"/>
              </a:lnSpc>
              <a:spcBef>
                <a:spcPct val="30000"/>
              </a:spcBef>
              <a:buClr>
                <a:srgbClr val="91AC4E"/>
              </a:buClr>
              <a:buSzPct val="80000"/>
              <a:buFont typeface="Wingdings" pitchFamily="2" charset="2"/>
              <a:buChar char="p"/>
              <a:defRPr/>
            </a:pPr>
            <a:r>
              <a:rPr lang="zh-CN" altLang="en-US" sz="2400" i="0" dirty="0">
                <a:latin typeface="宋体" pitchFamily="2" charset="-122"/>
                <a:ea typeface="宋体" pitchFamily="2" charset="-122"/>
              </a:rPr>
              <a:t>可预见性</a:t>
            </a:r>
          </a:p>
        </p:txBody>
      </p:sp>
      <p:sp>
        <p:nvSpPr>
          <p:cNvPr id="11" name="TextBox 10"/>
          <p:cNvSpPr txBox="1"/>
          <p:nvPr/>
        </p:nvSpPr>
        <p:spPr>
          <a:xfrm>
            <a:off x="5580063" y="1484313"/>
            <a:ext cx="3060700" cy="3281362"/>
          </a:xfrm>
          <a:prstGeom prst="rect">
            <a:avLst/>
          </a:prstGeom>
          <a:noFill/>
        </p:spPr>
        <p:txBody>
          <a:bodyPr>
            <a:spAutoFit/>
          </a:bodyPr>
          <a:lstStyle/>
          <a:p>
            <a:pPr algn="ctr">
              <a:defRPr/>
            </a:pPr>
            <a:r>
              <a:rPr lang="en-US" altLang="zh-CN" sz="2800" b="1" i="0" dirty="0">
                <a:solidFill>
                  <a:schemeClr val="bg1"/>
                </a:solidFill>
                <a:ea typeface="宋体" pitchFamily="2" charset="-122"/>
              </a:rPr>
              <a:t>ET</a:t>
            </a:r>
          </a:p>
          <a:p>
            <a:pPr marL="342900" indent="-342900">
              <a:lnSpc>
                <a:spcPct val="120000"/>
              </a:lnSpc>
              <a:spcBef>
                <a:spcPct val="30000"/>
              </a:spcBef>
              <a:buClr>
                <a:srgbClr val="91AC4E"/>
              </a:buClr>
              <a:buSzPct val="80000"/>
              <a:buFont typeface="Wingdings" pitchFamily="2" charset="2"/>
              <a:buChar char="p"/>
              <a:defRPr/>
            </a:pPr>
            <a:r>
              <a:rPr lang="zh-CN" altLang="en-US" i="0" dirty="0">
                <a:latin typeface="+mn-lt"/>
                <a:ea typeface="楷体_GB2312" pitchFamily="49" charset="-122"/>
              </a:rPr>
              <a:t>（个人能力强）</a:t>
            </a:r>
            <a:r>
              <a:rPr lang="en-US" altLang="en-US" sz="2400" i="0" dirty="0">
                <a:latin typeface="+mn-lt"/>
                <a:ea typeface="楷体_GB2312" pitchFamily="49" charset="-122"/>
              </a:rPr>
              <a:t>高效率</a:t>
            </a:r>
            <a:endParaRPr lang="en-US" altLang="zh-CN" sz="2400" i="0" dirty="0">
              <a:latin typeface="+mn-lt"/>
              <a:ea typeface="楷体_GB2312" pitchFamily="49" charset="-122"/>
            </a:endParaRPr>
          </a:p>
          <a:p>
            <a:pPr marL="342900" indent="-342900">
              <a:lnSpc>
                <a:spcPct val="120000"/>
              </a:lnSpc>
              <a:spcBef>
                <a:spcPct val="30000"/>
              </a:spcBef>
              <a:buClr>
                <a:srgbClr val="91AC4E"/>
              </a:buClr>
              <a:buSzPct val="80000"/>
              <a:buFont typeface="Wingdings" pitchFamily="2" charset="2"/>
              <a:buChar char="p"/>
              <a:defRPr/>
            </a:pPr>
            <a:r>
              <a:rPr lang="en-US" altLang="en-US" sz="2400" i="0" dirty="0">
                <a:ea typeface="楷体_GB2312" pitchFamily="49" charset="-122"/>
              </a:rPr>
              <a:t>适应性强</a:t>
            </a:r>
            <a:endParaRPr lang="en-US" altLang="zh-CN" sz="2400" i="0" dirty="0">
              <a:latin typeface="+mn-lt"/>
              <a:ea typeface="楷体_GB2312" pitchFamily="49" charset="-122"/>
            </a:endParaRPr>
          </a:p>
          <a:p>
            <a:pPr marL="342900" indent="-342900">
              <a:lnSpc>
                <a:spcPct val="120000"/>
              </a:lnSpc>
              <a:spcBef>
                <a:spcPct val="30000"/>
              </a:spcBef>
              <a:buClr>
                <a:srgbClr val="91AC4E"/>
              </a:buClr>
              <a:buSzPct val="80000"/>
              <a:buFont typeface="Wingdings" pitchFamily="2" charset="2"/>
              <a:buChar char="p"/>
              <a:defRPr/>
            </a:pPr>
            <a:r>
              <a:rPr lang="zh-CN" altLang="en-US" sz="2400" i="0" dirty="0">
                <a:latin typeface="+mn-lt"/>
                <a:ea typeface="楷体_GB2312" pitchFamily="49" charset="-122"/>
              </a:rPr>
              <a:t>执行和思考并行</a:t>
            </a:r>
            <a:endParaRPr lang="en-US" altLang="zh-CN" sz="2400" i="0" dirty="0">
              <a:latin typeface="+mn-lt"/>
              <a:ea typeface="楷体_GB2312" pitchFamily="49" charset="-122"/>
            </a:endParaRPr>
          </a:p>
          <a:p>
            <a:pPr marL="342900" indent="-342900">
              <a:lnSpc>
                <a:spcPct val="120000"/>
              </a:lnSpc>
              <a:spcBef>
                <a:spcPct val="30000"/>
              </a:spcBef>
              <a:buClr>
                <a:srgbClr val="91AC4E"/>
              </a:buClr>
              <a:buSzPct val="80000"/>
              <a:buFont typeface="Wingdings" pitchFamily="2" charset="2"/>
              <a:buChar char="p"/>
              <a:defRPr/>
            </a:pPr>
            <a:r>
              <a:rPr lang="zh-CN" altLang="en-US" sz="2400" i="0" dirty="0">
                <a:latin typeface="+mn-lt"/>
                <a:ea typeface="楷体_GB2312" pitchFamily="49" charset="-122"/>
              </a:rPr>
              <a:t>不断问系统</a:t>
            </a:r>
            <a:endParaRPr lang="en-US" altLang="zh-CN" sz="2400" i="0" dirty="0">
              <a:latin typeface="+mn-lt"/>
              <a:ea typeface="楷体_GB2312" pitchFamily="49" charset="-122"/>
            </a:endParaRPr>
          </a:p>
          <a:p>
            <a:pPr marL="342900" indent="-342900">
              <a:lnSpc>
                <a:spcPct val="120000"/>
              </a:lnSpc>
              <a:spcBef>
                <a:spcPct val="30000"/>
              </a:spcBef>
              <a:buClr>
                <a:srgbClr val="91AC4E"/>
              </a:buClr>
              <a:buSzPct val="80000"/>
              <a:buFont typeface="Wingdings" pitchFamily="2" charset="2"/>
              <a:buChar char="p"/>
              <a:defRPr/>
            </a:pPr>
            <a:r>
              <a:rPr lang="zh-CN" altLang="en-US" sz="2400" i="0" dirty="0">
                <a:latin typeface="+mn-lt"/>
                <a:ea typeface="楷体_GB2312" pitchFamily="49" charset="-122"/>
              </a:rPr>
              <a:t>学习的过程</a:t>
            </a:r>
            <a:endParaRPr lang="en-US" altLang="zh-CN" sz="2400" i="0" dirty="0">
              <a:latin typeface="+mn-lt"/>
              <a:ea typeface="楷体_GB2312" pitchFamily="49" charset="-122"/>
            </a:endParaRPr>
          </a:p>
        </p:txBody>
      </p:sp>
      <p:pic>
        <p:nvPicPr>
          <p:cNvPr id="75782" name="图片 11" descr="temp.png"/>
          <p:cNvPicPr>
            <a:picLocks noChangeAspect="1"/>
          </p:cNvPicPr>
          <p:nvPr/>
        </p:nvPicPr>
        <p:blipFill>
          <a:blip r:embed="rId3"/>
          <a:srcRect/>
          <a:stretch>
            <a:fillRect/>
          </a:stretch>
        </p:blipFill>
        <p:spPr bwMode="auto">
          <a:xfrm>
            <a:off x="3995738" y="2420938"/>
            <a:ext cx="1439862" cy="1455737"/>
          </a:xfrm>
          <a:prstGeom prst="rect">
            <a:avLst/>
          </a:prstGeom>
          <a:noFill/>
          <a:ln w="9525">
            <a:noFill/>
            <a:miter lim="800000"/>
            <a:headEnd/>
            <a:tailEnd/>
          </a:ln>
        </p:spPr>
      </p:pic>
      <p:sp>
        <p:nvSpPr>
          <p:cNvPr id="13" name="Rectangle 3"/>
          <p:cNvSpPr txBox="1">
            <a:spLocks noChangeArrowheads="1"/>
          </p:cNvSpPr>
          <p:nvPr/>
        </p:nvSpPr>
        <p:spPr bwMode="auto">
          <a:xfrm>
            <a:off x="971550" y="260350"/>
            <a:ext cx="6630988" cy="692150"/>
          </a:xfrm>
          <a:prstGeom prst="rect">
            <a:avLst/>
          </a:prstGeom>
          <a:noFill/>
          <a:ln w="9525">
            <a:noFill/>
            <a:miter lim="800000"/>
            <a:headEnd/>
            <a:tailEnd/>
          </a:ln>
          <a:effectLst/>
        </p:spPr>
        <p:txBody>
          <a:bodyPr lIns="82124" tIns="41061" rIns="82124" bIns="41061" anchor="b"/>
          <a:lstStyle/>
          <a:p>
            <a:pPr algn="ctr">
              <a:defRPr/>
            </a:pPr>
            <a:r>
              <a:rPr lang="en-US" altLang="zh-CN" sz="3600" b="1" dirty="0">
                <a:solidFill>
                  <a:srgbClr val="FFFF00"/>
                </a:solidFill>
                <a:latin typeface="+mj-lt"/>
                <a:ea typeface="宋体" pitchFamily="2" charset="-122"/>
                <a:cs typeface="+mj-cs"/>
              </a:rPr>
              <a:t>ST vs. ET </a:t>
            </a:r>
            <a:endParaRPr lang="zh-CN" altLang="en-US" b="1" i="0" dirty="0">
              <a:solidFill>
                <a:srgbClr val="FFFF00"/>
              </a:solidFill>
              <a:latin typeface="+mj-lt"/>
              <a:cs typeface="+mj-cs"/>
            </a:endParaRPr>
          </a:p>
        </p:txBody>
      </p:sp>
      <p:pic>
        <p:nvPicPr>
          <p:cNvPr id="75784" name="Picture 2" descr="http://www.quardev.com/content/images/freedom-scale.jpg"/>
          <p:cNvPicPr>
            <a:picLocks noChangeAspect="1" noChangeArrowheads="1"/>
          </p:cNvPicPr>
          <p:nvPr/>
        </p:nvPicPr>
        <p:blipFill>
          <a:blip r:embed="rId4"/>
          <a:srcRect/>
          <a:stretch>
            <a:fillRect/>
          </a:stretch>
        </p:blipFill>
        <p:spPr bwMode="auto">
          <a:xfrm>
            <a:off x="900113" y="5013325"/>
            <a:ext cx="7415212" cy="1700213"/>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8E998B3E-CB92-4A33-8400-364DD4E0AC2C}" type="slidenum">
              <a:rPr lang="en-US" altLang="zh-CN" smtClean="0">
                <a:ea typeface="宋体" charset="-122"/>
              </a:rPr>
              <a:pPr/>
              <a:t>53</a:t>
            </a:fld>
            <a:endParaRPr lang="en-US" altLang="zh-CN">
              <a:ea typeface="宋体" charset="-122"/>
            </a:endParaRPr>
          </a:p>
        </p:txBody>
      </p:sp>
      <p:sp>
        <p:nvSpPr>
          <p:cNvPr id="77826" name="Title 153"/>
          <p:cNvSpPr txBox="1">
            <a:spLocks/>
          </p:cNvSpPr>
          <p:nvPr/>
        </p:nvSpPr>
        <p:spPr bwMode="auto">
          <a:xfrm>
            <a:off x="2411413" y="333375"/>
            <a:ext cx="3940175" cy="598488"/>
          </a:xfrm>
          <a:prstGeom prst="rect">
            <a:avLst/>
          </a:prstGeom>
          <a:noFill/>
          <a:ln w="9525">
            <a:noFill/>
            <a:miter lim="800000"/>
            <a:headEnd/>
            <a:tailEnd/>
          </a:ln>
        </p:spPr>
        <p:txBody>
          <a:bodyPr anchor="ctr"/>
          <a:lstStyle/>
          <a:p>
            <a:pPr algn="ctr" defTabSz="814388">
              <a:lnSpc>
                <a:spcPct val="90000"/>
              </a:lnSpc>
            </a:pPr>
            <a:r>
              <a:rPr lang="en-US" altLang="zh-CN" sz="3200" b="1">
                <a:solidFill>
                  <a:srgbClr val="FFFF00"/>
                </a:solidFill>
                <a:ea typeface="黑体" pitchFamily="49" charset="-122"/>
                <a:cs typeface="Arial" charset="0"/>
                <a:sym typeface="Calibri" pitchFamily="34" charset="0"/>
              </a:rPr>
              <a:t>ET vs. ST</a:t>
            </a:r>
            <a:r>
              <a:rPr lang="zh-CN" altLang="en-US" sz="3200" b="1">
                <a:solidFill>
                  <a:srgbClr val="FFFF00"/>
                </a:solidFill>
                <a:ea typeface="黑体" pitchFamily="49" charset="-122"/>
                <a:cs typeface="Arial" charset="0"/>
                <a:sym typeface="Calibri" pitchFamily="34" charset="0"/>
              </a:rPr>
              <a:t> </a:t>
            </a:r>
            <a:r>
              <a:rPr lang="en-US" altLang="zh-CN" sz="2400" b="1">
                <a:solidFill>
                  <a:srgbClr val="FFFF00"/>
                </a:solidFill>
                <a:ea typeface="黑体" pitchFamily="49" charset="-122"/>
                <a:cs typeface="Arial" charset="0"/>
                <a:sym typeface="Calibri" pitchFamily="34" charset="0"/>
              </a:rPr>
              <a:t>-2</a:t>
            </a:r>
            <a:endParaRPr lang="zh-CN" altLang="zh-CN" sz="2400" b="1">
              <a:solidFill>
                <a:srgbClr val="FFFF00"/>
              </a:solidFill>
              <a:ea typeface="黑体" pitchFamily="49" charset="-122"/>
              <a:cs typeface="Arial" charset="0"/>
              <a:sym typeface="Calibri" pitchFamily="34" charset="0"/>
            </a:endParaRPr>
          </a:p>
        </p:txBody>
      </p:sp>
      <p:grpSp>
        <p:nvGrpSpPr>
          <p:cNvPr id="77827" name="组 28"/>
          <p:cNvGrpSpPr>
            <a:grpSpLocks/>
          </p:cNvGrpSpPr>
          <p:nvPr/>
        </p:nvGrpSpPr>
        <p:grpSpPr bwMode="auto">
          <a:xfrm>
            <a:off x="927100" y="1609725"/>
            <a:ext cx="2576513" cy="1905000"/>
            <a:chOff x="899964" y="2377093"/>
            <a:chExt cx="2576191" cy="1905000"/>
          </a:xfrm>
        </p:grpSpPr>
        <p:pic>
          <p:nvPicPr>
            <p:cNvPr id="77834" name="图片 34"/>
            <p:cNvPicPr>
              <a:picLocks noChangeAspect="1"/>
            </p:cNvPicPr>
            <p:nvPr/>
          </p:nvPicPr>
          <p:blipFill>
            <a:blip r:embed="rId2"/>
            <a:srcRect/>
            <a:stretch>
              <a:fillRect/>
            </a:stretch>
          </p:blipFill>
          <p:spPr bwMode="auto">
            <a:xfrm>
              <a:off x="899964" y="2377093"/>
              <a:ext cx="2576191" cy="1905000"/>
            </a:xfrm>
            <a:prstGeom prst="rect">
              <a:avLst/>
            </a:prstGeom>
            <a:noFill/>
            <a:ln w="9525">
              <a:noFill/>
              <a:miter lim="800000"/>
              <a:headEnd/>
              <a:tailEnd/>
            </a:ln>
          </p:spPr>
        </p:pic>
        <p:sp>
          <p:nvSpPr>
            <p:cNvPr id="77835" name="矩形 36"/>
            <p:cNvSpPr>
              <a:spLocks noChangeArrowheads="1"/>
            </p:cNvSpPr>
            <p:nvPr/>
          </p:nvSpPr>
          <p:spPr bwMode="auto">
            <a:xfrm>
              <a:off x="971600" y="2420888"/>
              <a:ext cx="1143000" cy="849463"/>
            </a:xfrm>
            <a:prstGeom prst="rect">
              <a:avLst/>
            </a:prstGeom>
            <a:noFill/>
            <a:ln w="9525">
              <a:noFill/>
              <a:miter lim="800000"/>
              <a:headEnd/>
              <a:tailEnd/>
            </a:ln>
          </p:spPr>
          <p:txBody>
            <a:bodyPr>
              <a:spAutoFit/>
            </a:bodyPr>
            <a:lstStyle/>
            <a:p>
              <a:pPr algn="ctr">
                <a:lnSpc>
                  <a:spcPct val="140000"/>
                </a:lnSpc>
              </a:pPr>
              <a:r>
                <a:rPr lang="en-US" altLang="zh-CN" i="0">
                  <a:latin typeface="Arial Narrow" pitchFamily="34" charset="0"/>
                </a:rPr>
                <a:t>Scripted Testing</a:t>
              </a:r>
            </a:p>
          </p:txBody>
        </p:sp>
      </p:grpSp>
      <p:sp>
        <p:nvSpPr>
          <p:cNvPr id="77828" name="矩形 37"/>
          <p:cNvSpPr>
            <a:spLocks noChangeArrowheads="1"/>
          </p:cNvSpPr>
          <p:nvPr/>
        </p:nvSpPr>
        <p:spPr bwMode="auto">
          <a:xfrm>
            <a:off x="857250" y="3860800"/>
            <a:ext cx="3046413" cy="2078038"/>
          </a:xfrm>
          <a:prstGeom prst="rect">
            <a:avLst/>
          </a:prstGeom>
          <a:noFill/>
          <a:ln w="9525">
            <a:noFill/>
            <a:miter lim="800000"/>
            <a:headEnd/>
            <a:tailEnd/>
          </a:ln>
        </p:spPr>
        <p:txBody>
          <a:bodyPr>
            <a:spAutoFit/>
          </a:bodyPr>
          <a:lstStyle/>
          <a:p>
            <a:pPr algn="ctr">
              <a:lnSpc>
                <a:spcPct val="120000"/>
              </a:lnSpc>
            </a:pPr>
            <a:r>
              <a:rPr lang="zh-CN" altLang="en-US" i="0">
                <a:latin typeface="宋体" charset="-122"/>
              </a:rPr>
              <a:t>先设计、后执行</a:t>
            </a:r>
          </a:p>
          <a:p>
            <a:pPr algn="ctr">
              <a:lnSpc>
                <a:spcPct val="120000"/>
              </a:lnSpc>
            </a:pPr>
            <a:r>
              <a:rPr lang="zh-CN" altLang="en-US" i="0">
                <a:latin typeface="宋体" charset="-122"/>
              </a:rPr>
              <a:t>强调逻辑分析</a:t>
            </a:r>
            <a:endParaRPr lang="en-US" altLang="zh-CN" i="0">
              <a:latin typeface="宋体" charset="-122"/>
            </a:endParaRPr>
          </a:p>
          <a:p>
            <a:pPr algn="ctr">
              <a:lnSpc>
                <a:spcPct val="120000"/>
              </a:lnSpc>
            </a:pPr>
            <a:r>
              <a:rPr lang="zh-CN" altLang="en-US" i="0">
                <a:latin typeface="宋体" charset="-122"/>
              </a:rPr>
              <a:t>关注需求和测试文档</a:t>
            </a:r>
            <a:endParaRPr lang="en-US" altLang="zh-CN" i="0">
              <a:latin typeface="宋体" charset="-122"/>
            </a:endParaRPr>
          </a:p>
          <a:p>
            <a:pPr algn="ctr">
              <a:lnSpc>
                <a:spcPct val="120000"/>
              </a:lnSpc>
            </a:pPr>
            <a:r>
              <a:rPr lang="zh-CN" altLang="en-US" i="0">
                <a:latin typeface="宋体" charset="-122"/>
              </a:rPr>
              <a:t>有明确的测试标准</a:t>
            </a:r>
            <a:endParaRPr lang="en-US" altLang="zh-CN" i="0">
              <a:latin typeface="宋体" charset="-122"/>
            </a:endParaRPr>
          </a:p>
          <a:p>
            <a:pPr algn="ctr">
              <a:lnSpc>
                <a:spcPct val="120000"/>
              </a:lnSpc>
            </a:pPr>
            <a:r>
              <a:rPr lang="zh-CN" altLang="en-US" i="0">
                <a:latin typeface="宋体" charset="-122"/>
              </a:rPr>
              <a:t>强调评审、可控</a:t>
            </a:r>
            <a:endParaRPr lang="en-US" altLang="zh-CN" i="0">
              <a:latin typeface="宋体" charset="-122"/>
            </a:endParaRPr>
          </a:p>
          <a:p>
            <a:pPr algn="ctr">
              <a:lnSpc>
                <a:spcPct val="120000"/>
              </a:lnSpc>
            </a:pPr>
            <a:r>
              <a:rPr lang="zh-CN" altLang="en-US" i="0">
                <a:latin typeface="宋体" charset="-122"/>
              </a:rPr>
              <a:t>严谨、规范</a:t>
            </a:r>
            <a:endParaRPr lang="en-US" altLang="zh-CN" i="0">
              <a:latin typeface="宋体" charset="-122"/>
            </a:endParaRPr>
          </a:p>
        </p:txBody>
      </p:sp>
      <p:grpSp>
        <p:nvGrpSpPr>
          <p:cNvPr id="77829" name="组 4"/>
          <p:cNvGrpSpPr>
            <a:grpSpLocks/>
          </p:cNvGrpSpPr>
          <p:nvPr/>
        </p:nvGrpSpPr>
        <p:grpSpPr bwMode="auto">
          <a:xfrm>
            <a:off x="5359400" y="1609725"/>
            <a:ext cx="2865438" cy="1917700"/>
            <a:chOff x="5345806" y="1459312"/>
            <a:chExt cx="2866128" cy="1917700"/>
          </a:xfrm>
        </p:grpSpPr>
        <p:pic>
          <p:nvPicPr>
            <p:cNvPr id="77832" name="图片 38"/>
            <p:cNvPicPr>
              <a:picLocks noChangeAspect="1"/>
            </p:cNvPicPr>
            <p:nvPr/>
          </p:nvPicPr>
          <p:blipFill>
            <a:blip r:embed="rId3"/>
            <a:srcRect/>
            <a:stretch>
              <a:fillRect/>
            </a:stretch>
          </p:blipFill>
          <p:spPr bwMode="auto">
            <a:xfrm>
              <a:off x="5345806" y="1459312"/>
              <a:ext cx="2866128" cy="1917700"/>
            </a:xfrm>
            <a:prstGeom prst="rect">
              <a:avLst/>
            </a:prstGeom>
            <a:noFill/>
            <a:ln w="9525">
              <a:noFill/>
              <a:miter lim="800000"/>
              <a:headEnd/>
              <a:tailEnd/>
            </a:ln>
          </p:spPr>
        </p:pic>
        <p:sp>
          <p:nvSpPr>
            <p:cNvPr id="77833" name="矩形 39"/>
            <p:cNvSpPr>
              <a:spLocks noChangeArrowheads="1"/>
            </p:cNvSpPr>
            <p:nvPr/>
          </p:nvSpPr>
          <p:spPr bwMode="auto">
            <a:xfrm>
              <a:off x="6541688" y="2162772"/>
              <a:ext cx="1536700" cy="849463"/>
            </a:xfrm>
            <a:prstGeom prst="rect">
              <a:avLst/>
            </a:prstGeom>
            <a:noFill/>
            <a:ln w="9525">
              <a:noFill/>
              <a:miter lim="800000"/>
              <a:headEnd/>
              <a:tailEnd/>
            </a:ln>
          </p:spPr>
          <p:txBody>
            <a:bodyPr>
              <a:spAutoFit/>
            </a:bodyPr>
            <a:lstStyle/>
            <a:p>
              <a:pPr algn="ctr">
                <a:lnSpc>
                  <a:spcPct val="140000"/>
                </a:lnSpc>
              </a:pPr>
              <a:r>
                <a:rPr lang="en-US" altLang="zh-CN" i="0">
                  <a:solidFill>
                    <a:srgbClr val="000000"/>
                  </a:solidFill>
                  <a:latin typeface="Arial Narrow" pitchFamily="34" charset="0"/>
                </a:rPr>
                <a:t>Exploratory Testing</a:t>
              </a:r>
            </a:p>
          </p:txBody>
        </p:sp>
      </p:grpSp>
      <p:sp>
        <p:nvSpPr>
          <p:cNvPr id="41" name="矩形 40"/>
          <p:cNvSpPr/>
          <p:nvPr/>
        </p:nvSpPr>
        <p:spPr>
          <a:xfrm>
            <a:off x="5148263" y="3860800"/>
            <a:ext cx="3527425" cy="1754326"/>
          </a:xfrm>
          <a:prstGeom prst="rect">
            <a:avLst/>
          </a:prstGeom>
        </p:spPr>
        <p:txBody>
          <a:bodyPr>
            <a:spAutoFit/>
          </a:bodyPr>
          <a:lstStyle/>
          <a:p>
            <a:pPr algn="ctr">
              <a:lnSpc>
                <a:spcPct val="120000"/>
              </a:lnSpc>
              <a:defRPr/>
            </a:pPr>
            <a:r>
              <a:rPr lang="zh-CN" altLang="en-US" i="0" dirty="0">
                <a:solidFill>
                  <a:srgbClr val="953735"/>
                </a:solidFill>
                <a:latin typeface="+mn-lt"/>
                <a:ea typeface="宋体"/>
                <a:cs typeface="宋体"/>
              </a:rPr>
              <a:t>学习、设计和执行并行</a:t>
            </a:r>
            <a:endParaRPr lang="en-US" altLang="zh-CN" i="0" dirty="0">
              <a:solidFill>
                <a:srgbClr val="953735"/>
              </a:solidFill>
              <a:latin typeface="+mn-lt"/>
              <a:ea typeface="宋体"/>
              <a:cs typeface="宋体"/>
            </a:endParaRPr>
          </a:p>
          <a:p>
            <a:pPr algn="ctr">
              <a:lnSpc>
                <a:spcPct val="120000"/>
              </a:lnSpc>
              <a:defRPr/>
            </a:pPr>
            <a:r>
              <a:rPr lang="zh-CN" altLang="en-US" i="0" dirty="0">
                <a:solidFill>
                  <a:srgbClr val="953735"/>
                </a:solidFill>
                <a:latin typeface="+mn-lt"/>
                <a:ea typeface="宋体"/>
                <a:cs typeface="宋体"/>
              </a:rPr>
              <a:t>上下文驱动</a:t>
            </a:r>
            <a:endParaRPr lang="en-US" altLang="zh-CN" i="0" dirty="0">
              <a:solidFill>
                <a:srgbClr val="953735"/>
              </a:solidFill>
              <a:latin typeface="+mn-lt"/>
              <a:ea typeface="宋体"/>
              <a:cs typeface="宋体"/>
            </a:endParaRPr>
          </a:p>
          <a:p>
            <a:pPr algn="ctr">
              <a:lnSpc>
                <a:spcPct val="120000"/>
              </a:lnSpc>
              <a:defRPr/>
            </a:pPr>
            <a:r>
              <a:rPr lang="zh-CN" altLang="en-US" i="0" dirty="0">
                <a:solidFill>
                  <a:srgbClr val="953735"/>
                </a:solidFill>
                <a:latin typeface="+mn-lt"/>
                <a:ea typeface="宋体"/>
                <a:cs typeface="宋体"/>
              </a:rPr>
              <a:t>强调个人能力</a:t>
            </a:r>
            <a:endParaRPr lang="en-US" altLang="zh-CN" i="0" dirty="0">
              <a:solidFill>
                <a:srgbClr val="953735"/>
              </a:solidFill>
              <a:latin typeface="+mn-lt"/>
              <a:ea typeface="宋体"/>
              <a:cs typeface="宋体"/>
            </a:endParaRPr>
          </a:p>
          <a:p>
            <a:pPr algn="ctr">
              <a:lnSpc>
                <a:spcPct val="120000"/>
              </a:lnSpc>
              <a:defRPr/>
            </a:pPr>
            <a:r>
              <a:rPr lang="zh-CN" altLang="en-US" i="0" dirty="0">
                <a:solidFill>
                  <a:srgbClr val="953735"/>
                </a:solidFill>
                <a:latin typeface="+mn-lt"/>
                <a:ea typeface="宋体"/>
                <a:cs typeface="宋体"/>
              </a:rPr>
              <a:t>关注与产品的交互</a:t>
            </a:r>
            <a:endParaRPr lang="en-US" altLang="zh-CN" i="0" dirty="0">
              <a:solidFill>
                <a:srgbClr val="953735"/>
              </a:solidFill>
              <a:latin typeface="+mn-lt"/>
              <a:ea typeface="宋体"/>
              <a:cs typeface="宋体"/>
            </a:endParaRPr>
          </a:p>
          <a:p>
            <a:pPr algn="ctr">
              <a:lnSpc>
                <a:spcPct val="120000"/>
              </a:lnSpc>
              <a:defRPr/>
            </a:pPr>
            <a:r>
              <a:rPr lang="zh-CN" altLang="en-US" i="0" dirty="0">
                <a:solidFill>
                  <a:srgbClr val="953735"/>
                </a:solidFill>
                <a:latin typeface="+mn-lt"/>
                <a:ea typeface="宋体"/>
                <a:cs typeface="宋体"/>
              </a:rPr>
              <a:t>拥抱变化、乐趣</a:t>
            </a:r>
            <a:endParaRPr lang="en-US" altLang="zh-CN" i="0" dirty="0">
              <a:solidFill>
                <a:srgbClr val="953735"/>
              </a:solidFill>
              <a:latin typeface="+mn-lt"/>
              <a:ea typeface="宋体"/>
              <a:cs typeface="宋体"/>
            </a:endParaRPr>
          </a:p>
        </p:txBody>
      </p:sp>
      <p:pic>
        <p:nvPicPr>
          <p:cNvPr id="77831" name="图片 44"/>
          <p:cNvPicPr>
            <a:picLocks noChangeAspect="1"/>
          </p:cNvPicPr>
          <p:nvPr/>
        </p:nvPicPr>
        <p:blipFill>
          <a:blip r:embed="rId4"/>
          <a:srcRect/>
          <a:stretch>
            <a:fillRect/>
          </a:stretch>
        </p:blipFill>
        <p:spPr bwMode="auto">
          <a:xfrm>
            <a:off x="3952875" y="2805113"/>
            <a:ext cx="1335088" cy="11938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1747A2C0-BA7D-43DB-BD41-B4C536DD04B7}" type="slidenum">
              <a:rPr lang="en-US" altLang="zh-CN" smtClean="0"/>
              <a:pPr>
                <a:defRPr/>
              </a:pPr>
              <a:t>54</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下列哪种测试方式适用于敏捷开发</a:t>
            </a:r>
          </a:p>
        </p:txBody>
      </p:sp>
      <p:sp>
        <p:nvSpPr>
          <p:cNvPr id="5" name="文本框 4"/>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基于脚本的测试</a:t>
            </a:r>
          </a:p>
        </p:txBody>
      </p:sp>
      <p:sp>
        <p:nvSpPr>
          <p:cNvPr id="6" name="文本框 5"/>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探索式测试</a:t>
            </a:r>
          </a:p>
        </p:txBody>
      </p:sp>
      <p:sp>
        <p:nvSpPr>
          <p:cNvPr id="9" name="椭圆 8"/>
          <p:cNvSpPr>
            <a:spLocks noChangeAspect="1"/>
          </p:cNvSpPr>
          <p:nvPr>
            <p:custDataLst>
              <p:tags r:id="rId5"/>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6"/>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8"/>
            </p:custDataLst>
          </p:nvPr>
        </p:nvGrpSpPr>
        <p:grpSpPr>
          <a:xfrm>
            <a:off x="0" y="0"/>
            <a:ext cx="9144000" cy="635000"/>
            <a:chOff x="0" y="0"/>
            <a:chExt cx="9144000" cy="635000"/>
          </a:xfrm>
        </p:grpSpPr>
        <p:sp>
          <p:nvSpPr>
            <p:cNvPr id="14" name="TitleBackground"/>
            <p:cNvSpPr/>
            <p:nvPr>
              <p:custDataLst>
                <p:tags r:id="rId10"/>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1"/>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60548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1116013" y="368300"/>
            <a:ext cx="6551612" cy="684213"/>
          </a:xfrm>
        </p:spPr>
        <p:txBody>
          <a:bodyPr/>
          <a:lstStyle/>
          <a:p>
            <a:pPr algn="ctr" eaLnBrk="1" hangingPunct="1">
              <a:defRPr/>
            </a:pPr>
            <a:r>
              <a:rPr lang="en-US" altLang="zh-CN" sz="3200" dirty="0">
                <a:solidFill>
                  <a:srgbClr val="FFFF00"/>
                </a:solidFill>
                <a:latin typeface="+mj-ea"/>
              </a:rPr>
              <a:t>4.3 </a:t>
            </a:r>
            <a:r>
              <a:rPr lang="zh-CN" altLang="en-US" sz="3200" dirty="0">
                <a:solidFill>
                  <a:srgbClr val="FFFF00"/>
                </a:solidFill>
                <a:latin typeface="+mj-ea"/>
              </a:rPr>
              <a:t>软件测试流派</a:t>
            </a:r>
          </a:p>
        </p:txBody>
      </p:sp>
      <p:pic>
        <p:nvPicPr>
          <p:cNvPr id="78850" name="图片 1" descr="屏幕快照 2014-03-13 下午5.50.40.png"/>
          <p:cNvPicPr>
            <a:picLocks noChangeAspect="1"/>
          </p:cNvPicPr>
          <p:nvPr/>
        </p:nvPicPr>
        <p:blipFill>
          <a:blip r:embed="rId3"/>
          <a:srcRect/>
          <a:stretch>
            <a:fillRect/>
          </a:stretch>
        </p:blipFill>
        <p:spPr bwMode="auto">
          <a:xfrm>
            <a:off x="395288" y="1700213"/>
            <a:ext cx="8343900" cy="46609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分析学派</a:t>
            </a:r>
          </a:p>
        </p:txBody>
      </p:sp>
      <p:sp>
        <p:nvSpPr>
          <p:cNvPr id="3" name="内容占位符 2"/>
          <p:cNvSpPr>
            <a:spLocks noGrp="1"/>
          </p:cNvSpPr>
          <p:nvPr>
            <p:ph idx="1"/>
          </p:nvPr>
        </p:nvSpPr>
        <p:spPr/>
        <p:txBody>
          <a:bodyPr/>
          <a:lstStyle/>
          <a:p>
            <a:r>
              <a:rPr lang="zh-CN" altLang="en-US" dirty="0"/>
              <a:t>认为软件是逻辑性的</a:t>
            </a:r>
            <a:endParaRPr lang="en-US" altLang="zh-CN" dirty="0"/>
          </a:p>
          <a:p>
            <a:r>
              <a:rPr lang="zh-CN" altLang="en-US" dirty="0"/>
              <a:t>将测试看做计算机科学和数学的一部分</a:t>
            </a:r>
            <a:endParaRPr lang="en-US" altLang="zh-CN" dirty="0"/>
          </a:p>
          <a:p>
            <a:r>
              <a:rPr lang="zh-CN" altLang="en-US" dirty="0"/>
              <a:t>结构化测试，代码覆盖率</a:t>
            </a:r>
            <a:endParaRPr lang="en-US" altLang="zh-CN" dirty="0"/>
          </a:p>
          <a:p>
            <a:r>
              <a:rPr lang="zh-CN" altLang="en-US" dirty="0"/>
              <a:t>技术性强工作</a:t>
            </a:r>
            <a:endParaRPr lang="en-US" altLang="zh-CN" dirty="0"/>
          </a:p>
          <a:p>
            <a:r>
              <a:rPr lang="zh-CN" altLang="en-US" dirty="0"/>
              <a:t>侧重利用</a:t>
            </a:r>
            <a:r>
              <a:rPr lang="en-US" altLang="zh-CN" dirty="0"/>
              <a:t>UML</a:t>
            </a:r>
            <a:r>
              <a:rPr lang="zh-CN" altLang="en-US" dirty="0"/>
              <a:t>等分析和建模</a:t>
            </a:r>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56</a:t>
            </a:fld>
            <a:endParaRPr lang="en-US" altLang="zh-CN"/>
          </a:p>
        </p:txBody>
      </p:sp>
    </p:spTree>
    <p:extLst>
      <p:ext uri="{BB962C8B-B14F-4D97-AF65-F5344CB8AC3E}">
        <p14:creationId xmlns:p14="http://schemas.microsoft.com/office/powerpoint/2010/main" val="3946995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标准学派</a:t>
            </a:r>
          </a:p>
        </p:txBody>
      </p:sp>
      <p:sp>
        <p:nvSpPr>
          <p:cNvPr id="3" name="内容占位符 2"/>
          <p:cNvSpPr>
            <a:spLocks noGrp="1"/>
          </p:cNvSpPr>
          <p:nvPr>
            <p:ph idx="1"/>
          </p:nvPr>
        </p:nvSpPr>
        <p:spPr/>
        <p:txBody>
          <a:bodyPr/>
          <a:lstStyle/>
          <a:p>
            <a:r>
              <a:rPr lang="zh-CN" altLang="en-US" dirty="0"/>
              <a:t>从分析学派分离出来，并得到</a:t>
            </a:r>
            <a:r>
              <a:rPr lang="en-US" altLang="zh-CN" dirty="0"/>
              <a:t>IEEE</a:t>
            </a:r>
            <a:r>
              <a:rPr lang="zh-CN" altLang="en-US" dirty="0"/>
              <a:t>支持</a:t>
            </a:r>
            <a:endParaRPr lang="en-US" altLang="zh-CN" dirty="0"/>
          </a:p>
          <a:p>
            <a:r>
              <a:rPr lang="zh-CN" altLang="en-US" dirty="0"/>
              <a:t>看做侧重劣质成本控制并具有可重复标准的，旨在衡量项目进度的一项工作</a:t>
            </a:r>
            <a:endParaRPr lang="en-US" altLang="zh-CN" dirty="0"/>
          </a:p>
          <a:p>
            <a:r>
              <a:rPr lang="zh-CN" altLang="en-US" dirty="0"/>
              <a:t>是对</a:t>
            </a:r>
            <a:r>
              <a:rPr lang="zh-CN" altLang="en-US" dirty="0">
                <a:solidFill>
                  <a:srgbClr val="FF0000"/>
                </a:solidFill>
              </a:rPr>
              <a:t>产品需求的确认</a:t>
            </a:r>
            <a:r>
              <a:rPr lang="zh-CN" altLang="en-US" dirty="0"/>
              <a:t>，每个需求需得到验证</a:t>
            </a:r>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57</a:t>
            </a:fld>
            <a:endParaRPr lang="en-US" altLang="zh-CN"/>
          </a:p>
        </p:txBody>
      </p:sp>
    </p:spTree>
    <p:extLst>
      <p:ext uri="{BB962C8B-B14F-4D97-AF65-F5344CB8AC3E}">
        <p14:creationId xmlns:p14="http://schemas.microsoft.com/office/powerpoint/2010/main" val="3788486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质量学派</a:t>
            </a:r>
          </a:p>
        </p:txBody>
      </p:sp>
      <p:sp>
        <p:nvSpPr>
          <p:cNvPr id="3" name="内容占位符 2"/>
          <p:cNvSpPr>
            <a:spLocks noGrp="1"/>
          </p:cNvSpPr>
          <p:nvPr>
            <p:ph idx="1"/>
          </p:nvPr>
        </p:nvSpPr>
        <p:spPr/>
        <p:txBody>
          <a:bodyPr/>
          <a:lstStyle/>
          <a:p>
            <a:r>
              <a:rPr lang="zh-CN" altLang="en-US" dirty="0"/>
              <a:t>软件质量需要规范</a:t>
            </a:r>
            <a:endParaRPr lang="en-US" altLang="zh-CN" dirty="0"/>
          </a:p>
          <a:p>
            <a:r>
              <a:rPr lang="zh-CN" altLang="en-US" dirty="0">
                <a:solidFill>
                  <a:srgbClr val="FF0000"/>
                </a:solidFill>
              </a:rPr>
              <a:t>测试就是过程的质量控制</a:t>
            </a:r>
            <a:r>
              <a:rPr lang="zh-CN" altLang="en-US" dirty="0"/>
              <a:t>，揭示项目的质量风险之活动</a:t>
            </a:r>
            <a:endParaRPr lang="en-US" altLang="zh-CN" dirty="0"/>
          </a:p>
          <a:p>
            <a:r>
              <a:rPr lang="zh-CN" altLang="en-US" dirty="0"/>
              <a:t>确认开发人员是否遵守规范</a:t>
            </a:r>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58</a:t>
            </a:fld>
            <a:endParaRPr lang="en-US" altLang="zh-CN"/>
          </a:p>
        </p:txBody>
      </p:sp>
    </p:spTree>
    <p:extLst>
      <p:ext uri="{BB962C8B-B14F-4D97-AF65-F5344CB8AC3E}">
        <p14:creationId xmlns:p14="http://schemas.microsoft.com/office/powerpoint/2010/main" val="21224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上下文驱动</a:t>
            </a:r>
          </a:p>
        </p:txBody>
      </p:sp>
      <p:sp>
        <p:nvSpPr>
          <p:cNvPr id="3" name="内容占位符 2"/>
          <p:cNvSpPr>
            <a:spLocks noGrp="1"/>
          </p:cNvSpPr>
          <p:nvPr>
            <p:ph idx="1"/>
          </p:nvPr>
        </p:nvSpPr>
        <p:spPr/>
        <p:txBody>
          <a:bodyPr/>
          <a:lstStyle/>
          <a:p>
            <a:r>
              <a:rPr lang="zh-CN" altLang="en-US" dirty="0"/>
              <a:t>测试所发现的每个缺陷都和相关利益者相关</a:t>
            </a:r>
            <a:endParaRPr lang="en-US" altLang="zh-CN" dirty="0"/>
          </a:p>
          <a:p>
            <a:r>
              <a:rPr lang="zh-CN" altLang="en-US" dirty="0"/>
              <a:t>测试是一种有技巧的心理活动</a:t>
            </a:r>
            <a:endParaRPr lang="en-US" altLang="zh-CN" dirty="0"/>
          </a:p>
          <a:p>
            <a:r>
              <a:rPr lang="zh-CN" altLang="en-US" dirty="0">
                <a:solidFill>
                  <a:srgbClr val="FF0000"/>
                </a:solidFill>
              </a:rPr>
              <a:t>强调人的能动性和启发性测试思维</a:t>
            </a:r>
            <a:endParaRPr lang="en-US" altLang="zh-CN" dirty="0">
              <a:solidFill>
                <a:srgbClr val="FF0000"/>
              </a:solidFill>
            </a:endParaRPr>
          </a:p>
          <a:p>
            <a:r>
              <a:rPr lang="zh-CN" altLang="en-US" dirty="0"/>
              <a:t>探索性测试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59</a:t>
            </a:fld>
            <a:endParaRPr lang="en-US" altLang="zh-CN"/>
          </a:p>
        </p:txBody>
      </p:sp>
    </p:spTree>
    <p:extLst>
      <p:ext uri="{BB962C8B-B14F-4D97-AF65-F5344CB8AC3E}">
        <p14:creationId xmlns:p14="http://schemas.microsoft.com/office/powerpoint/2010/main" val="2057825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1331913" y="366713"/>
            <a:ext cx="6240462" cy="561975"/>
          </a:xfrm>
        </p:spPr>
        <p:txBody>
          <a:bodyPr/>
          <a:lstStyle/>
          <a:p>
            <a:pPr algn="ctr" eaLnBrk="1" hangingPunct="1">
              <a:defRPr/>
            </a:pPr>
            <a:r>
              <a:rPr lang="zh-CN" altLang="en-US" sz="3600" dirty="0">
                <a:solidFill>
                  <a:srgbClr val="FFFF00"/>
                </a:solidFill>
                <a:latin typeface="+mj-ea"/>
              </a:rPr>
              <a:t>测试阶段（</a:t>
            </a:r>
            <a:r>
              <a:rPr lang="en-US" altLang="zh-CN" sz="3600" dirty="0">
                <a:solidFill>
                  <a:srgbClr val="FFFF00"/>
                </a:solidFill>
                <a:latin typeface="+mj-ea"/>
              </a:rPr>
              <a:t>SDLC)</a:t>
            </a:r>
          </a:p>
        </p:txBody>
      </p:sp>
      <p:pic>
        <p:nvPicPr>
          <p:cNvPr id="28674" name="Picture 3" descr="2-7.gif"/>
          <p:cNvPicPr>
            <a:picLocks noChangeAspect="1"/>
          </p:cNvPicPr>
          <p:nvPr/>
        </p:nvPicPr>
        <p:blipFill>
          <a:blip r:embed="rId3"/>
          <a:srcRect/>
          <a:stretch>
            <a:fillRect/>
          </a:stretch>
        </p:blipFill>
        <p:spPr bwMode="auto">
          <a:xfrm>
            <a:off x="179388" y="2205038"/>
            <a:ext cx="8763000" cy="3240087"/>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4"/>
          <p:cNvSpPr txBox="1">
            <a:spLocks noGrp="1" noChangeArrowheads="1"/>
          </p:cNvSpPr>
          <p:nvPr/>
        </p:nvSpPr>
        <p:spPr bwMode="auto">
          <a:xfrm>
            <a:off x="457200" y="6245225"/>
            <a:ext cx="2133600" cy="476250"/>
          </a:xfrm>
          <a:prstGeom prst="rect">
            <a:avLst/>
          </a:prstGeom>
          <a:noFill/>
          <a:ln w="9525">
            <a:noFill/>
            <a:miter lim="800000"/>
            <a:headEnd/>
            <a:tailEnd/>
          </a:ln>
        </p:spPr>
        <p:txBody>
          <a:bodyPr/>
          <a:lstStyle/>
          <a:p>
            <a:endParaRPr lang="en-US" altLang="zh-CN" sz="1400">
              <a:solidFill>
                <a:srgbClr val="FF9800"/>
              </a:solidFill>
            </a:endParaRPr>
          </a:p>
        </p:txBody>
      </p:sp>
      <p:sp>
        <p:nvSpPr>
          <p:cNvPr id="82946" name="Rectangle 6"/>
          <p:cNvSpPr>
            <a:spLocks noGrp="1" noChangeArrowheads="1"/>
          </p:cNvSpPr>
          <p:nvPr>
            <p:ph type="sldNum" sz="quarter" idx="10"/>
          </p:nvPr>
        </p:nvSpPr>
        <p:spPr bwMode="auto">
          <a:xfrm>
            <a:off x="6553200" y="6245225"/>
            <a:ext cx="2133600" cy="476250"/>
          </a:xfrm>
          <a:noFill/>
          <a:ln>
            <a:miter lim="800000"/>
            <a:headEnd/>
            <a:tailEnd/>
          </a:ln>
        </p:spPr>
        <p:txBody>
          <a:bodyPr vert="horz" wrap="square" lIns="91440" tIns="45720" rIns="91440" bIns="45720" numCol="1" anchor="t" anchorCtr="0" compatLnSpc="1">
            <a:prstTxWarp prst="textNoShape">
              <a:avLst/>
            </a:prstTxWarp>
          </a:bodyPr>
          <a:lstStyle/>
          <a:p>
            <a:fld id="{3E03B48F-77BE-4CC6-8FA2-D7BF975C292C}" type="slidenum">
              <a:rPr lang="sv-SE" altLang="zh-CN" smtClean="0">
                <a:ea typeface="宋体" charset="-122"/>
              </a:rPr>
              <a:pPr/>
              <a:t>60</a:t>
            </a:fld>
            <a:endParaRPr lang="sv-SE" altLang="zh-CN">
              <a:ea typeface="宋体" charset="-122"/>
            </a:endParaRPr>
          </a:p>
        </p:txBody>
      </p:sp>
      <p:sp>
        <p:nvSpPr>
          <p:cNvPr id="10" name="标题 1"/>
          <p:cNvSpPr>
            <a:spLocks noGrp="1"/>
          </p:cNvSpPr>
          <p:nvPr>
            <p:ph type="title"/>
          </p:nvPr>
        </p:nvSpPr>
        <p:spPr>
          <a:xfrm>
            <a:off x="1835150" y="333375"/>
            <a:ext cx="6034088" cy="763588"/>
          </a:xfrm>
        </p:spPr>
        <p:txBody>
          <a:bodyPr/>
          <a:lstStyle/>
          <a:p>
            <a:pPr algn="ctr" eaLnBrk="1" hangingPunct="1">
              <a:defRPr/>
            </a:pPr>
            <a:r>
              <a:rPr lang="zh-CN" altLang="en-US" sz="3600" b="1" kern="1200" dirty="0">
                <a:solidFill>
                  <a:srgbClr val="FFFF00"/>
                </a:solidFill>
                <a:ea typeface="宋体" charset="-122"/>
              </a:rPr>
              <a:t>上下文驱动测试</a:t>
            </a:r>
            <a:r>
              <a:rPr lang="zh-CN" altLang="zh-CN" sz="3600" b="1" kern="1200" dirty="0">
                <a:solidFill>
                  <a:srgbClr val="FFFF00"/>
                </a:solidFill>
                <a:ea typeface="宋体" charset="-122"/>
              </a:rPr>
              <a:t>方法</a:t>
            </a:r>
            <a:endParaRPr lang="zh-CN" altLang="en-US" sz="3600" b="1" kern="1200" dirty="0">
              <a:solidFill>
                <a:srgbClr val="FFFF00"/>
              </a:solidFill>
              <a:ea typeface="宋体" charset="-122"/>
            </a:endParaRPr>
          </a:p>
        </p:txBody>
      </p:sp>
      <p:sp>
        <p:nvSpPr>
          <p:cNvPr id="82948" name="矩形 6"/>
          <p:cNvSpPr>
            <a:spLocks noChangeArrowheads="1"/>
          </p:cNvSpPr>
          <p:nvPr/>
        </p:nvSpPr>
        <p:spPr bwMode="auto">
          <a:xfrm>
            <a:off x="2627313" y="1052513"/>
            <a:ext cx="4392612" cy="534987"/>
          </a:xfrm>
          <a:prstGeom prst="rect">
            <a:avLst/>
          </a:prstGeom>
          <a:noFill/>
          <a:ln w="9525">
            <a:noFill/>
            <a:miter lim="800000"/>
            <a:headEnd/>
            <a:tailEnd/>
          </a:ln>
        </p:spPr>
        <p:txBody>
          <a:bodyPr>
            <a:spAutoFit/>
          </a:bodyPr>
          <a:lstStyle/>
          <a:p>
            <a:pPr>
              <a:lnSpc>
                <a:spcPct val="120000"/>
              </a:lnSpc>
              <a:spcBef>
                <a:spcPct val="30000"/>
              </a:spcBef>
              <a:buClr>
                <a:srgbClr val="91AC4E"/>
              </a:buClr>
              <a:buSzPct val="80000"/>
            </a:pPr>
            <a:r>
              <a:rPr lang="en-US" altLang="zh-CN" sz="2400" b="1" i="0">
                <a:solidFill>
                  <a:srgbClr val="00B0F0"/>
                </a:solidFill>
                <a:latin typeface="楷体_GB2312"/>
                <a:ea typeface="楷体_GB2312"/>
                <a:cs typeface="楷体_GB2312"/>
              </a:rPr>
              <a:t>CDT: Context</a:t>
            </a:r>
            <a:r>
              <a:rPr lang="en-US" altLang="zh-CN" sz="2400" b="1">
                <a:solidFill>
                  <a:srgbClr val="00B0F0"/>
                </a:solidFill>
                <a:latin typeface="楷体_GB2312"/>
                <a:ea typeface="楷体_GB2312"/>
                <a:cs typeface="楷体_GB2312"/>
              </a:rPr>
              <a:t>-driven</a:t>
            </a:r>
            <a:r>
              <a:rPr lang="en-US" altLang="zh-CN" sz="2400" b="1" i="0">
                <a:solidFill>
                  <a:srgbClr val="00B0F0"/>
                </a:solidFill>
                <a:latin typeface="楷体_GB2312"/>
                <a:ea typeface="楷体_GB2312"/>
                <a:cs typeface="楷体_GB2312"/>
              </a:rPr>
              <a:t> Testing</a:t>
            </a:r>
          </a:p>
        </p:txBody>
      </p:sp>
      <p:sp>
        <p:nvSpPr>
          <p:cNvPr id="82949" name="AutoShape 2" descr="http://www.51testing.com/attachments/2007/08/2_200708281544041.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82950" name="AutoShape 4" descr="http://www.51testing.com/attachments/2007/08/2_200708281544041.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82951" name="AutoShape 6" descr="http://www.51testing.com/attachments/2007/08/2_200708281544041.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82952" name="Rectangle 1"/>
          <p:cNvSpPr>
            <a:spLocks noChangeArrowheads="1"/>
          </p:cNvSpPr>
          <p:nvPr/>
        </p:nvSpPr>
        <p:spPr bwMode="auto">
          <a:xfrm>
            <a:off x="28575" y="1922463"/>
            <a:ext cx="9144000" cy="3914775"/>
          </a:xfrm>
          <a:prstGeom prst="rect">
            <a:avLst/>
          </a:prstGeom>
          <a:noFill/>
          <a:ln w="9525">
            <a:noFill/>
            <a:miter lim="800000"/>
            <a:headEnd/>
            <a:tailEnd/>
          </a:ln>
        </p:spPr>
        <p:txBody>
          <a:bodyPr anchor="ctr">
            <a:spAutoFit/>
          </a:bodyPr>
          <a:lstStyle/>
          <a:p>
            <a:pPr lvl="1" indent="-457200" eaLnBrk="0" hangingPunct="0">
              <a:lnSpc>
                <a:spcPct val="130000"/>
              </a:lnSpc>
              <a:buClr>
                <a:srgbClr val="3366FF"/>
              </a:buClr>
              <a:buFont typeface="黑体" pitchFamily="49" charset="-122"/>
              <a:buAutoNum type="circleNumDbPlain"/>
            </a:pPr>
            <a:r>
              <a:rPr lang="zh-CN" altLang="en-US" sz="2400" i="0" dirty="0"/>
              <a:t>任何实践活动的价值依赖于它所处的上下文</a:t>
            </a:r>
          </a:p>
          <a:p>
            <a:pPr lvl="1" indent="-457200" eaLnBrk="0" hangingPunct="0">
              <a:lnSpc>
                <a:spcPct val="130000"/>
              </a:lnSpc>
              <a:buClr>
                <a:srgbClr val="3366FF"/>
              </a:buClr>
              <a:buFont typeface="黑体" pitchFamily="49" charset="-122"/>
              <a:buAutoNum type="circleNumDbPlain"/>
            </a:pPr>
            <a:r>
              <a:rPr lang="zh-CN" altLang="en-US" sz="2400" i="0" dirty="0"/>
              <a:t>在某个上下文中只有好的实践，没有最佳实践</a:t>
            </a:r>
          </a:p>
          <a:p>
            <a:pPr lvl="1" indent="-457200" eaLnBrk="0" hangingPunct="0">
              <a:lnSpc>
                <a:spcPct val="130000"/>
              </a:lnSpc>
              <a:buClr>
                <a:srgbClr val="3366FF"/>
              </a:buClr>
              <a:buFont typeface="黑体" pitchFamily="49" charset="-122"/>
              <a:buAutoNum type="circleNumDbPlain"/>
            </a:pPr>
            <a:r>
              <a:rPr lang="zh-CN" altLang="en-US" sz="2400" i="0" dirty="0"/>
              <a:t>一起工作的人，才是项目的最重要组成部分</a:t>
            </a:r>
          </a:p>
          <a:p>
            <a:pPr lvl="1" indent="-457200" eaLnBrk="0" hangingPunct="0">
              <a:lnSpc>
                <a:spcPct val="130000"/>
              </a:lnSpc>
              <a:buClr>
                <a:srgbClr val="3366FF"/>
              </a:buClr>
              <a:buFont typeface="黑体" pitchFamily="49" charset="-122"/>
              <a:buAutoNum type="circleNumDbPlain"/>
            </a:pPr>
            <a:r>
              <a:rPr lang="zh-CN" altLang="en-US" sz="2400" i="0" dirty="0"/>
              <a:t>项目的发展往往难以预料</a:t>
            </a:r>
            <a:endParaRPr lang="en-US" altLang="zh-CN" sz="2400" i="0" dirty="0"/>
          </a:p>
          <a:p>
            <a:pPr lvl="1" indent="-457200" eaLnBrk="0" hangingPunct="0">
              <a:lnSpc>
                <a:spcPct val="130000"/>
              </a:lnSpc>
              <a:buClr>
                <a:srgbClr val="3366FF"/>
              </a:buClr>
              <a:buFont typeface="黑体" pitchFamily="49" charset="-122"/>
              <a:buAutoNum type="circleNumDbPlain"/>
            </a:pPr>
            <a:r>
              <a:rPr lang="zh-CN" altLang="en-US" sz="2400" i="0" dirty="0"/>
              <a:t>产品是问题的解决方案，如果问题没得到解决，产品是无用的</a:t>
            </a:r>
          </a:p>
          <a:p>
            <a:pPr lvl="1" indent="-457200" eaLnBrk="0" hangingPunct="0">
              <a:lnSpc>
                <a:spcPct val="130000"/>
              </a:lnSpc>
              <a:buClr>
                <a:srgbClr val="3366FF"/>
              </a:buClr>
              <a:buFont typeface="黑体" pitchFamily="49" charset="-122"/>
              <a:buAutoNum type="circleNumDbPlain"/>
            </a:pPr>
            <a:r>
              <a:rPr lang="zh-CN" altLang="en-US" sz="2400" i="0" dirty="0"/>
              <a:t>好的软件测试是一个富有挑战性的智力过程。</a:t>
            </a:r>
            <a:endParaRPr lang="en-US" altLang="zh-CN" sz="2400" i="0" dirty="0"/>
          </a:p>
          <a:p>
            <a:pPr lvl="1" indent="-457200" eaLnBrk="0" hangingPunct="0">
              <a:lnSpc>
                <a:spcPct val="130000"/>
              </a:lnSpc>
              <a:buClr>
                <a:srgbClr val="3366FF"/>
              </a:buClr>
              <a:buFont typeface="黑体" pitchFamily="49" charset="-122"/>
              <a:buAutoNum type="circleNumDbPlain"/>
            </a:pPr>
            <a:r>
              <a:rPr lang="zh-CN" altLang="en-US" sz="2400" i="0" dirty="0"/>
              <a:t>只有通过判断和技能，并在整个项目过程中协同练习它们，我们才能在正确的时间做正确的事，以有效地测试我们的产品</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敏捷性测试</a:t>
            </a:r>
          </a:p>
        </p:txBody>
      </p:sp>
      <p:sp>
        <p:nvSpPr>
          <p:cNvPr id="3" name="内容占位符 2"/>
          <p:cNvSpPr>
            <a:spLocks noGrp="1"/>
          </p:cNvSpPr>
          <p:nvPr>
            <p:ph idx="1"/>
          </p:nvPr>
        </p:nvSpPr>
        <p:spPr/>
        <p:txBody>
          <a:bodyPr/>
          <a:lstStyle/>
          <a:p>
            <a:r>
              <a:rPr lang="zh-CN" altLang="en-US" dirty="0"/>
              <a:t>测试就是验证开发工作是否完成，强调自动化测试</a:t>
            </a:r>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61</a:t>
            </a:fld>
            <a:endParaRPr lang="en-US" altLang="zh-CN"/>
          </a:p>
        </p:txBody>
      </p:sp>
    </p:spTree>
    <p:extLst>
      <p:ext uri="{BB962C8B-B14F-4D97-AF65-F5344CB8AC3E}">
        <p14:creationId xmlns:p14="http://schemas.microsoft.com/office/powerpoint/2010/main" val="3443010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62</a:t>
            </a:fld>
            <a:endParaRPr lang="en-US" altLang="zh-CN"/>
          </a:p>
        </p:txBody>
      </p:sp>
      <p:sp>
        <p:nvSpPr>
          <p:cNvPr id="6" name="文本框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下列哪些是测试的学派</a:t>
            </a:r>
          </a:p>
        </p:txBody>
      </p:sp>
      <p:sp>
        <p:nvSpPr>
          <p:cNvPr id="7" name="文本框 6"/>
          <p:cNvSpPr txBox="1"/>
          <p:nvPr>
            <p:custDataLst>
              <p:tags r:id="rId3"/>
            </p:custDataLst>
          </p:nvPr>
        </p:nvSpPr>
        <p:spPr>
          <a:xfrm>
            <a:off x="182215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标准学派</a:t>
            </a:r>
          </a:p>
        </p:txBody>
      </p:sp>
      <p:sp>
        <p:nvSpPr>
          <p:cNvPr id="8" name="文本框 7"/>
          <p:cNvSpPr txBox="1"/>
          <p:nvPr>
            <p:custDataLst>
              <p:tags r:id="rId4"/>
            </p:custDataLst>
          </p:nvPr>
        </p:nvSpPr>
        <p:spPr>
          <a:xfrm>
            <a:off x="1822150" y="34718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质量学派</a:t>
            </a:r>
          </a:p>
        </p:txBody>
      </p:sp>
      <p:sp>
        <p:nvSpPr>
          <p:cNvPr id="9" name="文本框 8"/>
          <p:cNvSpPr txBox="1"/>
          <p:nvPr>
            <p:custDataLst>
              <p:tags r:id="rId5"/>
            </p:custDataLst>
          </p:nvPr>
        </p:nvSpPr>
        <p:spPr>
          <a:xfrm>
            <a:off x="1822150" y="41576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自动学派</a:t>
            </a:r>
          </a:p>
        </p:txBody>
      </p:sp>
      <p:sp>
        <p:nvSpPr>
          <p:cNvPr id="10" name="文本框 9"/>
          <p:cNvSpPr txBox="1"/>
          <p:nvPr>
            <p:custDataLst>
              <p:tags r:id="rId6"/>
            </p:custDataLst>
          </p:nvPr>
        </p:nvSpPr>
        <p:spPr>
          <a:xfrm>
            <a:off x="1822150" y="48434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敏捷学派</a:t>
            </a:r>
          </a:p>
        </p:txBody>
      </p:sp>
      <p:sp>
        <p:nvSpPr>
          <p:cNvPr id="11" name="矩形 10"/>
          <p:cNvSpPr>
            <a:spLocks noChangeAspect="1"/>
          </p:cNvSpPr>
          <p:nvPr>
            <p:custDataLst>
              <p:tags r:id="rId7"/>
            </p:custDataLst>
          </p:nvPr>
        </p:nvSpPr>
        <p:spPr>
          <a:xfrm>
            <a:off x="110777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8"/>
            </p:custDataLst>
          </p:nvPr>
        </p:nvSpPr>
        <p:spPr>
          <a:xfrm>
            <a:off x="1107775" y="35361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9"/>
            </p:custDataLst>
          </p:nvPr>
        </p:nvSpPr>
        <p:spPr>
          <a:xfrm>
            <a:off x="1107775" y="42219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p:cNvSpPr>
            <a:spLocks noChangeAspect="1"/>
          </p:cNvSpPr>
          <p:nvPr>
            <p:custDataLst>
              <p:tags r:id="rId10"/>
            </p:custDataLst>
          </p:nvPr>
        </p:nvSpPr>
        <p:spPr>
          <a:xfrm>
            <a:off x="1107775" y="49077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文本框 24"/>
          <p:cNvSpPr txBox="1"/>
          <p:nvPr>
            <p:custDataLst>
              <p:tags r:id="rId12"/>
            </p:custDataLst>
          </p:nvPr>
        </p:nvSpPr>
        <p:spPr>
          <a:xfrm>
            <a:off x="1828800" y="5529263"/>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上下文驱动学派</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6" name="矩形 25"/>
          <p:cNvSpPr>
            <a:spLocks noChangeAspect="1"/>
          </p:cNvSpPr>
          <p:nvPr>
            <p:custDataLst>
              <p:tags r:id="rId13"/>
            </p:custDataLst>
          </p:nvPr>
        </p:nvSpPr>
        <p:spPr>
          <a:xfrm>
            <a:off x="1107775"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p:cNvGrpSpPr/>
          <p:nvPr>
            <p:custDataLst>
              <p:tags r:id="rId14"/>
            </p:custDataLst>
          </p:nvPr>
        </p:nvGrpSpPr>
        <p:grpSpPr>
          <a:xfrm>
            <a:off x="0" y="0"/>
            <a:ext cx="9144000" cy="635000"/>
            <a:chOff x="0" y="0"/>
            <a:chExt cx="9144000" cy="635000"/>
          </a:xfrm>
        </p:grpSpPr>
        <p:sp>
          <p:nvSpPr>
            <p:cNvPr id="16" name="TitleBackground"/>
            <p:cNvSpPr/>
            <p:nvPr>
              <p:custDataLst>
                <p:tags r:id="rId1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3" name="TipText"/>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14876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latin typeface="+mj-ea"/>
              </a:rPr>
              <a:t>4.4 </a:t>
            </a:r>
            <a:r>
              <a:rPr lang="zh-CN" altLang="zh-CN" dirty="0">
                <a:solidFill>
                  <a:srgbClr val="FFFF00"/>
                </a:solidFill>
                <a:latin typeface="+mj-ea"/>
              </a:rPr>
              <a:t>基于风险的测试</a:t>
            </a:r>
            <a:r>
              <a:rPr lang="zh-CN" altLang="en-US" dirty="0">
                <a:solidFill>
                  <a:srgbClr val="FFFF00"/>
                </a:solidFill>
                <a:latin typeface="+mj-ea"/>
              </a:rPr>
              <a:t>策略</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63</a:t>
            </a:fld>
            <a:endParaRPr lang="en-US" altLang="zh-C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137" y="1581771"/>
            <a:ext cx="7104062" cy="369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801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258888" y="188913"/>
            <a:ext cx="6481762" cy="762000"/>
          </a:xfrm>
        </p:spPr>
        <p:txBody>
          <a:bodyPr/>
          <a:lstStyle/>
          <a:p>
            <a:pPr algn="ctr" eaLnBrk="1" hangingPunct="1">
              <a:defRPr/>
            </a:pPr>
            <a:r>
              <a:rPr lang="en-US" altLang="zh-CN" sz="3200" dirty="0">
                <a:solidFill>
                  <a:srgbClr val="FFFF00"/>
                </a:solidFill>
                <a:latin typeface="+mj-ea"/>
              </a:rPr>
              <a:t>4.4 </a:t>
            </a:r>
            <a:r>
              <a:rPr lang="zh-CN" altLang="zh-CN" sz="3200" dirty="0">
                <a:solidFill>
                  <a:srgbClr val="FFFF00"/>
                </a:solidFill>
                <a:latin typeface="+mj-ea"/>
              </a:rPr>
              <a:t>基于风险的测试</a:t>
            </a:r>
            <a:r>
              <a:rPr lang="zh-CN" altLang="en-US" sz="3200" dirty="0">
                <a:solidFill>
                  <a:srgbClr val="FFFF00"/>
                </a:solidFill>
                <a:latin typeface="+mj-ea"/>
              </a:rPr>
              <a:t>策略</a:t>
            </a:r>
          </a:p>
        </p:txBody>
      </p:sp>
      <p:sp>
        <p:nvSpPr>
          <p:cNvPr id="84995" name="Rectangle 3"/>
          <p:cNvSpPr>
            <a:spLocks noGrp="1" noChangeArrowheads="1"/>
          </p:cNvSpPr>
          <p:nvPr>
            <p:ph type="body" idx="1"/>
          </p:nvPr>
        </p:nvSpPr>
        <p:spPr>
          <a:xfrm>
            <a:off x="395536" y="1340768"/>
            <a:ext cx="7776343" cy="3887788"/>
          </a:xfrm>
        </p:spPr>
        <p:txBody>
          <a:bodyPr/>
          <a:lstStyle/>
          <a:p>
            <a:pPr marL="355600" indent="-355600">
              <a:lnSpc>
                <a:spcPct val="150000"/>
              </a:lnSpc>
              <a:spcBef>
                <a:spcPct val="0"/>
              </a:spcBef>
              <a:buClr>
                <a:srgbClr val="91AC4E"/>
              </a:buClr>
              <a:buSzPct val="80000"/>
              <a:buFont typeface="Wingdings" pitchFamily="2" charset="2"/>
              <a:buChar char="p"/>
              <a:defRPr/>
            </a:pPr>
            <a:r>
              <a:rPr lang="zh-CN" altLang="en-US" sz="2400" dirty="0">
                <a:effectLst>
                  <a:outerShdw blurRad="38100" dist="38100" dir="2700000" algn="tl">
                    <a:srgbClr val="C0C0C0"/>
                  </a:outerShdw>
                </a:effectLst>
                <a:latin typeface="宋体" charset="-122"/>
                <a:ea typeface="宋体" charset="-122"/>
              </a:rPr>
              <a:t>基于风险的测试策略是指评估测试的优先级，先做高优先级的测试，如果时间或精力不够，低优先级的测试可以暂时先不做</a:t>
            </a:r>
            <a:endParaRPr lang="en-US" altLang="zh-CN" sz="2400" dirty="0">
              <a:effectLst>
                <a:outerShdw blurRad="38100" dist="38100" dir="2700000" algn="tl">
                  <a:srgbClr val="C0C0C0"/>
                </a:outerShdw>
              </a:effectLst>
              <a:latin typeface="宋体" charset="-122"/>
              <a:ea typeface="宋体" charset="-122"/>
            </a:endParaRPr>
          </a:p>
          <a:p>
            <a:pPr marL="355600" indent="-355600">
              <a:lnSpc>
                <a:spcPct val="150000"/>
              </a:lnSpc>
              <a:spcBef>
                <a:spcPct val="0"/>
              </a:spcBef>
              <a:buClr>
                <a:srgbClr val="91AC4E"/>
              </a:buClr>
              <a:buSzPct val="80000"/>
              <a:buFont typeface="Wingdings" pitchFamily="2" charset="2"/>
              <a:buChar char="p"/>
              <a:defRPr/>
            </a:pPr>
            <a:r>
              <a:rPr lang="zh-CN" altLang="en-US" sz="2400" dirty="0">
                <a:effectLst>
                  <a:outerShdw blurRad="38100" dist="38100" dir="2700000" algn="tl">
                    <a:srgbClr val="C0C0C0"/>
                  </a:outerShdw>
                </a:effectLst>
                <a:latin typeface="宋体" charset="-122"/>
                <a:ea typeface="宋体" charset="-122"/>
              </a:rPr>
              <a:t>优先级的影响因素</a:t>
            </a:r>
            <a:endParaRPr lang="en-US" altLang="zh-CN" sz="2400" dirty="0">
              <a:effectLst>
                <a:outerShdw blurRad="38100" dist="38100" dir="2700000" algn="tl">
                  <a:srgbClr val="C0C0C0"/>
                </a:outerShdw>
              </a:effectLst>
              <a:latin typeface="宋体" charset="-122"/>
              <a:ea typeface="宋体" charset="-122"/>
            </a:endParaRPr>
          </a:p>
          <a:p>
            <a:pPr marL="755650" lvl="1" indent="-355600">
              <a:lnSpc>
                <a:spcPct val="150000"/>
              </a:lnSpc>
              <a:spcBef>
                <a:spcPct val="0"/>
              </a:spcBef>
              <a:buClr>
                <a:srgbClr val="91AC4E"/>
              </a:buClr>
              <a:buSzPct val="80000"/>
              <a:buFont typeface="Wingdings" pitchFamily="2" charset="2"/>
              <a:buChar char="p"/>
              <a:defRPr/>
            </a:pPr>
            <a:r>
              <a:rPr lang="zh-CN" altLang="en-US" sz="2400" dirty="0">
                <a:effectLst>
                  <a:outerShdw blurRad="38100" dist="38100" dir="2700000" algn="tl">
                    <a:srgbClr val="C0C0C0"/>
                  </a:outerShdw>
                </a:effectLst>
                <a:latin typeface="宋体" charset="-122"/>
                <a:ea typeface="宋体" charset="-122"/>
              </a:rPr>
              <a:t>该功能出问题对用户的影响？</a:t>
            </a:r>
            <a:endParaRPr lang="en-US" altLang="zh-CN" sz="2400" dirty="0">
              <a:effectLst>
                <a:outerShdw blurRad="38100" dist="38100" dir="2700000" algn="tl">
                  <a:srgbClr val="C0C0C0"/>
                </a:outerShdw>
              </a:effectLst>
              <a:latin typeface="宋体" charset="-122"/>
              <a:ea typeface="宋体" charset="-122"/>
            </a:endParaRPr>
          </a:p>
          <a:p>
            <a:pPr marL="755650" lvl="1" indent="-355600">
              <a:lnSpc>
                <a:spcPct val="150000"/>
              </a:lnSpc>
              <a:spcBef>
                <a:spcPct val="0"/>
              </a:spcBef>
              <a:buClr>
                <a:srgbClr val="91AC4E"/>
              </a:buClr>
              <a:buSzPct val="80000"/>
              <a:buFont typeface="Wingdings" pitchFamily="2" charset="2"/>
              <a:buChar char="p"/>
              <a:defRPr/>
            </a:pPr>
            <a:r>
              <a:rPr lang="zh-CN" altLang="en-US" sz="2400" dirty="0">
                <a:effectLst>
                  <a:outerShdw blurRad="38100" dist="38100" dir="2700000" algn="tl">
                    <a:srgbClr val="C0C0C0"/>
                  </a:outerShdw>
                </a:effectLst>
                <a:latin typeface="宋体" charset="-122"/>
                <a:ea typeface="宋体" charset="-122"/>
              </a:rPr>
              <a:t>出问题的概率？</a:t>
            </a:r>
            <a:endParaRPr lang="en-US" altLang="zh-CN" sz="2400" dirty="0">
              <a:effectLst>
                <a:outerShdw blurRad="38100" dist="38100" dir="2700000" algn="tl">
                  <a:srgbClr val="C0C0C0"/>
                </a:outerShdw>
              </a:effectLst>
              <a:latin typeface="宋体" charset="-122"/>
              <a:ea typeface="宋体" charset="-122"/>
            </a:endParaRPr>
          </a:p>
          <a:p>
            <a:pPr marL="755650" lvl="1" indent="-355600">
              <a:lnSpc>
                <a:spcPct val="150000"/>
              </a:lnSpc>
              <a:spcBef>
                <a:spcPct val="0"/>
              </a:spcBef>
              <a:buClr>
                <a:srgbClr val="91AC4E"/>
              </a:buClr>
              <a:buSzPct val="80000"/>
              <a:buFont typeface="Wingdings" pitchFamily="2" charset="2"/>
              <a:buChar char="p"/>
              <a:defRPr/>
            </a:pPr>
            <a:r>
              <a:rPr lang="zh-CN" altLang="en-US" sz="2400" dirty="0">
                <a:effectLst>
                  <a:outerShdw blurRad="38100" dist="38100" dir="2700000" algn="tl">
                    <a:srgbClr val="C0C0C0"/>
                  </a:outerShdw>
                </a:effectLst>
                <a:latin typeface="宋体" charset="-122"/>
                <a:ea typeface="宋体" charset="-122"/>
              </a:rPr>
              <a:t>新功能或修改的功能对该功能是否有高的依赖性</a:t>
            </a:r>
          </a:p>
          <a:p>
            <a:pPr marL="355600" indent="-355600">
              <a:lnSpc>
                <a:spcPct val="150000"/>
              </a:lnSpc>
              <a:spcBef>
                <a:spcPct val="0"/>
              </a:spcBef>
              <a:buClr>
                <a:srgbClr val="91AC4E"/>
              </a:buClr>
              <a:buSzPct val="80000"/>
              <a:buFont typeface="Wingdings" pitchFamily="2" charset="2"/>
              <a:buChar char="p"/>
              <a:defRPr/>
            </a:pPr>
            <a:r>
              <a:rPr lang="zh-CN" altLang="en-US" sz="2400" dirty="0">
                <a:effectLst>
                  <a:outerShdw blurRad="38100" dist="38100" dir="2700000" algn="tl">
                    <a:srgbClr val="C0C0C0"/>
                  </a:outerShdw>
                </a:effectLst>
                <a:latin typeface="宋体" charset="-122"/>
                <a:ea typeface="宋体" charset="-122"/>
              </a:rPr>
              <a:t>软件测试总是有风险的，</a:t>
            </a:r>
            <a:r>
              <a:rPr lang="zh-CN" altLang="zh-CN" sz="2400" dirty="0">
                <a:effectLst>
                  <a:outerShdw blurRad="38100" dist="38100" dir="2700000" algn="tl">
                    <a:srgbClr val="C0C0C0"/>
                  </a:outerShdw>
                </a:effectLst>
                <a:latin typeface="宋体" charset="-122"/>
                <a:ea typeface="宋体" charset="-122"/>
              </a:rPr>
              <a:t>基于风险的测试</a:t>
            </a:r>
            <a:r>
              <a:rPr lang="zh-CN" altLang="en-US" sz="2400" dirty="0">
                <a:effectLst>
                  <a:outerShdw blurRad="38100" dist="38100" dir="2700000" algn="tl">
                    <a:srgbClr val="C0C0C0"/>
                  </a:outerShdw>
                </a:effectLst>
                <a:latin typeface="宋体" charset="-122"/>
                <a:ea typeface="宋体" charset="-122"/>
              </a:rPr>
              <a:t>策略是最常用的策略</a:t>
            </a:r>
            <a:endParaRPr lang="en-US" altLang="zh-CN" sz="2400" dirty="0">
              <a:effectLst>
                <a:outerShdw blurRad="38100" dist="38100" dir="2700000" algn="tl">
                  <a:srgbClr val="C0C0C0"/>
                </a:outerShdw>
              </a:effectLst>
              <a:latin typeface="宋体" charset="-122"/>
              <a:ea typeface="宋体" charset="-122"/>
            </a:endParaRPr>
          </a:p>
          <a:p>
            <a:pPr marL="355600" indent="-355600">
              <a:lnSpc>
                <a:spcPct val="150000"/>
              </a:lnSpc>
              <a:spcBef>
                <a:spcPct val="0"/>
              </a:spcBef>
              <a:buClr>
                <a:srgbClr val="91AC4E"/>
              </a:buClr>
              <a:buSzPct val="80000"/>
              <a:buFont typeface="Wingdings" pitchFamily="2" charset="2"/>
              <a:buChar char="p"/>
              <a:defRPr/>
            </a:pPr>
            <a:r>
              <a:rPr lang="zh-CN" altLang="en-US" sz="2400" dirty="0">
                <a:effectLst>
                  <a:outerShdw blurRad="38100" dist="38100" dir="2700000" algn="tl">
                    <a:srgbClr val="C0C0C0"/>
                  </a:outerShdw>
                </a:effectLst>
                <a:latin typeface="宋体" charset="-122"/>
                <a:ea typeface="宋体" charset="-122"/>
              </a:rPr>
              <a:t>在敏捷开发模式中，这种策略更能发挥价值</a:t>
            </a:r>
            <a:endParaRPr lang="en-US" altLang="zh-CN" sz="2400" dirty="0">
              <a:effectLst>
                <a:outerShdw blurRad="38100" dist="38100" dir="2700000" algn="tl">
                  <a:srgbClr val="C0C0C0"/>
                </a:outerShdw>
              </a:effectLst>
              <a:latin typeface="宋体" charset="-122"/>
              <a:ea typeface="宋体"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258888" y="188913"/>
            <a:ext cx="6481762" cy="762000"/>
          </a:xfrm>
        </p:spPr>
        <p:txBody>
          <a:bodyPr/>
          <a:lstStyle/>
          <a:p>
            <a:pPr algn="ctr" eaLnBrk="1" hangingPunct="1">
              <a:defRPr/>
            </a:pPr>
            <a:r>
              <a:rPr lang="zh-CN" altLang="en-US" sz="3200" dirty="0">
                <a:solidFill>
                  <a:srgbClr val="FFFF00"/>
                </a:solidFill>
                <a:latin typeface="+mj-ea"/>
              </a:rPr>
              <a:t>基于</a:t>
            </a:r>
            <a:r>
              <a:rPr lang="zh-CN" altLang="zh-CN" sz="3200" dirty="0">
                <a:solidFill>
                  <a:srgbClr val="FFFF00"/>
                </a:solidFill>
                <a:latin typeface="+mj-ea"/>
              </a:rPr>
              <a:t>风险的测试</a:t>
            </a:r>
            <a:r>
              <a:rPr lang="zh-CN" altLang="en-US" sz="3200" dirty="0">
                <a:solidFill>
                  <a:srgbClr val="FFFF00"/>
                </a:solidFill>
                <a:latin typeface="+mj-ea"/>
              </a:rPr>
              <a:t>策略分析</a:t>
            </a:r>
          </a:p>
        </p:txBody>
      </p:sp>
      <p:sp>
        <p:nvSpPr>
          <p:cNvPr id="84995" name="Rectangle 3"/>
          <p:cNvSpPr>
            <a:spLocks noGrp="1" noChangeArrowheads="1"/>
          </p:cNvSpPr>
          <p:nvPr>
            <p:ph type="body" idx="1"/>
          </p:nvPr>
        </p:nvSpPr>
        <p:spPr>
          <a:xfrm>
            <a:off x="395288" y="1341438"/>
            <a:ext cx="7921625" cy="1655762"/>
          </a:xfrm>
        </p:spPr>
        <p:txBody>
          <a:bodyPr/>
          <a:lstStyle/>
          <a:p>
            <a:pPr marL="355600" indent="-355600">
              <a:lnSpc>
                <a:spcPct val="150000"/>
              </a:lnSpc>
              <a:spcBef>
                <a:spcPct val="0"/>
              </a:spcBef>
              <a:buClr>
                <a:srgbClr val="91AC4E"/>
              </a:buClr>
              <a:buSzPct val="80000"/>
              <a:buFont typeface="Wingdings" pitchFamily="2" charset="2"/>
              <a:buChar char="p"/>
              <a:defRPr/>
            </a:pPr>
            <a:r>
              <a:rPr lang="zh-CN" sz="2400" kern="1200" dirty="0">
                <a:effectLst>
                  <a:outerShdw blurRad="38100" dist="38100" dir="2700000" algn="tl">
                    <a:srgbClr val="FFFFFF"/>
                  </a:outerShdw>
                </a:effectLst>
                <a:latin typeface="宋体"/>
                <a:ea typeface="宋体"/>
                <a:cs typeface="宋体"/>
              </a:rPr>
              <a:t>软件产品的风险度可以通过出错的影响程度和出现的概率来计算</a:t>
            </a:r>
            <a:endParaRPr lang="en-US" altLang="zh-CN" sz="2400" kern="1200" dirty="0">
              <a:effectLst>
                <a:outerShdw blurRad="38100" dist="38100" dir="2700000" algn="tl">
                  <a:srgbClr val="FFFFFF"/>
                </a:outerShdw>
              </a:effectLst>
              <a:latin typeface="宋体"/>
              <a:ea typeface="宋体"/>
              <a:cs typeface="宋体"/>
            </a:endParaRPr>
          </a:p>
        </p:txBody>
      </p:sp>
      <p:pic>
        <p:nvPicPr>
          <p:cNvPr id="87043" name="Picture 4" descr="3-18.gif"/>
          <p:cNvPicPr>
            <a:picLocks noChangeAspect="1"/>
          </p:cNvPicPr>
          <p:nvPr/>
        </p:nvPicPr>
        <p:blipFill>
          <a:blip r:embed="rId3"/>
          <a:srcRect/>
          <a:stretch>
            <a:fillRect/>
          </a:stretch>
        </p:blipFill>
        <p:spPr bwMode="auto">
          <a:xfrm>
            <a:off x="1187624" y="2587780"/>
            <a:ext cx="5611812" cy="3455988"/>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66</a:t>
            </a:fld>
            <a:endParaRPr lang="en-US" altLang="zh-C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56792"/>
            <a:ext cx="68294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489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258888" y="333375"/>
            <a:ext cx="6192837" cy="762000"/>
          </a:xfrm>
        </p:spPr>
        <p:txBody>
          <a:bodyPr/>
          <a:lstStyle/>
          <a:p>
            <a:pPr algn="ctr" eaLnBrk="1" hangingPunct="1">
              <a:defRPr/>
            </a:pPr>
            <a:r>
              <a:rPr lang="zh-CN" altLang="en-US" sz="3200" dirty="0">
                <a:solidFill>
                  <a:srgbClr val="FFFF00"/>
                </a:solidFill>
                <a:latin typeface="+mj-ea"/>
              </a:rPr>
              <a:t>风险测试步骤</a:t>
            </a:r>
            <a:endParaRPr lang="en-US" altLang="zh-CN" sz="3200" dirty="0">
              <a:solidFill>
                <a:srgbClr val="FFFF00"/>
              </a:solidFill>
              <a:latin typeface="+mj-ea"/>
            </a:endParaRPr>
          </a:p>
        </p:txBody>
      </p:sp>
      <p:sp>
        <p:nvSpPr>
          <p:cNvPr id="87043" name="Rectangle 3"/>
          <p:cNvSpPr>
            <a:spLocks noGrp="1" noChangeArrowheads="1"/>
          </p:cNvSpPr>
          <p:nvPr>
            <p:ph type="body" idx="1"/>
          </p:nvPr>
        </p:nvSpPr>
        <p:spPr>
          <a:xfrm>
            <a:off x="611188" y="1916113"/>
            <a:ext cx="8064500" cy="4016375"/>
          </a:xfrm>
        </p:spPr>
        <p:txBody>
          <a:bodyPr/>
          <a:lstStyle/>
          <a:p>
            <a:pPr marL="355600" indent="-355600">
              <a:lnSpc>
                <a:spcPct val="150000"/>
              </a:lnSpc>
              <a:spcBef>
                <a:spcPct val="0"/>
              </a:spcBef>
              <a:buClr>
                <a:srgbClr val="91AC4E"/>
              </a:buClr>
              <a:buSzPct val="80000"/>
              <a:buFont typeface="Wingdings" pitchFamily="2" charset="2"/>
              <a:buChar char="p"/>
              <a:defRPr/>
            </a:pPr>
            <a:r>
              <a:rPr lang="zh-CN" sz="2400" kern="1200" dirty="0">
                <a:effectLst>
                  <a:outerShdw blurRad="38100" dist="38100" dir="2700000" algn="tl">
                    <a:srgbClr val="FFFFFF"/>
                  </a:outerShdw>
                </a:effectLst>
                <a:latin typeface="宋体"/>
                <a:ea typeface="宋体"/>
                <a:cs typeface="宋体"/>
              </a:rPr>
              <a:t>列出软件的所有功能和特性；</a:t>
            </a:r>
          </a:p>
          <a:p>
            <a:pPr marL="355600" indent="-355600">
              <a:lnSpc>
                <a:spcPct val="150000"/>
              </a:lnSpc>
              <a:spcBef>
                <a:spcPct val="0"/>
              </a:spcBef>
              <a:buClr>
                <a:srgbClr val="91AC4E"/>
              </a:buClr>
              <a:buSzPct val="80000"/>
              <a:buFont typeface="Wingdings" pitchFamily="2" charset="2"/>
              <a:buChar char="p"/>
              <a:defRPr/>
            </a:pPr>
            <a:r>
              <a:rPr lang="zh-CN" sz="2400" kern="1200" dirty="0">
                <a:effectLst>
                  <a:outerShdw blurRad="38100" dist="38100" dir="2700000" algn="tl">
                    <a:srgbClr val="FFFFFF"/>
                  </a:outerShdw>
                </a:effectLst>
                <a:latin typeface="宋体"/>
                <a:ea typeface="宋体"/>
                <a:cs typeface="宋体"/>
              </a:rPr>
              <a:t>确定每个功能出错的可能性；</a:t>
            </a:r>
          </a:p>
          <a:p>
            <a:pPr marL="355600" indent="-355600">
              <a:lnSpc>
                <a:spcPct val="150000"/>
              </a:lnSpc>
              <a:spcBef>
                <a:spcPct val="0"/>
              </a:spcBef>
              <a:buClr>
                <a:srgbClr val="91AC4E"/>
              </a:buClr>
              <a:buSzPct val="80000"/>
              <a:buFont typeface="Wingdings" pitchFamily="2" charset="2"/>
              <a:buChar char="p"/>
              <a:defRPr/>
            </a:pPr>
            <a:r>
              <a:rPr lang="zh-CN" sz="2400" kern="1200" dirty="0">
                <a:effectLst>
                  <a:outerShdw blurRad="38100" dist="38100" dir="2700000" algn="tl">
                    <a:srgbClr val="FFFFFF"/>
                  </a:outerShdw>
                </a:effectLst>
                <a:latin typeface="宋体"/>
                <a:ea typeface="宋体"/>
                <a:cs typeface="宋体"/>
              </a:rPr>
              <a:t>如果某个功能出错或欠缺某个特征，需要评估对用户使用软件产品的影响程度；</a:t>
            </a:r>
          </a:p>
          <a:p>
            <a:pPr marL="355600" indent="-355600">
              <a:lnSpc>
                <a:spcPct val="150000"/>
              </a:lnSpc>
              <a:spcBef>
                <a:spcPct val="0"/>
              </a:spcBef>
              <a:buClr>
                <a:srgbClr val="91AC4E"/>
              </a:buClr>
              <a:buSzPct val="80000"/>
              <a:buFont typeface="Wingdings" pitchFamily="2" charset="2"/>
              <a:buChar char="p"/>
              <a:defRPr/>
            </a:pPr>
            <a:r>
              <a:rPr lang="zh-CN" sz="2400" kern="1200" dirty="0">
                <a:effectLst>
                  <a:outerShdw blurRad="38100" dist="38100" dir="2700000" algn="tl">
                    <a:srgbClr val="FFFFFF"/>
                  </a:outerShdw>
                </a:effectLst>
                <a:latin typeface="宋体"/>
                <a:ea typeface="宋体"/>
                <a:cs typeface="宋体"/>
              </a:rPr>
              <a:t>根据上面两个步骤，计算风险度；</a:t>
            </a:r>
          </a:p>
          <a:p>
            <a:pPr marL="355600" indent="-355600">
              <a:lnSpc>
                <a:spcPct val="150000"/>
              </a:lnSpc>
              <a:spcBef>
                <a:spcPct val="0"/>
              </a:spcBef>
              <a:buClr>
                <a:srgbClr val="91AC4E"/>
              </a:buClr>
              <a:buSzPct val="80000"/>
              <a:buFont typeface="Wingdings" pitchFamily="2" charset="2"/>
              <a:buChar char="p"/>
              <a:defRPr/>
            </a:pPr>
            <a:r>
              <a:rPr lang="zh-CN" sz="2400" kern="1200" dirty="0">
                <a:effectLst>
                  <a:outerShdw blurRad="38100" dist="38100" dir="2700000" algn="tl">
                    <a:srgbClr val="FFFFFF"/>
                  </a:outerShdw>
                </a:effectLst>
                <a:latin typeface="宋体"/>
                <a:ea typeface="宋体"/>
                <a:cs typeface="宋体"/>
              </a:rPr>
              <a:t>根据可能出错的迹象，来修改风险度；</a:t>
            </a:r>
          </a:p>
          <a:p>
            <a:pPr marL="355600" indent="-355600">
              <a:lnSpc>
                <a:spcPct val="150000"/>
              </a:lnSpc>
              <a:spcBef>
                <a:spcPct val="0"/>
              </a:spcBef>
              <a:buClr>
                <a:srgbClr val="91AC4E"/>
              </a:buClr>
              <a:buSzPct val="80000"/>
              <a:buFont typeface="Wingdings" pitchFamily="2" charset="2"/>
              <a:buChar char="p"/>
              <a:defRPr/>
            </a:pPr>
            <a:r>
              <a:rPr lang="zh-CN" sz="2400" kern="1200" dirty="0">
                <a:effectLst>
                  <a:outerShdw blurRad="38100" dist="38100" dir="2700000" algn="tl">
                    <a:srgbClr val="FFFFFF"/>
                  </a:outerShdw>
                </a:effectLst>
                <a:latin typeface="宋体"/>
                <a:ea typeface="宋体"/>
                <a:cs typeface="宋体"/>
              </a:rPr>
              <a:t>决定测试的范围，编写测试方案</a:t>
            </a:r>
            <a:endParaRPr lang="en-US" altLang="zh-CN" sz="2400" kern="1200" dirty="0">
              <a:effectLst>
                <a:outerShdw blurRad="38100" dist="38100" dir="2700000" algn="tl">
                  <a:srgbClr val="FFFFFF"/>
                </a:outerShdw>
              </a:effectLst>
              <a:latin typeface="宋体"/>
              <a:ea typeface="宋体"/>
              <a:cs typeface="宋体"/>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68</a:t>
            </a:fld>
            <a:endParaRPr lang="en-US" altLang="zh-C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1871663"/>
            <a:ext cx="64865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6209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69</a:t>
            </a:fld>
            <a:endParaRPr lang="en-US" altLang="zh-C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226"/>
            <a:ext cx="9144000" cy="6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861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051050" y="333375"/>
            <a:ext cx="5602288" cy="836613"/>
          </a:xfrm>
        </p:spPr>
        <p:txBody>
          <a:bodyPr/>
          <a:lstStyle/>
          <a:p>
            <a:pPr algn="ctr" eaLnBrk="1" hangingPunct="1">
              <a:defRPr/>
            </a:pPr>
            <a:r>
              <a:rPr lang="zh-CN" altLang="en-US" sz="3600" dirty="0">
                <a:solidFill>
                  <a:srgbClr val="FFFF00"/>
                </a:solidFill>
                <a:latin typeface="+mj-ea"/>
              </a:rPr>
              <a:t>软件测试各个阶段</a:t>
            </a:r>
            <a:r>
              <a:rPr lang="en-US" altLang="zh-CN" sz="3600" dirty="0">
                <a:solidFill>
                  <a:srgbClr val="FFFF00"/>
                </a:solidFill>
                <a:latin typeface="+mj-ea"/>
              </a:rPr>
              <a:t>I/O</a:t>
            </a:r>
          </a:p>
        </p:txBody>
      </p:sp>
      <p:graphicFrame>
        <p:nvGraphicFramePr>
          <p:cNvPr id="1526823" name="Group 39"/>
          <p:cNvGraphicFramePr>
            <a:graphicFrameLocks noGrp="1"/>
          </p:cNvGraphicFramePr>
          <p:nvPr>
            <p:ph type="body" idx="1"/>
          </p:nvPr>
        </p:nvGraphicFramePr>
        <p:xfrm>
          <a:off x="755650" y="1412875"/>
          <a:ext cx="7872412" cy="4871594"/>
        </p:xfrm>
        <a:graphic>
          <a:graphicData uri="http://schemas.openxmlformats.org/drawingml/2006/table">
            <a:tbl>
              <a:tblPr/>
              <a:tblGrid>
                <a:gridCol w="1390650">
                  <a:extLst>
                    <a:ext uri="{9D8B030D-6E8A-4147-A177-3AD203B41FA5}">
                      <a16:colId xmlns:a16="http://schemas.microsoft.com/office/drawing/2014/main" val="20000"/>
                    </a:ext>
                  </a:extLst>
                </a:gridCol>
                <a:gridCol w="3240087">
                  <a:extLst>
                    <a:ext uri="{9D8B030D-6E8A-4147-A177-3AD203B41FA5}">
                      <a16:colId xmlns:a16="http://schemas.microsoft.com/office/drawing/2014/main" val="20001"/>
                    </a:ext>
                  </a:extLst>
                </a:gridCol>
                <a:gridCol w="3241675">
                  <a:extLst>
                    <a:ext uri="{9D8B030D-6E8A-4147-A177-3AD203B41FA5}">
                      <a16:colId xmlns:a16="http://schemas.microsoft.com/office/drawing/2014/main" val="20002"/>
                    </a:ext>
                  </a:extLst>
                </a:gridCol>
              </a:tblGrid>
              <a:tr h="3333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2400" b="1" i="0" u="none" strike="noStrike" cap="none" normalizeH="0" baseline="0">
                          <a:ln>
                            <a:noFill/>
                          </a:ln>
                          <a:solidFill>
                            <a:schemeClr val="tx2"/>
                          </a:solidFill>
                          <a:effectLst/>
                          <a:latin typeface="楷体_GB2312" pitchFamily="49" charset="-122"/>
                          <a:ea typeface="楷体_GB2312" pitchFamily="49" charset="-122"/>
                        </a:rPr>
                        <a:t>阶 段</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2400" b="1" i="0" u="none" strike="noStrike" cap="none" normalizeH="0" baseline="0">
                          <a:ln>
                            <a:noFill/>
                          </a:ln>
                          <a:solidFill>
                            <a:schemeClr val="tx2"/>
                          </a:solidFill>
                          <a:effectLst/>
                          <a:latin typeface="楷体_GB2312" pitchFamily="49" charset="-122"/>
                          <a:ea typeface="楷体_GB2312" pitchFamily="49" charset="-122"/>
                        </a:rPr>
                        <a:t>输  入</a:t>
                      </a: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2400" b="1" i="0" u="none" strike="noStrike" cap="none" normalizeH="0" baseline="0">
                          <a:ln>
                            <a:noFill/>
                          </a:ln>
                          <a:solidFill>
                            <a:schemeClr val="tx2"/>
                          </a:solidFill>
                          <a:effectLst/>
                          <a:latin typeface="楷体_GB2312" pitchFamily="49" charset="-122"/>
                          <a:ea typeface="楷体_GB2312" pitchFamily="49" charset="-122"/>
                        </a:rPr>
                        <a:t> 输  出</a:t>
                      </a: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032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 需求评审</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需求定义, 市场分析文档</a:t>
                      </a:r>
                      <a:r>
                        <a:rPr kumimoji="0" lang="en-US" altLang="zh-CN" sz="1600" b="1" i="0" u="none" strike="noStrike" cap="none" normalizeH="0" baseline="0">
                          <a:ln>
                            <a:noFill/>
                          </a:ln>
                          <a:solidFill>
                            <a:schemeClr val="tx1"/>
                          </a:solidFill>
                          <a:effectLst/>
                          <a:latin typeface="Arial" pitchFamily="34" charset="0"/>
                          <a:ea typeface="宋体" pitchFamily="2" charset="-122"/>
                        </a:rPr>
                        <a:t>, </a:t>
                      </a:r>
                      <a:r>
                        <a:rPr kumimoji="0" lang="zh-CN" altLang="en-US" sz="1600" b="1" i="0" u="none" strike="noStrike" cap="none" normalizeH="0" baseline="0">
                          <a:ln>
                            <a:noFill/>
                          </a:ln>
                          <a:solidFill>
                            <a:schemeClr val="tx1"/>
                          </a:solidFill>
                          <a:effectLst/>
                          <a:latin typeface="Arial" pitchFamily="34" charset="0"/>
                          <a:ea typeface="宋体" pitchFamily="2" charset="-122"/>
                        </a:rPr>
                        <a:t>相关技术文档</a:t>
                      </a:r>
                      <a:endParaRPr kumimoji="0" lang="en-US" altLang="zh-CN" sz="1600" b="1" i="0" u="none" strike="noStrike" cap="none" normalizeH="0" baseline="0">
                        <a:ln>
                          <a:noFill/>
                        </a:ln>
                        <a:solidFill>
                          <a:schemeClr val="tx1"/>
                        </a:solidFill>
                        <a:effectLst/>
                        <a:latin typeface="Arial" pitchFamily="34" charset="0"/>
                        <a:ea typeface="宋体"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市场需求分析会议记要 , 功能设计, </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技术设计</a:t>
                      </a:r>
                      <a:endParaRPr kumimoji="0" lang="en-US" altLang="zh-CN" sz="1600" b="1" i="0" u="none" strike="noStrike" cap="none" normalizeH="0" baseline="0">
                        <a:ln>
                          <a:noFill/>
                        </a:ln>
                        <a:solidFill>
                          <a:schemeClr val="tx1"/>
                        </a:solidFill>
                        <a:effectLst/>
                        <a:latin typeface="Arial" pitchFamily="34" charset="0"/>
                        <a:ea typeface="宋体"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349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设计审查 </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市场需求文档,  技术设计文档</a:t>
                      </a:r>
                      <a:r>
                        <a:rPr kumimoji="0" lang="en-US" altLang="zh-CN" sz="1600" b="1" i="0" u="none" strike="noStrike" cap="none" normalizeH="0" baseline="0">
                          <a:ln>
                            <a:noFill/>
                          </a:ln>
                          <a:solidFill>
                            <a:schemeClr val="tx1"/>
                          </a:solidFill>
                          <a:effectLst/>
                          <a:latin typeface="Arial" pitchFamily="34" charset="0"/>
                          <a:ea typeface="宋体" pitchFamily="2" charset="-122"/>
                        </a:rPr>
                        <a:t> </a:t>
                      </a: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测试计划,  测试用例</a:t>
                      </a: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080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单元测试</a:t>
                      </a:r>
                      <a:endParaRPr kumimoji="0" lang="en-US" altLang="zh-CN" sz="1600" b="1"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集成测试 </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代码完成文件包</a:t>
                      </a:r>
                      <a:r>
                        <a:rPr kumimoji="0" lang="en-US" altLang="zh-CN" sz="1600" b="1" i="0" u="none" strike="noStrike" cap="none" normalizeH="0" baseline="0">
                          <a:ln>
                            <a:noFill/>
                          </a:ln>
                          <a:solidFill>
                            <a:schemeClr val="tx1"/>
                          </a:solidFill>
                          <a:effectLst/>
                          <a:latin typeface="Arial" pitchFamily="34" charset="0"/>
                          <a:ea typeface="宋体" pitchFamily="2" charset="-122"/>
                        </a:rPr>
                        <a:t>,</a:t>
                      </a:r>
                      <a:r>
                        <a:rPr kumimoji="0" lang="zh-CN" altLang="en-US" sz="1600" b="1" i="0" u="none" strike="noStrike" cap="none" normalizeH="0" baseline="0">
                          <a:ln>
                            <a:noFill/>
                          </a:ln>
                          <a:solidFill>
                            <a:schemeClr val="tx1"/>
                          </a:solidFill>
                          <a:effectLst/>
                          <a:latin typeface="Arial" pitchFamily="34" charset="0"/>
                          <a:ea typeface="宋体" pitchFamily="2" charset="-122"/>
                        </a:rPr>
                        <a:t>功能详细设计说明书</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最终技术文档</a:t>
                      </a: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完整测试用例,完备的测试计划</a:t>
                      </a:r>
                      <a:r>
                        <a:rPr kumimoji="0" lang="en-US" altLang="zh-CN" sz="1600" b="1" i="0" u="none" strike="noStrike" cap="none" normalizeH="0" baseline="0">
                          <a:ln>
                            <a:noFill/>
                          </a:ln>
                          <a:solidFill>
                            <a:schemeClr val="tx1"/>
                          </a:solidFill>
                          <a:effectLst/>
                          <a:latin typeface="Arial" pitchFamily="34" charset="0"/>
                          <a:ea typeface="宋体" pitchFamily="2" charset="-122"/>
                        </a:rPr>
                        <a:t>, </a:t>
                      </a:r>
                      <a:r>
                        <a:rPr kumimoji="0" lang="zh-CN" altLang="en-US" sz="1600" b="1" i="0" u="none" strike="noStrike" cap="none" normalizeH="0" baseline="0">
                          <a:ln>
                            <a:noFill/>
                          </a:ln>
                          <a:solidFill>
                            <a:schemeClr val="tx1"/>
                          </a:solidFill>
                          <a:effectLst/>
                          <a:latin typeface="Arial" pitchFamily="34" charset="0"/>
                          <a:ea typeface="宋体" pitchFamily="2" charset="-122"/>
                        </a:rPr>
                        <a:t>缺陷报告,</a:t>
                      </a:r>
                      <a:endParaRPr kumimoji="0" lang="en-US" altLang="zh-CN" sz="1600" b="1" i="0" u="none" strike="noStrike" cap="none" normalizeH="0" baseline="0">
                        <a:ln>
                          <a:noFill/>
                        </a:ln>
                        <a:solidFill>
                          <a:schemeClr val="tx1"/>
                        </a:solidFill>
                        <a:effectLst/>
                        <a:latin typeface="Arial"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功能验证测试报告</a:t>
                      </a: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524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系统测试</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1600" b="1" i="0" u="none" strike="noStrike" cap="none" normalizeH="0" baseline="0">
                        <a:ln>
                          <a:noFill/>
                        </a:ln>
                        <a:solidFill>
                          <a:schemeClr val="tx1"/>
                        </a:solidFill>
                        <a:effectLst/>
                        <a:latin typeface="Arial" pitchFamily="34" charset="0"/>
                        <a:ea typeface="宋体" pitchFamily="2"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代码修改后的文件包 </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完整测试用例,完备的测试计划</a:t>
                      </a:r>
                      <a:r>
                        <a:rPr kumimoji="0" lang="en-US" altLang="zh-CN" sz="1600" b="1" i="0" u="none" strike="noStrike" cap="none" normalizeH="0" baseline="0">
                          <a:ln>
                            <a:noFill/>
                          </a:ln>
                          <a:solidFill>
                            <a:schemeClr val="tx1"/>
                          </a:solidFill>
                          <a:effectLst/>
                          <a:latin typeface="Arial" pitchFamily="34" charset="0"/>
                          <a:ea typeface="宋体" pitchFamily="2" charset="-122"/>
                        </a:rPr>
                        <a:t> </a:t>
                      </a: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缺陷报告</a:t>
                      </a:r>
                      <a:endParaRPr kumimoji="0" lang="en-US" altLang="zh-CN" sz="1600" b="1" i="0" u="none" strike="noStrike" cap="none" normalizeH="0" baseline="0">
                        <a:ln>
                          <a:noFill/>
                        </a:ln>
                        <a:solidFill>
                          <a:schemeClr val="tx1"/>
                        </a:solidFill>
                        <a:effectLst/>
                        <a:latin typeface="Arial"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缺陷状态报告</a:t>
                      </a:r>
                      <a:endParaRPr kumimoji="0" lang="en-US" altLang="zh-CN" sz="1600" b="1" i="0" u="none" strike="noStrike" cap="none" normalizeH="0" baseline="0">
                        <a:ln>
                          <a:noFill/>
                        </a:ln>
                        <a:solidFill>
                          <a:schemeClr val="tx1"/>
                        </a:solidFill>
                        <a:effectLst/>
                        <a:latin typeface="Arial"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项目阶段报告</a:t>
                      </a: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11188">
                <a:tc>
                  <a:txBody>
                    <a:bodyPr/>
                    <a:lstStyle/>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确认测试</a:t>
                      </a:r>
                    </a:p>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itchFamily="2" charset="2"/>
                        <a:buNone/>
                        <a:tabLst/>
                      </a:pPr>
                      <a:endParaRPr kumimoji="0" lang="en-US" altLang="zh-CN" sz="1600" b="1" i="0" u="none" strike="noStrike" cap="none" normalizeH="0" baseline="0">
                        <a:ln>
                          <a:noFill/>
                        </a:ln>
                        <a:solidFill>
                          <a:schemeClr val="tx1"/>
                        </a:solidFill>
                        <a:effectLst/>
                        <a:latin typeface="Arial" pitchFamily="34" charset="0"/>
                        <a:ea typeface="宋体" pitchFamily="2" charset="-122"/>
                      </a:endParaRPr>
                    </a:p>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itchFamily="2" charset="2"/>
                        <a:buNone/>
                        <a:tabLst/>
                      </a:pPr>
                      <a:endParaRPr kumimoji="0" lang="zh-CN" altLang="en-US" sz="1600" b="1" i="0" u="none" strike="noStrike" cap="none" normalizeH="0" baseline="0">
                        <a:ln>
                          <a:noFill/>
                        </a:ln>
                        <a:solidFill>
                          <a:schemeClr val="tx1"/>
                        </a:solidFill>
                        <a:effectLst/>
                        <a:latin typeface="Arial" pitchFamily="34" charset="0"/>
                        <a:ea typeface="宋体" pitchFamily="2"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代码冻结文件包</a:t>
                      </a:r>
                    </a:p>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确认测试用例</a:t>
                      </a: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缺陷状态报告</a:t>
                      </a:r>
                      <a:endParaRPr kumimoji="0" lang="en-US" altLang="zh-CN" sz="1600" b="1" i="0" u="none" strike="noStrike" cap="none" normalizeH="0" baseline="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缺陷报告审查</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版本审查</a:t>
                      </a: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668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版本发布  </a:t>
                      </a: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代码发布文件包 </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a:ln>
                            <a:noFill/>
                          </a:ln>
                          <a:solidFill>
                            <a:schemeClr val="tx1"/>
                          </a:solidFill>
                          <a:effectLst/>
                          <a:latin typeface="Arial" pitchFamily="34" charset="0"/>
                          <a:ea typeface="宋体" pitchFamily="2" charset="-122"/>
                        </a:rPr>
                        <a:t>测试计划检查清单</a:t>
                      </a: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当前版本已知问题的清单</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版本发布报告</a:t>
                      </a: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Tree>
  </p:cSld>
  <p:clrMapOvr>
    <a:masterClrMapping/>
  </p:clrMapOvr>
  <p:transition spd="med">
    <p:split dir="in"/>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70</a:t>
            </a:fld>
            <a:endParaRPr lang="en-US" altLang="zh-C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3" y="1109663"/>
            <a:ext cx="74580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08901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71</a:t>
            </a:fld>
            <a:endParaRPr lang="en-US" altLang="zh-C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880" y="647700"/>
            <a:ext cx="75914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356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72</a:t>
            </a:fld>
            <a:endParaRPr lang="en-US" altLang="zh-CN"/>
          </a:p>
        </p:txBody>
      </p:sp>
      <p:sp>
        <p:nvSpPr>
          <p:cNvPr id="7" name="圆角矩形 6"/>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6" name="图片 15"/>
          <p:cNvPicPr>
            <a:picLocks noChangeAspect="1"/>
          </p:cNvPicPr>
          <p:nvPr/>
        </p:nvPicPr>
        <p:blipFill>
          <a:blip r:embed="rId12"/>
          <a:stretch>
            <a:fillRect/>
          </a:stretch>
        </p:blipFill>
        <p:spPr>
          <a:xfrm>
            <a:off x="342899" y="2147252"/>
            <a:ext cx="8664469" cy="3515043"/>
          </a:xfrm>
          <a:prstGeom prst="rect">
            <a:avLst/>
          </a:prstGeom>
        </p:spPr>
      </p:pic>
      <p:sp>
        <p:nvSpPr>
          <p:cNvPr id="17" name="文本框 16"/>
          <p:cNvSpPr txBox="1"/>
          <p:nvPr>
            <p:custDataLst>
              <p:tags r:id="rId4"/>
            </p:custDataLst>
          </p:nvPr>
        </p:nvSpPr>
        <p:spPr>
          <a:xfrm>
            <a:off x="7452320" y="3308032"/>
            <a:ext cx="1281336" cy="242522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3]</a:t>
            </a:r>
            <a:endPar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1"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6</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4915031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FF00"/>
                </a:solidFill>
              </a:rPr>
              <a:t>4.5 </a:t>
            </a:r>
            <a:r>
              <a:rPr lang="zh-CN" altLang="en-US" dirty="0">
                <a:solidFill>
                  <a:srgbClr val="FFFF00"/>
                </a:solidFill>
              </a:rPr>
              <a:t>测试过程改进</a:t>
            </a:r>
            <a:r>
              <a:rPr lang="zh-CN" altLang="en-US" b="1" i="1" dirty="0">
                <a:solidFill>
                  <a:schemeClr val="hlink"/>
                </a:solidFill>
              </a:rPr>
              <a:t> </a:t>
            </a:r>
            <a:endParaRPr lang="zh-CN" altLang="en-US" dirty="0"/>
          </a:p>
        </p:txBody>
      </p:sp>
      <p:sp>
        <p:nvSpPr>
          <p:cNvPr id="3" name="内容占位符 2"/>
          <p:cNvSpPr>
            <a:spLocks noGrp="1"/>
          </p:cNvSpPr>
          <p:nvPr>
            <p:ph idx="1"/>
          </p:nvPr>
        </p:nvSpPr>
        <p:spPr/>
        <p:txBody>
          <a:bodyPr/>
          <a:lstStyle/>
          <a:p>
            <a:r>
              <a:rPr lang="en-US" altLang="zh-CN" sz="2800" dirty="0"/>
              <a:t>KPA</a:t>
            </a:r>
            <a:r>
              <a:rPr lang="zh-CN" altLang="en-US" sz="2800" dirty="0"/>
              <a:t>（关键过程域）：美国国防部，</a:t>
            </a:r>
            <a:r>
              <a:rPr lang="en-US" altLang="zh-CN" sz="2800" dirty="0"/>
              <a:t>CMM</a:t>
            </a:r>
            <a:r>
              <a:rPr lang="zh-CN" altLang="en-US" sz="2800" dirty="0"/>
              <a:t>软件评估和测试</a:t>
            </a:r>
            <a:endParaRPr lang="en-US" altLang="zh-CN" sz="2800" dirty="0"/>
          </a:p>
          <a:p>
            <a:r>
              <a:rPr lang="en-US" altLang="zh-CN" sz="2800" dirty="0"/>
              <a:t>TSM</a:t>
            </a:r>
            <a:r>
              <a:rPr lang="zh-CN" altLang="en-US" sz="2800" dirty="0"/>
              <a:t>（测试支持模型）：</a:t>
            </a:r>
            <a:r>
              <a:rPr lang="en-US" altLang="zh-CN" sz="2800" dirty="0"/>
              <a:t>GELPER</a:t>
            </a:r>
            <a:r>
              <a:rPr lang="zh-CN" altLang="en-US" sz="2800" dirty="0"/>
              <a:t>，评估测试现在所处环境对测试工作的支持程度</a:t>
            </a:r>
            <a:endParaRPr lang="en-US" altLang="zh-CN" sz="2800" dirty="0"/>
          </a:p>
          <a:p>
            <a:r>
              <a:rPr lang="en-US" altLang="zh-CN" sz="2800" dirty="0"/>
              <a:t>TCMM(</a:t>
            </a:r>
            <a:r>
              <a:rPr lang="zh-CN" altLang="en-US" sz="2800" dirty="0"/>
              <a:t>测试能力成熟度</a:t>
            </a:r>
            <a:r>
              <a:rPr lang="zh-CN" altLang="en-US" sz="2800" dirty="0">
                <a:sym typeface="Wingdings" pitchFamily="2" charset="2"/>
              </a:rPr>
              <a:t>）：</a:t>
            </a:r>
            <a:r>
              <a:rPr lang="en-US" altLang="zh-CN" sz="2800" dirty="0">
                <a:sym typeface="Wingdings" pitchFamily="2" charset="2"/>
              </a:rPr>
              <a:t>burgess</a:t>
            </a:r>
            <a:r>
              <a:rPr lang="zh-CN" altLang="en-US" sz="2800" dirty="0">
                <a:sym typeface="Wingdings" pitchFamily="2" charset="2"/>
              </a:rPr>
              <a:t>公司</a:t>
            </a:r>
            <a:endParaRPr lang="en-US" altLang="zh-CN" sz="2800" dirty="0">
              <a:sym typeface="Wingdings" pitchFamily="2" charset="2"/>
            </a:endParaRPr>
          </a:p>
          <a:p>
            <a:r>
              <a:rPr lang="en-US" altLang="zh-CN" sz="2800" dirty="0">
                <a:sym typeface="Wingdings" pitchFamily="2" charset="2"/>
              </a:rPr>
              <a:t>TMM</a:t>
            </a:r>
            <a:r>
              <a:rPr lang="zh-CN" altLang="en-US" sz="2800" dirty="0">
                <a:sym typeface="Wingdings" pitchFamily="2" charset="2"/>
              </a:rPr>
              <a:t>（测试成熟度）：</a:t>
            </a:r>
            <a:r>
              <a:rPr lang="en-US" altLang="zh-CN" sz="2800" dirty="0" err="1">
                <a:sym typeface="Wingdings" pitchFamily="2" charset="2"/>
              </a:rPr>
              <a:t>burnstein</a:t>
            </a:r>
            <a:r>
              <a:rPr lang="zh-CN" altLang="en-US" sz="2800" dirty="0">
                <a:sym typeface="Wingdings" pitchFamily="2" charset="2"/>
              </a:rPr>
              <a:t>博士</a:t>
            </a:r>
            <a:endParaRPr lang="zh-CN" altLang="en-US" sz="2800" dirty="0"/>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73</a:t>
            </a:fld>
            <a:endParaRPr lang="en-US" altLang="zh-CN"/>
          </a:p>
        </p:txBody>
      </p:sp>
    </p:spTree>
    <p:extLst>
      <p:ext uri="{BB962C8B-B14F-4D97-AF65-F5344CB8AC3E}">
        <p14:creationId xmlns:p14="http://schemas.microsoft.com/office/powerpoint/2010/main" val="9512098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6" descr="http://aspire.tatasteel.com/images/aspire_tools1.gif"/>
          <p:cNvPicPr>
            <a:picLocks noChangeAspect="1" noChangeArrowheads="1"/>
          </p:cNvPicPr>
          <p:nvPr/>
        </p:nvPicPr>
        <p:blipFill>
          <a:blip r:embed="rId3"/>
          <a:srcRect/>
          <a:stretch>
            <a:fillRect/>
          </a:stretch>
        </p:blipFill>
        <p:spPr bwMode="auto">
          <a:xfrm>
            <a:off x="4032250" y="1379538"/>
            <a:ext cx="4670425" cy="5478462"/>
          </a:xfrm>
          <a:prstGeom prst="rect">
            <a:avLst/>
          </a:prstGeom>
          <a:noFill/>
          <a:ln w="9525">
            <a:noFill/>
            <a:miter lim="800000"/>
            <a:headEnd/>
            <a:tailEnd/>
          </a:ln>
        </p:spPr>
      </p:pic>
      <p:sp>
        <p:nvSpPr>
          <p:cNvPr id="20482" name="Rectangle 2"/>
          <p:cNvSpPr>
            <a:spLocks noGrp="1" noChangeArrowheads="1"/>
          </p:cNvSpPr>
          <p:nvPr>
            <p:ph type="title"/>
          </p:nvPr>
        </p:nvSpPr>
        <p:spPr>
          <a:xfrm>
            <a:off x="2268538" y="333375"/>
            <a:ext cx="4608512" cy="719138"/>
          </a:xfrm>
        </p:spPr>
        <p:txBody>
          <a:bodyPr/>
          <a:lstStyle/>
          <a:p>
            <a:pPr eaLnBrk="1" hangingPunct="1">
              <a:defRPr/>
            </a:pPr>
            <a:r>
              <a:rPr lang="en-US" altLang="zh-CN" sz="3600" dirty="0">
                <a:solidFill>
                  <a:srgbClr val="FFFF00"/>
                </a:solidFill>
                <a:latin typeface="+mn-lt"/>
              </a:rPr>
              <a:t>4.5 </a:t>
            </a:r>
            <a:r>
              <a:rPr lang="zh-CN" altLang="en-US" sz="3600" dirty="0">
                <a:solidFill>
                  <a:srgbClr val="FFFF00"/>
                </a:solidFill>
                <a:latin typeface="+mn-lt"/>
              </a:rPr>
              <a:t>测试过程改进</a:t>
            </a:r>
            <a:r>
              <a:rPr lang="zh-CN" altLang="en-US" sz="3600" b="1" i="1" dirty="0">
                <a:solidFill>
                  <a:schemeClr val="hlink"/>
                </a:solidFill>
              </a:rPr>
              <a:t> </a:t>
            </a:r>
          </a:p>
        </p:txBody>
      </p:sp>
      <p:sp>
        <p:nvSpPr>
          <p:cNvPr id="91139" name="Rectangle 3"/>
          <p:cNvSpPr>
            <a:spLocks noChangeArrowheads="1"/>
          </p:cNvSpPr>
          <p:nvPr/>
        </p:nvSpPr>
        <p:spPr bwMode="auto">
          <a:xfrm>
            <a:off x="539750" y="2420938"/>
            <a:ext cx="7208838" cy="2586037"/>
          </a:xfrm>
          <a:prstGeom prst="rect">
            <a:avLst/>
          </a:prstGeom>
          <a:noFill/>
          <a:ln w="9525">
            <a:noFill/>
            <a:miter lim="800000"/>
            <a:headEnd/>
            <a:tailEnd/>
          </a:ln>
        </p:spPr>
        <p:txBody>
          <a:bodyPr lIns="0" tIns="0" rIns="0" bIns="0">
            <a:spAutoFit/>
          </a:bodyPr>
          <a:lstStyle/>
          <a:p>
            <a:pPr>
              <a:lnSpc>
                <a:spcPct val="150000"/>
              </a:lnSpc>
            </a:pPr>
            <a:r>
              <a:rPr lang="en-US" altLang="zh-CN" sz="2800" b="1" dirty="0"/>
              <a:t>4.5.1  </a:t>
            </a:r>
            <a:r>
              <a:rPr lang="en-US" altLang="zh-CN" sz="2800" b="1" dirty="0" err="1"/>
              <a:t>TMMi</a:t>
            </a:r>
            <a:r>
              <a:rPr lang="en-US" altLang="zh-CN" sz="2800" b="1" dirty="0"/>
              <a:t> </a:t>
            </a:r>
            <a:r>
              <a:rPr lang="en-US" altLang="zh-CN" dirty="0"/>
              <a:t>(Testing Maturity Model</a:t>
            </a:r>
            <a:r>
              <a:rPr lang="zh-CN" altLang="en-US" dirty="0"/>
              <a:t> </a:t>
            </a:r>
            <a:r>
              <a:rPr lang="en-US" altLang="zh-CN" dirty="0"/>
              <a:t>integration)</a:t>
            </a:r>
          </a:p>
          <a:p>
            <a:pPr>
              <a:lnSpc>
                <a:spcPct val="150000"/>
              </a:lnSpc>
            </a:pPr>
            <a:r>
              <a:rPr lang="en-US" altLang="zh-CN" sz="2800" b="1" dirty="0"/>
              <a:t>4.5.2  TPI </a:t>
            </a:r>
            <a:r>
              <a:rPr lang="en-US" altLang="zh-CN" dirty="0"/>
              <a:t>(Test Process Improvement)</a:t>
            </a:r>
            <a:endParaRPr lang="en-US" altLang="zh-CN" b="1" dirty="0"/>
          </a:p>
          <a:p>
            <a:pPr>
              <a:lnSpc>
                <a:spcPct val="150000"/>
              </a:lnSpc>
            </a:pPr>
            <a:r>
              <a:rPr lang="en-US" altLang="zh-CN" sz="2800" b="1" dirty="0"/>
              <a:t>4.5.3  CTP </a:t>
            </a:r>
            <a:r>
              <a:rPr lang="en-US" altLang="zh-CN" dirty="0"/>
              <a:t>(Critical Test Process)</a:t>
            </a:r>
            <a:endParaRPr lang="en-US" altLang="zh-CN" b="1" dirty="0"/>
          </a:p>
          <a:p>
            <a:pPr>
              <a:lnSpc>
                <a:spcPct val="150000"/>
              </a:lnSpc>
            </a:pPr>
            <a:r>
              <a:rPr lang="en-US" altLang="zh-CN" sz="2800" b="1" dirty="0"/>
              <a:t>4.5.4  STEP </a:t>
            </a:r>
            <a:r>
              <a:rPr lang="en-US" altLang="zh-CN" dirty="0"/>
              <a:t>(Systematic Test &amp; Evaluation Process)</a:t>
            </a:r>
            <a:endParaRPr lang="en-US" altLang="zh-CN" b="1"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47813" y="404813"/>
            <a:ext cx="5761037" cy="720725"/>
          </a:xfrm>
        </p:spPr>
        <p:txBody>
          <a:bodyPr/>
          <a:lstStyle/>
          <a:p>
            <a:pPr algn="ctr" eaLnBrk="1" hangingPunct="1">
              <a:defRPr/>
            </a:pPr>
            <a:r>
              <a:rPr lang="en-US" altLang="zh-CN" sz="3600" dirty="0">
                <a:solidFill>
                  <a:srgbClr val="FFFF00"/>
                </a:solidFill>
                <a:latin typeface="+mn-lt"/>
              </a:rPr>
              <a:t>4.5.1  </a:t>
            </a:r>
            <a:r>
              <a:rPr lang="en-US" altLang="zh-CN" sz="3600" dirty="0" err="1">
                <a:solidFill>
                  <a:srgbClr val="FFFF00"/>
                </a:solidFill>
                <a:latin typeface="+mn-lt"/>
              </a:rPr>
              <a:t>TMMi</a:t>
            </a:r>
            <a:r>
              <a:rPr lang="zh-CN" altLang="en-US" sz="3600" dirty="0">
                <a:solidFill>
                  <a:srgbClr val="FFFF00"/>
                </a:solidFill>
                <a:latin typeface="+mn-lt"/>
              </a:rPr>
              <a:t> </a:t>
            </a:r>
          </a:p>
        </p:txBody>
      </p:sp>
      <p:sp>
        <p:nvSpPr>
          <p:cNvPr id="23555" name="Rectangle 3"/>
          <p:cNvSpPr>
            <a:spLocks noChangeArrowheads="1"/>
          </p:cNvSpPr>
          <p:nvPr/>
        </p:nvSpPr>
        <p:spPr bwMode="auto">
          <a:xfrm>
            <a:off x="395288" y="1628775"/>
            <a:ext cx="8280400" cy="3024188"/>
          </a:xfrm>
          <a:prstGeom prst="rect">
            <a:avLst/>
          </a:prstGeom>
          <a:noFill/>
          <a:ln w="9525">
            <a:noFill/>
            <a:miter lim="800000"/>
            <a:headEnd/>
            <a:tailEnd/>
          </a:ln>
        </p:spPr>
        <p:txBody>
          <a:bodyPr lIns="0" tIns="0" rIns="0" bIns="0">
            <a:spAutoFit/>
          </a:bodyPr>
          <a:lstStyle/>
          <a:p>
            <a:pPr>
              <a:defRPr/>
            </a:pPr>
            <a:r>
              <a:rPr lang="zh-CN" altLang="en-US" sz="2800" b="1" i="0" dirty="0">
                <a:ea typeface="宋体" pitchFamily="2" charset="-122"/>
              </a:rPr>
              <a:t>过程能力</a:t>
            </a:r>
            <a:r>
              <a:rPr lang="zh-CN" altLang="en-US" sz="2800" i="0" dirty="0">
                <a:ea typeface="宋体" pitchFamily="2" charset="-122"/>
              </a:rPr>
              <a:t>描述了遵循一个软件测试过程可能达到的预期结果的范围。</a:t>
            </a:r>
            <a:r>
              <a:rPr lang="en-US" sz="2800" i="0" dirty="0" err="1">
                <a:ea typeface="宋体" pitchFamily="2" charset="-122"/>
              </a:rPr>
              <a:t>TMM</a:t>
            </a:r>
            <a:r>
              <a:rPr lang="en-US" altLang="zh-CN" sz="2800" i="0" dirty="0" err="1">
                <a:ea typeface="宋体" pitchFamily="2" charset="-122"/>
              </a:rPr>
              <a:t>i</a:t>
            </a:r>
            <a:r>
              <a:rPr lang="zh-CN" altLang="en-US" sz="2800" i="0" dirty="0">
                <a:ea typeface="宋体" pitchFamily="2" charset="-122"/>
              </a:rPr>
              <a:t>的建立，得益于以下</a:t>
            </a:r>
            <a:r>
              <a:rPr lang="en-US" sz="2800" i="0" dirty="0">
                <a:ea typeface="宋体" pitchFamily="2" charset="-122"/>
              </a:rPr>
              <a:t>3</a:t>
            </a:r>
            <a:r>
              <a:rPr lang="zh-CN" altLang="en-US" sz="2800" i="0" dirty="0">
                <a:ea typeface="宋体" pitchFamily="2" charset="-122"/>
              </a:rPr>
              <a:t>点：</a:t>
            </a:r>
          </a:p>
          <a:p>
            <a:pPr marL="457200" indent="-457200" eaLnBrk="0" hangingPunct="0">
              <a:lnSpc>
                <a:spcPct val="140000"/>
              </a:lnSpc>
              <a:buClr>
                <a:srgbClr val="91AC4E"/>
              </a:buClr>
              <a:buSzPct val="80000"/>
              <a:buFont typeface="Wingdings" pitchFamily="2" charset="2"/>
              <a:buChar char="p"/>
              <a:defRPr/>
            </a:pPr>
            <a:r>
              <a:rPr lang="zh-CN" altLang="en-US" sz="2400" b="1" i="0" dirty="0">
                <a:latin typeface="楷体"/>
                <a:ea typeface="楷体"/>
                <a:cs typeface="楷体"/>
              </a:rPr>
              <a:t>充分吸收、</a:t>
            </a:r>
            <a:r>
              <a:rPr lang="en-US" altLang="en-US" sz="2400" b="1" i="0" dirty="0">
                <a:latin typeface="楷体"/>
                <a:ea typeface="楷体"/>
                <a:cs typeface="楷体"/>
              </a:rPr>
              <a:t>CMM</a:t>
            </a:r>
            <a:r>
              <a:rPr lang="en-US" altLang="zh-CN" sz="2400" b="1" i="0" dirty="0">
                <a:latin typeface="楷体"/>
                <a:ea typeface="楷体"/>
                <a:cs typeface="楷体"/>
              </a:rPr>
              <a:t>/</a:t>
            </a:r>
            <a:r>
              <a:rPr lang="en-US" altLang="zh-CN" sz="2400" b="1" i="0" dirty="0" err="1">
                <a:latin typeface="楷体"/>
                <a:ea typeface="楷体"/>
                <a:cs typeface="楷体"/>
              </a:rPr>
              <a:t>CMMi</a:t>
            </a:r>
            <a:r>
              <a:rPr lang="zh-CN" altLang="en-US" sz="2400" b="1" i="0" dirty="0">
                <a:latin typeface="楷体"/>
                <a:ea typeface="楷体"/>
                <a:cs typeface="楷体"/>
              </a:rPr>
              <a:t>的精华；</a:t>
            </a:r>
          </a:p>
          <a:p>
            <a:pPr marL="457200" indent="-457200" eaLnBrk="0" hangingPunct="0">
              <a:lnSpc>
                <a:spcPct val="140000"/>
              </a:lnSpc>
              <a:buClr>
                <a:srgbClr val="91AC4E"/>
              </a:buClr>
              <a:buSzPct val="80000"/>
              <a:buFont typeface="Wingdings" pitchFamily="2" charset="2"/>
              <a:buChar char="p"/>
              <a:defRPr/>
            </a:pPr>
            <a:r>
              <a:rPr lang="zh-CN" altLang="en-US" sz="2400" b="1" i="0" dirty="0">
                <a:latin typeface="楷体"/>
                <a:ea typeface="楷体"/>
                <a:cs typeface="楷体"/>
              </a:rPr>
              <a:t>基于历史演化的测试过程；</a:t>
            </a:r>
          </a:p>
          <a:p>
            <a:pPr marL="457200" indent="-457200" eaLnBrk="0" hangingPunct="0">
              <a:lnSpc>
                <a:spcPct val="140000"/>
              </a:lnSpc>
              <a:buClr>
                <a:srgbClr val="91AC4E"/>
              </a:buClr>
              <a:buSzPct val="80000"/>
              <a:buFont typeface="Wingdings" pitchFamily="2" charset="2"/>
              <a:buChar char="p"/>
              <a:defRPr/>
            </a:pPr>
            <a:r>
              <a:rPr lang="zh-CN" altLang="en-US" sz="2400" b="1" i="0" dirty="0">
                <a:latin typeface="楷体"/>
                <a:ea typeface="楷体"/>
                <a:cs typeface="楷体"/>
              </a:rPr>
              <a:t>业界的最佳实践。</a:t>
            </a:r>
          </a:p>
          <a:p>
            <a:pPr>
              <a:lnSpc>
                <a:spcPct val="150000"/>
              </a:lnSpc>
              <a:defRPr/>
            </a:pPr>
            <a:endParaRPr lang="en-US" altLang="zh-CN" sz="2800" i="0" dirty="0">
              <a:ea typeface="宋体" pitchFamily="2" charset="-122"/>
            </a:endParaRPr>
          </a:p>
        </p:txBody>
      </p:sp>
      <p:sp>
        <p:nvSpPr>
          <p:cNvPr id="21509" name="Rectangle 1"/>
          <p:cNvSpPr>
            <a:spLocks noChangeArrowheads="1"/>
          </p:cNvSpPr>
          <p:nvPr/>
        </p:nvSpPr>
        <p:spPr bwMode="auto">
          <a:xfrm>
            <a:off x="755650" y="4356275"/>
            <a:ext cx="7740650" cy="1920526"/>
          </a:xfrm>
          <a:prstGeom prst="rect">
            <a:avLst/>
          </a:prstGeom>
          <a:noFill/>
          <a:ln w="9525">
            <a:noFill/>
            <a:miter lim="800000"/>
            <a:headEnd/>
            <a:tailEnd/>
          </a:ln>
        </p:spPr>
        <p:txBody>
          <a:bodyPr lIns="0" tIns="0" rIns="0" bIns="0" anchor="ctr">
            <a:spAutoFit/>
          </a:bodyPr>
          <a:lstStyle/>
          <a:p>
            <a:pPr eaLnBrk="0" hangingPunct="0">
              <a:lnSpc>
                <a:spcPct val="130000"/>
              </a:lnSpc>
              <a:buFont typeface="Arial" pitchFamily="34" charset="0"/>
              <a:buChar char="•"/>
              <a:tabLst>
                <a:tab pos="487363" algn="l"/>
              </a:tabLst>
              <a:defRPr/>
            </a:pPr>
            <a:r>
              <a:rPr lang="en-US" altLang="zh-CN" sz="2400" b="1" i="0" u="sng" dirty="0">
                <a:solidFill>
                  <a:schemeClr val="accent1">
                    <a:lumMod val="50000"/>
                  </a:schemeClr>
                </a:solidFill>
                <a:ea typeface="宋体" pitchFamily="2" charset="-122"/>
              </a:rPr>
              <a:t>5</a:t>
            </a:r>
            <a:r>
              <a:rPr lang="zh-CN" altLang="en-US" sz="2400" b="1" i="0" u="sng" dirty="0">
                <a:solidFill>
                  <a:schemeClr val="accent1">
                    <a:lumMod val="50000"/>
                  </a:schemeClr>
                </a:solidFill>
                <a:ea typeface="宋体" pitchFamily="2" charset="-122"/>
              </a:rPr>
              <a:t>个级别</a:t>
            </a:r>
            <a:r>
              <a:rPr lang="zh-CN" altLang="en-US" sz="2400" i="0" dirty="0">
                <a:solidFill>
                  <a:schemeClr val="accent1">
                    <a:lumMod val="50000"/>
                  </a:schemeClr>
                </a:solidFill>
                <a:ea typeface="宋体" pitchFamily="2" charset="-122"/>
              </a:rPr>
              <a:t>的一系列测试能力成熟度的定义，每个级别的组成包括到期目标、到期子目标活动、任务和职责等</a:t>
            </a:r>
            <a:r>
              <a:rPr lang="zh-CN" altLang="en-US" sz="2400" b="1" i="0" dirty="0">
                <a:solidFill>
                  <a:schemeClr val="accent1">
                    <a:lumMod val="50000"/>
                  </a:schemeClr>
                </a:solidFill>
                <a:ea typeface="宋体" pitchFamily="2" charset="-122"/>
              </a:rPr>
              <a:t>。</a:t>
            </a:r>
          </a:p>
          <a:p>
            <a:pPr eaLnBrk="0" hangingPunct="0">
              <a:lnSpc>
                <a:spcPct val="130000"/>
              </a:lnSpc>
              <a:buFont typeface="Arial" pitchFamily="34" charset="0"/>
              <a:buChar char="•"/>
              <a:tabLst>
                <a:tab pos="487363" algn="l"/>
              </a:tabLst>
              <a:defRPr/>
            </a:pPr>
            <a:r>
              <a:rPr lang="zh-CN" altLang="en-US" sz="2400" b="1" i="0" u="sng" dirty="0">
                <a:solidFill>
                  <a:schemeClr val="accent1">
                    <a:lumMod val="50000"/>
                  </a:schemeClr>
                </a:solidFill>
                <a:ea typeface="宋体" pitchFamily="2" charset="-122"/>
              </a:rPr>
              <a:t>一套评价模型</a:t>
            </a:r>
            <a:r>
              <a:rPr lang="zh-CN" altLang="en-US" sz="2400" b="1" i="0" dirty="0">
                <a:solidFill>
                  <a:schemeClr val="accent1">
                    <a:lumMod val="50000"/>
                  </a:schemeClr>
                </a:solidFill>
                <a:ea typeface="宋体" pitchFamily="2" charset="-122"/>
              </a:rPr>
              <a:t>，</a:t>
            </a:r>
            <a:r>
              <a:rPr lang="zh-CN" altLang="en-US" sz="2400" i="0" dirty="0">
                <a:solidFill>
                  <a:schemeClr val="accent1">
                    <a:lumMod val="50000"/>
                  </a:schemeClr>
                </a:solidFill>
                <a:ea typeface="宋体" pitchFamily="2" charset="-122"/>
              </a:rPr>
              <a:t>包括一个成熟度问卷、评估程序和团队选拔培训指南。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619250" y="333375"/>
            <a:ext cx="5618163" cy="719138"/>
          </a:xfrm>
        </p:spPr>
        <p:txBody>
          <a:bodyPr/>
          <a:lstStyle/>
          <a:p>
            <a:pPr eaLnBrk="1" hangingPunct="1">
              <a:defRPr/>
            </a:pPr>
            <a:r>
              <a:rPr lang="en-US" altLang="zh-CN" sz="3600" dirty="0">
                <a:solidFill>
                  <a:srgbClr val="FFFF00"/>
                </a:solidFill>
                <a:latin typeface="+mn-lt"/>
              </a:rPr>
              <a:t>TMM</a:t>
            </a:r>
            <a:r>
              <a:rPr lang="zh-CN" altLang="en-US" sz="3600" dirty="0">
                <a:solidFill>
                  <a:srgbClr val="FFFF00"/>
                </a:solidFill>
                <a:latin typeface="+mn-lt"/>
              </a:rPr>
              <a:t>的</a:t>
            </a:r>
            <a:r>
              <a:rPr lang="en-US" altLang="zh-CN" sz="3600" dirty="0">
                <a:solidFill>
                  <a:srgbClr val="FFFF00"/>
                </a:solidFill>
                <a:latin typeface="+mn-lt"/>
              </a:rPr>
              <a:t>5</a:t>
            </a:r>
            <a:r>
              <a:rPr lang="zh-CN" altLang="en-US" sz="3600" dirty="0">
                <a:solidFill>
                  <a:srgbClr val="FFFF00"/>
                </a:solidFill>
                <a:latin typeface="+mn-lt"/>
              </a:rPr>
              <a:t>个级别简要描述</a:t>
            </a:r>
          </a:p>
        </p:txBody>
      </p:sp>
      <p:pic>
        <p:nvPicPr>
          <p:cNvPr id="95234" name="Picture 4" descr="4-9-2.gif"/>
          <p:cNvPicPr>
            <a:picLocks noChangeAspect="1"/>
          </p:cNvPicPr>
          <p:nvPr/>
        </p:nvPicPr>
        <p:blipFill>
          <a:blip r:embed="rId3"/>
          <a:srcRect/>
          <a:stretch>
            <a:fillRect/>
          </a:stretch>
        </p:blipFill>
        <p:spPr bwMode="auto">
          <a:xfrm>
            <a:off x="1116013" y="1341438"/>
            <a:ext cx="6480175" cy="5348287"/>
          </a:xfrm>
          <a:prstGeom prst="rect">
            <a:avLst/>
          </a:prstGeom>
          <a:noFill/>
          <a:ln w="9525">
            <a:noFill/>
            <a:miter lim="800000"/>
            <a:headEnd/>
            <a:tailEnd/>
          </a:ln>
        </p:spPr>
      </p:pic>
      <p:sp>
        <p:nvSpPr>
          <p:cNvPr id="2" name="TextBox 1"/>
          <p:cNvSpPr txBox="1"/>
          <p:nvPr/>
        </p:nvSpPr>
        <p:spPr>
          <a:xfrm>
            <a:off x="7596188" y="3356992"/>
            <a:ext cx="1547812" cy="369332"/>
          </a:xfrm>
          <a:prstGeom prst="rect">
            <a:avLst/>
          </a:prstGeom>
          <a:noFill/>
        </p:spPr>
        <p:txBody>
          <a:bodyPr wrap="square" rtlCol="0">
            <a:spAutoFit/>
          </a:bodyPr>
          <a:lstStyle/>
          <a:p>
            <a:r>
              <a:rPr lang="en-US" altLang="zh-CN" dirty="0"/>
              <a:t>P81</a:t>
            </a:r>
            <a:r>
              <a:rPr lang="zh-CN" altLang="en-US" dirty="0"/>
              <a:t>，表</a:t>
            </a:r>
            <a:r>
              <a:rPr lang="en-US" altLang="zh-CN" dirty="0"/>
              <a:t>4-2</a:t>
            </a: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619250" y="333375"/>
            <a:ext cx="5905500" cy="647700"/>
          </a:xfrm>
        </p:spPr>
        <p:txBody>
          <a:bodyPr/>
          <a:lstStyle/>
          <a:p>
            <a:pPr algn="ctr" eaLnBrk="1" hangingPunct="1">
              <a:defRPr/>
            </a:pPr>
            <a:r>
              <a:rPr lang="en-US" altLang="zh-CN" sz="3600" dirty="0" err="1">
                <a:solidFill>
                  <a:srgbClr val="FFFF00"/>
                </a:solidFill>
                <a:latin typeface="+mn-lt"/>
              </a:rPr>
              <a:t>TMMi</a:t>
            </a:r>
            <a:r>
              <a:rPr lang="zh-CN" altLang="en-US" sz="3600" dirty="0">
                <a:solidFill>
                  <a:srgbClr val="FFFF00"/>
                </a:solidFill>
                <a:latin typeface="+mn-lt"/>
              </a:rPr>
              <a:t>的</a:t>
            </a:r>
            <a:r>
              <a:rPr lang="en-US" altLang="zh-CN" sz="3600" dirty="0">
                <a:solidFill>
                  <a:srgbClr val="FFFF00"/>
                </a:solidFill>
                <a:latin typeface="+mn-lt"/>
              </a:rPr>
              <a:t>4</a:t>
            </a:r>
            <a:r>
              <a:rPr lang="zh-CN" altLang="en-US" sz="3600" dirty="0">
                <a:solidFill>
                  <a:srgbClr val="FFFF00"/>
                </a:solidFill>
                <a:latin typeface="+mn-lt"/>
              </a:rPr>
              <a:t>个级别内容</a:t>
            </a:r>
          </a:p>
        </p:txBody>
      </p:sp>
      <p:pic>
        <p:nvPicPr>
          <p:cNvPr id="97282" name="Picture 6" descr="4-9-3.gif"/>
          <p:cNvPicPr>
            <a:picLocks noChangeAspect="1"/>
          </p:cNvPicPr>
          <p:nvPr/>
        </p:nvPicPr>
        <p:blipFill>
          <a:blip r:embed="rId3"/>
          <a:srcRect/>
          <a:stretch>
            <a:fillRect/>
          </a:stretch>
        </p:blipFill>
        <p:spPr bwMode="auto">
          <a:xfrm>
            <a:off x="1116013" y="1557338"/>
            <a:ext cx="6480175" cy="5218112"/>
          </a:xfrm>
          <a:prstGeom prst="rect">
            <a:avLst/>
          </a:prstGeom>
          <a:noFill/>
          <a:ln w="9525">
            <a:noFill/>
            <a:miter lim="800000"/>
            <a:headEnd/>
            <a:tailEnd/>
          </a:ln>
        </p:spPr>
      </p:pic>
      <p:sp>
        <p:nvSpPr>
          <p:cNvPr id="97283" name="TextBox 5"/>
          <p:cNvSpPr txBox="1">
            <a:spLocks noChangeArrowheads="1"/>
          </p:cNvSpPr>
          <p:nvPr/>
        </p:nvSpPr>
        <p:spPr bwMode="auto">
          <a:xfrm>
            <a:off x="2232025" y="1258888"/>
            <a:ext cx="719138" cy="368300"/>
          </a:xfrm>
          <a:prstGeom prst="rect">
            <a:avLst/>
          </a:prstGeom>
          <a:noFill/>
          <a:ln w="9525">
            <a:noFill/>
            <a:miter lim="800000"/>
            <a:headEnd/>
            <a:tailEnd/>
          </a:ln>
        </p:spPr>
        <p:txBody>
          <a:bodyPr>
            <a:spAutoFit/>
          </a:bodyPr>
          <a:lstStyle/>
          <a:p>
            <a:r>
              <a:rPr lang="zh-CN" altLang="en-US" i="0">
                <a:solidFill>
                  <a:srgbClr val="FF0000"/>
                </a:solidFill>
              </a:rPr>
              <a:t>描述</a:t>
            </a:r>
          </a:p>
        </p:txBody>
      </p:sp>
      <p:sp>
        <p:nvSpPr>
          <p:cNvPr id="97284" name="TextBox 6"/>
          <p:cNvSpPr txBox="1">
            <a:spLocks noChangeArrowheads="1"/>
          </p:cNvSpPr>
          <p:nvPr/>
        </p:nvSpPr>
        <p:spPr bwMode="auto">
          <a:xfrm>
            <a:off x="4211638" y="1222375"/>
            <a:ext cx="720725" cy="369888"/>
          </a:xfrm>
          <a:prstGeom prst="rect">
            <a:avLst/>
          </a:prstGeom>
          <a:noFill/>
          <a:ln w="9525">
            <a:noFill/>
            <a:miter lim="800000"/>
            <a:headEnd/>
            <a:tailEnd/>
          </a:ln>
        </p:spPr>
        <p:txBody>
          <a:bodyPr>
            <a:spAutoFit/>
          </a:bodyPr>
          <a:lstStyle/>
          <a:p>
            <a:r>
              <a:rPr lang="zh-CN" altLang="en-US" i="0">
                <a:solidFill>
                  <a:srgbClr val="FF0000"/>
                </a:solidFill>
              </a:rPr>
              <a:t>特征</a:t>
            </a:r>
          </a:p>
        </p:txBody>
      </p:sp>
      <p:sp>
        <p:nvSpPr>
          <p:cNvPr id="97285" name="TextBox 7"/>
          <p:cNvSpPr txBox="1">
            <a:spLocks noChangeArrowheads="1"/>
          </p:cNvSpPr>
          <p:nvPr/>
        </p:nvSpPr>
        <p:spPr bwMode="auto">
          <a:xfrm>
            <a:off x="5976938" y="1222375"/>
            <a:ext cx="719137" cy="369888"/>
          </a:xfrm>
          <a:prstGeom prst="rect">
            <a:avLst/>
          </a:prstGeom>
          <a:noFill/>
          <a:ln w="9525">
            <a:noFill/>
            <a:miter lim="800000"/>
            <a:headEnd/>
            <a:tailEnd/>
          </a:ln>
        </p:spPr>
        <p:txBody>
          <a:bodyPr>
            <a:spAutoFit/>
          </a:bodyPr>
          <a:lstStyle/>
          <a:p>
            <a:r>
              <a:rPr lang="zh-CN" altLang="en-US" i="0">
                <a:solidFill>
                  <a:srgbClr val="FF0000"/>
                </a:solidFill>
              </a:rPr>
              <a:t>目标</a:t>
            </a:r>
          </a:p>
        </p:txBody>
      </p:sp>
      <p:cxnSp>
        <p:nvCxnSpPr>
          <p:cNvPr id="3" name="直接连接符 2">
            <a:extLst>
              <a:ext uri="{FF2B5EF4-FFF2-40B4-BE49-F238E27FC236}">
                <a16:creationId xmlns:a16="http://schemas.microsoft.com/office/drawing/2014/main" id="{2D208DFF-B089-4BE4-BC0D-258E18ADEAE1}"/>
              </a:ext>
            </a:extLst>
          </p:cNvPr>
          <p:cNvCxnSpPr/>
          <p:nvPr/>
        </p:nvCxnSpPr>
        <p:spPr bwMode="auto">
          <a:xfrm>
            <a:off x="1619250" y="2636912"/>
            <a:ext cx="172861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9" name="直接连接符 8">
            <a:extLst>
              <a:ext uri="{FF2B5EF4-FFF2-40B4-BE49-F238E27FC236}">
                <a16:creationId xmlns:a16="http://schemas.microsoft.com/office/drawing/2014/main" id="{C5C88BF0-3AA1-43F7-ADBB-2A94F5B3CECD}"/>
              </a:ext>
            </a:extLst>
          </p:cNvPr>
          <p:cNvCxnSpPr/>
          <p:nvPr/>
        </p:nvCxnSpPr>
        <p:spPr bwMode="auto">
          <a:xfrm>
            <a:off x="1691680" y="4221088"/>
            <a:ext cx="172861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5CD2D9F1-0E71-4F17-90CE-F22799FC52D2}"/>
              </a:ext>
            </a:extLst>
          </p:cNvPr>
          <p:cNvCxnSpPr>
            <a:cxnSpLocks/>
          </p:cNvCxnSpPr>
          <p:nvPr/>
        </p:nvCxnSpPr>
        <p:spPr bwMode="auto">
          <a:xfrm>
            <a:off x="1619250" y="5877272"/>
            <a:ext cx="1944638"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2" name="直接连接符 11">
            <a:extLst>
              <a:ext uri="{FF2B5EF4-FFF2-40B4-BE49-F238E27FC236}">
                <a16:creationId xmlns:a16="http://schemas.microsoft.com/office/drawing/2014/main" id="{09358D54-2A3C-4E2C-9EBF-4CA2499B60A0}"/>
              </a:ext>
            </a:extLst>
          </p:cNvPr>
          <p:cNvCxnSpPr/>
          <p:nvPr/>
        </p:nvCxnSpPr>
        <p:spPr bwMode="auto">
          <a:xfrm>
            <a:off x="3779912" y="2132856"/>
            <a:ext cx="172861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3" name="直接连接符 12">
            <a:extLst>
              <a:ext uri="{FF2B5EF4-FFF2-40B4-BE49-F238E27FC236}">
                <a16:creationId xmlns:a16="http://schemas.microsoft.com/office/drawing/2014/main" id="{C0127DD4-9699-4998-9A7F-F72092ACF7C3}"/>
              </a:ext>
            </a:extLst>
          </p:cNvPr>
          <p:cNvCxnSpPr/>
          <p:nvPr/>
        </p:nvCxnSpPr>
        <p:spPr bwMode="auto">
          <a:xfrm>
            <a:off x="3779912" y="2636912"/>
            <a:ext cx="172861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4" name="直接连接符 13">
            <a:extLst>
              <a:ext uri="{FF2B5EF4-FFF2-40B4-BE49-F238E27FC236}">
                <a16:creationId xmlns:a16="http://schemas.microsoft.com/office/drawing/2014/main" id="{5AF52824-1344-41F2-8B0D-818912067465}"/>
              </a:ext>
            </a:extLst>
          </p:cNvPr>
          <p:cNvCxnSpPr/>
          <p:nvPr/>
        </p:nvCxnSpPr>
        <p:spPr bwMode="auto">
          <a:xfrm>
            <a:off x="3779912" y="4509120"/>
            <a:ext cx="172861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1B607D18-1D59-4DE6-8D90-182F43D80056}"/>
              </a:ext>
            </a:extLst>
          </p:cNvPr>
          <p:cNvCxnSpPr/>
          <p:nvPr/>
        </p:nvCxnSpPr>
        <p:spPr bwMode="auto">
          <a:xfrm>
            <a:off x="3779912" y="3789040"/>
            <a:ext cx="1728614"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78</a:t>
            </a:fld>
            <a:endParaRPr lang="en-US" altLang="zh-CN"/>
          </a:p>
        </p:txBody>
      </p:sp>
      <p:sp>
        <p:nvSpPr>
          <p:cNvPr id="6" name="文本框 5"/>
          <p:cNvSpPr txBox="1"/>
          <p:nvPr>
            <p:custDataLst>
              <p:tags r:id="rId2"/>
            </p:custDataLst>
          </p:nvPr>
        </p:nvSpPr>
        <p:spPr>
          <a:xfrm>
            <a:off x="896775" y="767159"/>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具有以下特征的是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TMMI</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几级？</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有独立测试部门，按照用户需求测试，没有评审制度</a:t>
            </a:r>
          </a:p>
        </p:txBody>
      </p:sp>
      <p:sp>
        <p:nvSpPr>
          <p:cNvPr id="7" name="文本框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522178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1747A2C0-BA7D-43DB-BD41-B4C536DD04B7}" type="slidenum">
              <a:rPr lang="en-US" altLang="zh-CN" smtClean="0"/>
              <a:pPr>
                <a:defRPr/>
              </a:pPr>
              <a:t>79</a:t>
            </a:fld>
            <a:endParaRPr lang="en-US" altLang="zh-CN"/>
          </a:p>
        </p:txBody>
      </p:sp>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以下属于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TMMI 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级的描述是</a:t>
            </a:r>
          </a:p>
        </p:txBody>
      </p:sp>
      <p:sp>
        <p:nvSpPr>
          <p:cNvPr id="5" name="文本框 4"/>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没有缺陷预防机制</a:t>
            </a:r>
          </a:p>
        </p:txBody>
      </p:sp>
      <p:sp>
        <p:nvSpPr>
          <p:cNvPr id="6" name="文本框 5"/>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用数据库管理测试用例</a:t>
            </a:r>
          </a:p>
        </p:txBody>
      </p:sp>
      <p:sp>
        <p:nvSpPr>
          <p:cNvPr id="7" name="文本框 6"/>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评审作为质量控制的一部分</a:t>
            </a:r>
          </a:p>
        </p:txBody>
      </p:sp>
      <p:sp>
        <p:nvSpPr>
          <p:cNvPr id="8" name="文本框 7"/>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自动化测试程度高</a:t>
            </a:r>
          </a:p>
        </p:txBody>
      </p:sp>
      <p:sp>
        <p:nvSpPr>
          <p:cNvPr id="9" name="矩形 8"/>
          <p:cNvSpPr>
            <a:spLocks noChangeAspect="1"/>
          </p:cNvSpPr>
          <p:nvPr>
            <p:custDataLst>
              <p:tags r:id="rId7"/>
            </p:custDataLst>
          </p:nvPr>
        </p:nvSpPr>
        <p:spPr>
          <a:xfrm>
            <a:off x="1114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8"/>
            </p:custDataLst>
          </p:nvPr>
        </p:nvSpPr>
        <p:spPr>
          <a:xfrm>
            <a:off x="1114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9"/>
            </p:custDataLst>
          </p:nvPr>
        </p:nvSpPr>
        <p:spPr>
          <a:xfrm>
            <a:off x="1114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10"/>
            </p:custDataLst>
          </p:nvPr>
        </p:nvSpPr>
        <p:spPr>
          <a:xfrm>
            <a:off x="11144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p:cNvGrpSpPr/>
          <p:nvPr>
            <p:custDataLst>
              <p:tags r:id="rId12"/>
            </p:custDataLst>
          </p:nvPr>
        </p:nvGrpSpPr>
        <p:grpSpPr>
          <a:xfrm>
            <a:off x="0" y="0"/>
            <a:ext cx="9144000" cy="635000"/>
            <a:chOff x="0" y="0"/>
            <a:chExt cx="9144000" cy="635000"/>
          </a:xfrm>
        </p:grpSpPr>
        <p:sp>
          <p:nvSpPr>
            <p:cNvPr id="14"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88331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00113" y="404813"/>
            <a:ext cx="7104062" cy="561975"/>
          </a:xfrm>
        </p:spPr>
        <p:txBody>
          <a:bodyPr/>
          <a:lstStyle/>
          <a:p>
            <a:pPr algn="ctr" eaLnBrk="1" hangingPunct="1">
              <a:defRPr/>
            </a:pPr>
            <a:r>
              <a:rPr lang="zh-CN" altLang="en-US" sz="3600" dirty="0">
                <a:solidFill>
                  <a:srgbClr val="FFFF00"/>
                </a:solidFill>
                <a:latin typeface="+mj-ea"/>
              </a:rPr>
              <a:t>进一步彰显全过程测试</a:t>
            </a:r>
            <a:endParaRPr lang="en-US" altLang="en-US" sz="3600" dirty="0">
              <a:solidFill>
                <a:srgbClr val="FFFF00"/>
              </a:solidFill>
              <a:latin typeface="+mj-ea"/>
            </a:endParaRPr>
          </a:p>
        </p:txBody>
      </p:sp>
      <p:pic>
        <p:nvPicPr>
          <p:cNvPr id="32770" name="Picture 3" descr="4-5.gif"/>
          <p:cNvPicPr>
            <a:picLocks noChangeAspect="1"/>
          </p:cNvPicPr>
          <p:nvPr/>
        </p:nvPicPr>
        <p:blipFill>
          <a:blip r:embed="rId3"/>
          <a:srcRect/>
          <a:stretch>
            <a:fillRect/>
          </a:stretch>
        </p:blipFill>
        <p:spPr bwMode="auto">
          <a:xfrm>
            <a:off x="1066800" y="1603375"/>
            <a:ext cx="6897688" cy="4856163"/>
          </a:xfrm>
          <a:prstGeom prst="rect">
            <a:avLst/>
          </a:prstGeom>
          <a:noFill/>
          <a:ln w="9525">
            <a:noFill/>
            <a:miter lim="800000"/>
            <a:headEnd/>
            <a:tailEnd/>
          </a:ln>
        </p:spPr>
      </p:pic>
      <p:sp>
        <p:nvSpPr>
          <p:cNvPr id="5" name="Rounded Rectangle 4"/>
          <p:cNvSpPr/>
          <p:nvPr/>
        </p:nvSpPr>
        <p:spPr bwMode="auto">
          <a:xfrm>
            <a:off x="5083175" y="1566863"/>
            <a:ext cx="1716088" cy="730250"/>
          </a:xfrm>
          <a:prstGeom prst="roundRect">
            <a:avLst/>
          </a:prstGeom>
          <a:solidFill>
            <a:schemeClr val="bg1">
              <a:lumMod val="90000"/>
              <a:alpha val="50000"/>
            </a:schemeClr>
          </a:solidFill>
          <a:ln w="9525" cap="flat" cmpd="sng" algn="ctr">
            <a:solidFill>
              <a:schemeClr val="accent2"/>
            </a:solidFill>
            <a:prstDash val="dash"/>
            <a:round/>
            <a:headEnd type="none" w="med" len="med"/>
            <a:tailEnd type="none" w="med" len="med"/>
          </a:ln>
          <a:effectLst/>
        </p:spPr>
        <p:txBody>
          <a:bodyPr lIns="0" tIns="0" rIns="0" bIns="0" anchor="ctr"/>
          <a:lstStyle/>
          <a:p>
            <a:pPr>
              <a:defRPr/>
            </a:pPr>
            <a:endParaRPr lang="zh-CN" altLang="en-US">
              <a:ea typeface="宋体" pitchFamily="2" charset="-122"/>
            </a:endParaRPr>
          </a:p>
        </p:txBody>
      </p:sp>
      <p:sp>
        <p:nvSpPr>
          <p:cNvPr id="6" name="Rounded Rectangle 5"/>
          <p:cNvSpPr/>
          <p:nvPr/>
        </p:nvSpPr>
        <p:spPr bwMode="auto">
          <a:xfrm>
            <a:off x="3914775" y="2662238"/>
            <a:ext cx="2409825" cy="730250"/>
          </a:xfrm>
          <a:prstGeom prst="roundRect">
            <a:avLst/>
          </a:prstGeom>
          <a:solidFill>
            <a:schemeClr val="bg1">
              <a:lumMod val="90000"/>
              <a:alpha val="50000"/>
            </a:schemeClr>
          </a:solidFill>
          <a:ln w="9525" cap="flat" cmpd="sng" algn="ctr">
            <a:solidFill>
              <a:schemeClr val="accent2"/>
            </a:solidFill>
            <a:prstDash val="dash"/>
            <a:round/>
            <a:headEnd type="none" w="med" len="med"/>
            <a:tailEnd type="none" w="med" len="med"/>
          </a:ln>
          <a:effectLst/>
        </p:spPr>
        <p:txBody>
          <a:bodyPr lIns="0" tIns="0" rIns="0" bIns="0" anchor="ctr"/>
          <a:lstStyle/>
          <a:p>
            <a:pPr>
              <a:defRPr/>
            </a:pPr>
            <a:endParaRPr lang="zh-CN" altLang="en-US">
              <a:ea typeface="宋体" pitchFamily="2" charset="-122"/>
            </a:endParaRPr>
          </a:p>
        </p:txBody>
      </p:sp>
      <p:sp>
        <p:nvSpPr>
          <p:cNvPr id="7" name="Rounded Rectangle 6"/>
          <p:cNvSpPr/>
          <p:nvPr/>
        </p:nvSpPr>
        <p:spPr bwMode="auto">
          <a:xfrm>
            <a:off x="4060825" y="3976688"/>
            <a:ext cx="1533525" cy="730250"/>
          </a:xfrm>
          <a:prstGeom prst="roundRect">
            <a:avLst/>
          </a:prstGeom>
          <a:solidFill>
            <a:schemeClr val="bg1">
              <a:lumMod val="90000"/>
              <a:alpha val="50000"/>
            </a:schemeClr>
          </a:solidFill>
          <a:ln w="9525" cap="flat" cmpd="sng" algn="ctr">
            <a:solidFill>
              <a:schemeClr val="accent2"/>
            </a:solidFill>
            <a:prstDash val="dash"/>
            <a:round/>
            <a:headEnd type="none" w="med" len="med"/>
            <a:tailEnd type="none" w="med" len="med"/>
          </a:ln>
          <a:effectLst/>
        </p:spPr>
        <p:txBody>
          <a:bodyPr lIns="0" tIns="0" rIns="0" bIns="0" anchor="ctr"/>
          <a:lstStyle/>
          <a:p>
            <a:pPr>
              <a:defRPr/>
            </a:pPr>
            <a:endParaRPr lang="zh-CN" altLang="en-US">
              <a:ea typeface="宋体" pitchFamily="2" charset="-122"/>
            </a:endParaRPr>
          </a:p>
        </p:txBody>
      </p:sp>
      <p:sp>
        <p:nvSpPr>
          <p:cNvPr id="8" name="Rounded Rectangle 7"/>
          <p:cNvSpPr/>
          <p:nvPr/>
        </p:nvSpPr>
        <p:spPr bwMode="auto">
          <a:xfrm>
            <a:off x="5229225" y="5510213"/>
            <a:ext cx="730250" cy="730250"/>
          </a:xfrm>
          <a:prstGeom prst="roundRect">
            <a:avLst/>
          </a:prstGeom>
          <a:solidFill>
            <a:schemeClr val="bg1">
              <a:lumMod val="90000"/>
              <a:alpha val="50000"/>
            </a:schemeClr>
          </a:solidFill>
          <a:ln w="9525" cap="flat" cmpd="sng" algn="ctr">
            <a:solidFill>
              <a:schemeClr val="accent2"/>
            </a:solidFill>
            <a:prstDash val="dash"/>
            <a:round/>
            <a:headEnd type="none" w="med" len="med"/>
            <a:tailEnd type="none" w="med" len="med"/>
          </a:ln>
          <a:effectLst/>
        </p:spPr>
        <p:txBody>
          <a:bodyPr lIns="0" tIns="0" rIns="0" bIns="0" anchor="ctr"/>
          <a:lstStyle/>
          <a:p>
            <a:pPr>
              <a:defRPr/>
            </a:pPr>
            <a:endParaRPr lang="zh-CN" altLang="en-US">
              <a:ea typeface="宋体" pitchFamily="2" charset="-122"/>
            </a:endParaRPr>
          </a:p>
        </p:txBody>
      </p:sp>
      <p:sp>
        <p:nvSpPr>
          <p:cNvPr id="9" name="Rounded Rectangle 8"/>
          <p:cNvSpPr/>
          <p:nvPr/>
        </p:nvSpPr>
        <p:spPr bwMode="auto">
          <a:xfrm>
            <a:off x="5776913" y="4487863"/>
            <a:ext cx="803275" cy="730250"/>
          </a:xfrm>
          <a:prstGeom prst="roundRect">
            <a:avLst/>
          </a:prstGeom>
          <a:solidFill>
            <a:schemeClr val="bg1">
              <a:lumMod val="90000"/>
              <a:alpha val="50000"/>
            </a:schemeClr>
          </a:solidFill>
          <a:ln w="9525" cap="flat" cmpd="sng" algn="ctr">
            <a:solidFill>
              <a:schemeClr val="accent2"/>
            </a:solidFill>
            <a:prstDash val="dash"/>
            <a:round/>
            <a:headEnd type="none" w="med" len="med"/>
            <a:tailEnd type="none" w="med" len="med"/>
          </a:ln>
          <a:effectLst/>
        </p:spPr>
        <p:txBody>
          <a:bodyPr lIns="0" tIns="0" rIns="0" bIns="0" anchor="ctr"/>
          <a:lstStyle/>
          <a:p>
            <a:pPr>
              <a:defRPr/>
            </a:pPr>
            <a:endParaRPr lang="zh-CN" altLang="en-US">
              <a:ea typeface="宋体" pitchFamily="2" charset="-122"/>
            </a:endParaRPr>
          </a:p>
        </p:txBody>
      </p:sp>
      <p:sp>
        <p:nvSpPr>
          <p:cNvPr id="10" name="Rounded Rectangle 9"/>
          <p:cNvSpPr/>
          <p:nvPr/>
        </p:nvSpPr>
        <p:spPr bwMode="auto">
          <a:xfrm>
            <a:off x="6580188" y="3173413"/>
            <a:ext cx="803275" cy="730250"/>
          </a:xfrm>
          <a:prstGeom prst="roundRect">
            <a:avLst/>
          </a:prstGeom>
          <a:solidFill>
            <a:schemeClr val="bg1">
              <a:lumMod val="90000"/>
              <a:alpha val="50000"/>
            </a:schemeClr>
          </a:solidFill>
          <a:ln w="9525" cap="flat" cmpd="sng" algn="ctr">
            <a:solidFill>
              <a:schemeClr val="accent2"/>
            </a:solidFill>
            <a:prstDash val="dash"/>
            <a:round/>
            <a:headEnd type="none" w="med" len="med"/>
            <a:tailEnd type="none" w="med" len="med"/>
          </a:ln>
          <a:effectLst/>
        </p:spPr>
        <p:txBody>
          <a:bodyPr lIns="0" tIns="0" rIns="0" bIns="0" anchor="ctr"/>
          <a:lstStyle/>
          <a:p>
            <a:pPr>
              <a:defRPr/>
            </a:pPr>
            <a:endParaRPr lang="zh-CN" altLang="en-US">
              <a:ea typeface="宋体" pitchFamily="2" charset="-122"/>
            </a:endParaRPr>
          </a:p>
        </p:txBody>
      </p:sp>
      <p:sp>
        <p:nvSpPr>
          <p:cNvPr id="11" name="Rounded Rectangle 10"/>
          <p:cNvSpPr/>
          <p:nvPr/>
        </p:nvSpPr>
        <p:spPr bwMode="auto">
          <a:xfrm>
            <a:off x="7237413" y="2005013"/>
            <a:ext cx="803275" cy="730250"/>
          </a:xfrm>
          <a:prstGeom prst="roundRect">
            <a:avLst/>
          </a:prstGeom>
          <a:solidFill>
            <a:schemeClr val="bg1">
              <a:lumMod val="90000"/>
              <a:alpha val="50000"/>
            </a:schemeClr>
          </a:solidFill>
          <a:ln w="9525" cap="flat" cmpd="sng" algn="ctr">
            <a:solidFill>
              <a:schemeClr val="accent2"/>
            </a:solidFill>
            <a:prstDash val="dash"/>
            <a:round/>
            <a:headEnd type="none" w="med" len="med"/>
            <a:tailEnd type="none" w="med" len="med"/>
          </a:ln>
          <a:effectLst/>
        </p:spPr>
        <p:txBody>
          <a:bodyPr lIns="0" tIns="0" rIns="0" bIns="0"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ou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8" presetClass="entr" presetSubtype="32"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amond(out)">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xit" presetSubtype="16" fill="hold" grpId="0" nodeType="clickEffect">
                                  <p:stCondLst>
                                    <p:cond delay="0"/>
                                  </p:stCondLst>
                                  <p:childTnLst>
                                    <p:animEffect transition="out" filter="box(in)">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8" presetClass="entr" presetSubtype="32" fill="hold" grpId="1"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amond(out)">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xit" presetSubtype="16" fill="hold" grpId="0" nodeType="clickEffect">
                                  <p:stCondLst>
                                    <p:cond delay="0"/>
                                  </p:stCondLst>
                                  <p:childTnLst>
                                    <p:animEffect transition="out" filter="box(i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8" presetClass="entr" presetSubtype="32" fill="hold" grpId="1"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amond(out)">
                                      <p:cBhvr>
                                        <p:cTn id="31" dur="10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xit" presetSubtype="16" fill="hold" grpId="0" nodeType="clickEffect">
                                  <p:stCondLst>
                                    <p:cond delay="0"/>
                                  </p:stCondLst>
                                  <p:childTnLst>
                                    <p:animEffect transition="out" filter="box(in)">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8" presetClass="entr" presetSubtype="32" fill="hold" grpId="1"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diamond(out)">
                                      <p:cBhvr>
                                        <p:cTn id="39" dur="1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xit" presetSubtype="16" fill="hold" grpId="0" nodeType="clickEffect">
                                  <p:stCondLst>
                                    <p:cond delay="0"/>
                                  </p:stCondLst>
                                  <p:childTnLst>
                                    <p:animEffect transition="out" filter="box(in)">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8" presetClass="entr" presetSubtype="32" fill="hold" grpId="1"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amond(out)">
                                      <p:cBhvr>
                                        <p:cTn id="47" dur="10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xit" presetSubtype="16" fill="hold" grpId="0" nodeType="clickEffect">
                                  <p:stCondLst>
                                    <p:cond delay="0"/>
                                  </p:stCondLst>
                                  <p:childTnLst>
                                    <p:animEffect transition="out" filter="box(in)">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8" presetClass="entr" presetSubtype="32"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amond(out)">
                                      <p:cBhvr>
                                        <p:cTn id="5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450" y="366713"/>
            <a:ext cx="6384925" cy="561975"/>
          </a:xfrm>
        </p:spPr>
        <p:txBody>
          <a:bodyPr/>
          <a:lstStyle/>
          <a:p>
            <a:pPr algn="ctr" eaLnBrk="1" hangingPunct="1">
              <a:defRPr/>
            </a:pPr>
            <a:r>
              <a:rPr lang="en-US" altLang="zh-CN" sz="3600" dirty="0" err="1">
                <a:solidFill>
                  <a:srgbClr val="FFFF00"/>
                </a:solidFill>
                <a:latin typeface="+mn-lt"/>
              </a:rPr>
              <a:t>TMMi</a:t>
            </a:r>
            <a:r>
              <a:rPr lang="zh-CN" altLang="en-US" sz="3600" dirty="0">
                <a:solidFill>
                  <a:srgbClr val="FFFF00"/>
                </a:solidFill>
                <a:latin typeface="+mn-lt"/>
              </a:rPr>
              <a:t>结构</a:t>
            </a:r>
            <a:r>
              <a:rPr lang="en-US" altLang="zh-CN" sz="3600" dirty="0">
                <a:solidFill>
                  <a:srgbClr val="FFFF00"/>
                </a:solidFill>
                <a:latin typeface="+mn-lt"/>
              </a:rPr>
              <a:t> </a:t>
            </a:r>
            <a:endParaRPr lang="zh-CN" altLang="en-US" sz="3600" dirty="0">
              <a:solidFill>
                <a:srgbClr val="FFFF00"/>
              </a:solidFill>
              <a:latin typeface="+mn-lt"/>
            </a:endParaRPr>
          </a:p>
        </p:txBody>
      </p:sp>
      <p:pic>
        <p:nvPicPr>
          <p:cNvPr id="99330" name="图片 3" descr="TMM.png"/>
          <p:cNvPicPr>
            <a:picLocks noChangeAspect="1"/>
          </p:cNvPicPr>
          <p:nvPr/>
        </p:nvPicPr>
        <p:blipFill>
          <a:blip r:embed="rId2"/>
          <a:srcRect/>
          <a:stretch>
            <a:fillRect/>
          </a:stretch>
        </p:blipFill>
        <p:spPr bwMode="auto">
          <a:xfrm>
            <a:off x="373063" y="1557338"/>
            <a:ext cx="8462962" cy="4967287"/>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58888" y="333375"/>
            <a:ext cx="6410325" cy="719138"/>
          </a:xfrm>
        </p:spPr>
        <p:txBody>
          <a:bodyPr/>
          <a:lstStyle/>
          <a:p>
            <a:pPr algn="ctr" eaLnBrk="1" hangingPunct="1">
              <a:defRPr/>
            </a:pPr>
            <a:r>
              <a:rPr lang="en-US" altLang="zh-CN" sz="3600" dirty="0">
                <a:solidFill>
                  <a:srgbClr val="FFFF00"/>
                </a:solidFill>
                <a:latin typeface="+mn-lt"/>
              </a:rPr>
              <a:t>4.5.2  TPI NEXT</a:t>
            </a:r>
            <a:r>
              <a:rPr lang="zh-CN" altLang="en-US" sz="3600" dirty="0">
                <a:solidFill>
                  <a:srgbClr val="FFFF00"/>
                </a:solidFill>
                <a:latin typeface="+mn-lt"/>
              </a:rPr>
              <a:t> </a:t>
            </a:r>
          </a:p>
        </p:txBody>
      </p:sp>
      <p:pic>
        <p:nvPicPr>
          <p:cNvPr id="101378" name="Picture 4" descr="4-10.gif"/>
          <p:cNvPicPr>
            <a:picLocks noChangeAspect="1"/>
          </p:cNvPicPr>
          <p:nvPr/>
        </p:nvPicPr>
        <p:blipFill>
          <a:blip r:embed="rId3"/>
          <a:srcRect/>
          <a:stretch>
            <a:fillRect/>
          </a:stretch>
        </p:blipFill>
        <p:spPr bwMode="auto">
          <a:xfrm>
            <a:off x="1331913" y="3141663"/>
            <a:ext cx="6462712" cy="2876550"/>
          </a:xfrm>
          <a:prstGeom prst="rect">
            <a:avLst/>
          </a:prstGeom>
          <a:noFill/>
          <a:ln w="9525">
            <a:noFill/>
            <a:miter lim="800000"/>
            <a:headEnd/>
            <a:tailEnd/>
          </a:ln>
        </p:spPr>
      </p:pic>
      <p:sp>
        <p:nvSpPr>
          <p:cNvPr id="101379" name="Rectangle 5"/>
          <p:cNvSpPr>
            <a:spLocks noChangeArrowheads="1"/>
          </p:cNvSpPr>
          <p:nvPr/>
        </p:nvSpPr>
        <p:spPr bwMode="auto">
          <a:xfrm>
            <a:off x="755650" y="1557338"/>
            <a:ext cx="7886700" cy="1200150"/>
          </a:xfrm>
          <a:prstGeom prst="rect">
            <a:avLst/>
          </a:prstGeom>
          <a:noFill/>
          <a:ln w="9525">
            <a:noFill/>
            <a:miter lim="800000"/>
            <a:headEnd/>
            <a:tailEnd/>
          </a:ln>
        </p:spPr>
        <p:txBody>
          <a:bodyPr>
            <a:spAutoFit/>
          </a:bodyPr>
          <a:lstStyle/>
          <a:p>
            <a:r>
              <a:rPr lang="en-US" altLang="zh-CN" sz="2400" i="0"/>
              <a:t>TPI</a:t>
            </a:r>
            <a:r>
              <a:rPr lang="zh-CN" altLang="en-US" sz="2400" i="0"/>
              <a:t>（</a:t>
            </a:r>
            <a:r>
              <a:rPr lang="en-US" altLang="zh-CN" sz="2400" i="0"/>
              <a:t>Test Process Improvement</a:t>
            </a:r>
            <a:r>
              <a:rPr lang="zh-CN" altLang="en-US" sz="2400" i="0"/>
              <a:t>）是基于连续性表示法的测试过程改进的参考模型，是在软件控制、测试知识以及过往经验的基础上开发出来的</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547813" y="333375"/>
            <a:ext cx="6119812" cy="647700"/>
          </a:xfrm>
        </p:spPr>
        <p:txBody>
          <a:bodyPr/>
          <a:lstStyle/>
          <a:p>
            <a:pPr algn="ctr" eaLnBrk="1" hangingPunct="1">
              <a:defRPr/>
            </a:pPr>
            <a:r>
              <a:rPr lang="en-US" altLang="zh-CN" sz="3600" dirty="0">
                <a:solidFill>
                  <a:srgbClr val="FFFF00"/>
                </a:solidFill>
                <a:latin typeface="+mn-lt"/>
              </a:rPr>
              <a:t>TPI 20</a:t>
            </a:r>
            <a:r>
              <a:rPr lang="zh-CN" altLang="en-US" sz="3600" dirty="0">
                <a:solidFill>
                  <a:srgbClr val="FFFF00"/>
                </a:solidFill>
                <a:latin typeface="+mn-lt"/>
              </a:rPr>
              <a:t>个关键域 </a:t>
            </a:r>
          </a:p>
        </p:txBody>
      </p:sp>
      <p:sp>
        <p:nvSpPr>
          <p:cNvPr id="103426" name="Rectangle 3"/>
          <p:cNvSpPr>
            <a:spLocks noChangeArrowheads="1"/>
          </p:cNvSpPr>
          <p:nvPr/>
        </p:nvSpPr>
        <p:spPr bwMode="auto">
          <a:xfrm>
            <a:off x="1258888" y="1700213"/>
            <a:ext cx="2409825" cy="4387850"/>
          </a:xfrm>
          <a:prstGeom prst="rect">
            <a:avLst/>
          </a:prstGeom>
          <a:noFill/>
          <a:ln w="9525">
            <a:noFill/>
            <a:miter lim="800000"/>
            <a:headEnd/>
            <a:tailEnd/>
          </a:ln>
        </p:spPr>
        <p:txBody>
          <a:bodyPr lIns="0" tIns="0" rIns="0" bIns="0">
            <a:spAutoFit/>
          </a:bodyPr>
          <a:lstStyle/>
          <a:p>
            <a:pPr marL="457200" indent="-457200">
              <a:lnSpc>
                <a:spcPct val="120000"/>
              </a:lnSpc>
              <a:buFont typeface="Times New Roman" pitchFamily="18" charset="0"/>
              <a:buAutoNum type="arabicPeriod"/>
            </a:pPr>
            <a:r>
              <a:rPr lang="zh-CN" altLang="en-US" sz="2400" i="0"/>
              <a:t>测试策略</a:t>
            </a:r>
          </a:p>
          <a:p>
            <a:pPr marL="457200" indent="-457200">
              <a:lnSpc>
                <a:spcPct val="120000"/>
              </a:lnSpc>
              <a:buFont typeface="Times New Roman" pitchFamily="18" charset="0"/>
              <a:buAutoNum type="arabicPeriod"/>
            </a:pPr>
            <a:r>
              <a:rPr lang="zh-CN" altLang="en-US" sz="2400" i="0"/>
              <a:t>生命周期模型</a:t>
            </a:r>
          </a:p>
          <a:p>
            <a:pPr marL="457200" indent="-457200">
              <a:lnSpc>
                <a:spcPct val="120000"/>
              </a:lnSpc>
              <a:buFont typeface="Times New Roman" pitchFamily="18" charset="0"/>
              <a:buAutoNum type="arabicPeriod"/>
            </a:pPr>
            <a:r>
              <a:rPr lang="zh-CN" altLang="en-US" sz="2400" i="0"/>
              <a:t>介入时间</a:t>
            </a:r>
          </a:p>
          <a:p>
            <a:pPr marL="457200" indent="-457200">
              <a:lnSpc>
                <a:spcPct val="120000"/>
              </a:lnSpc>
              <a:buFont typeface="Times New Roman" pitchFamily="18" charset="0"/>
              <a:buAutoNum type="arabicPeriod"/>
            </a:pPr>
            <a:r>
              <a:rPr lang="zh-CN" altLang="en-US" sz="2400" i="0"/>
              <a:t>估计和计划</a:t>
            </a:r>
          </a:p>
          <a:p>
            <a:pPr marL="457200" indent="-457200">
              <a:lnSpc>
                <a:spcPct val="120000"/>
              </a:lnSpc>
              <a:buFont typeface="Times New Roman" pitchFamily="18" charset="0"/>
              <a:buAutoNum type="arabicPeriod"/>
            </a:pPr>
            <a:r>
              <a:rPr lang="zh-CN" altLang="en-US" sz="2400" i="0"/>
              <a:t>测试规格技术</a:t>
            </a:r>
          </a:p>
          <a:p>
            <a:pPr marL="457200" indent="-457200">
              <a:lnSpc>
                <a:spcPct val="120000"/>
              </a:lnSpc>
              <a:buFont typeface="Times New Roman" pitchFamily="18" charset="0"/>
              <a:buAutoNum type="arabicPeriod"/>
            </a:pPr>
            <a:r>
              <a:rPr lang="zh-CN" altLang="en-US" sz="2400" i="0"/>
              <a:t>静态测试技术</a:t>
            </a:r>
          </a:p>
          <a:p>
            <a:pPr marL="457200" indent="-457200">
              <a:lnSpc>
                <a:spcPct val="120000"/>
              </a:lnSpc>
              <a:buFont typeface="Times New Roman" pitchFamily="18" charset="0"/>
              <a:buAutoNum type="arabicPeriod"/>
            </a:pPr>
            <a:r>
              <a:rPr lang="zh-CN" altLang="en-US" sz="2400" i="0"/>
              <a:t>度量</a:t>
            </a:r>
          </a:p>
          <a:p>
            <a:pPr marL="457200" indent="-457200">
              <a:lnSpc>
                <a:spcPct val="120000"/>
              </a:lnSpc>
              <a:buFont typeface="Times New Roman" pitchFamily="18" charset="0"/>
              <a:buAutoNum type="arabicPeriod"/>
            </a:pPr>
            <a:r>
              <a:rPr lang="zh-CN" altLang="en-US" sz="2400" i="0"/>
              <a:t>测试自动化</a:t>
            </a:r>
          </a:p>
          <a:p>
            <a:pPr marL="457200" indent="-457200">
              <a:lnSpc>
                <a:spcPct val="120000"/>
              </a:lnSpc>
              <a:buFont typeface="Times New Roman" pitchFamily="18" charset="0"/>
              <a:buAutoNum type="arabicPeriod"/>
            </a:pPr>
            <a:r>
              <a:rPr lang="zh-CN" altLang="en-US" sz="2400" i="0"/>
              <a:t>测试环境</a:t>
            </a:r>
          </a:p>
          <a:p>
            <a:pPr marL="457200" indent="-457200">
              <a:lnSpc>
                <a:spcPct val="120000"/>
              </a:lnSpc>
              <a:buFont typeface="Times New Roman" pitchFamily="18" charset="0"/>
              <a:buAutoNum type="arabicPeriod"/>
            </a:pPr>
            <a:r>
              <a:rPr lang="zh-CN" altLang="en-US" sz="2400" i="0"/>
              <a:t>办公环境</a:t>
            </a:r>
          </a:p>
        </p:txBody>
      </p:sp>
      <p:sp>
        <p:nvSpPr>
          <p:cNvPr id="103427" name="Rectangle 3"/>
          <p:cNvSpPr>
            <a:spLocks noChangeArrowheads="1"/>
          </p:cNvSpPr>
          <p:nvPr/>
        </p:nvSpPr>
        <p:spPr bwMode="auto">
          <a:xfrm>
            <a:off x="5148263" y="1700213"/>
            <a:ext cx="2884487" cy="4419600"/>
          </a:xfrm>
          <a:prstGeom prst="rect">
            <a:avLst/>
          </a:prstGeom>
          <a:noFill/>
          <a:ln w="9525">
            <a:noFill/>
            <a:miter lim="800000"/>
            <a:headEnd/>
            <a:tailEnd/>
          </a:ln>
        </p:spPr>
        <p:txBody>
          <a:bodyPr lIns="0" tIns="0" rIns="0" bIns="0">
            <a:spAutoFit/>
          </a:bodyPr>
          <a:lstStyle/>
          <a:p>
            <a:pPr marL="457200" indent="-457200">
              <a:lnSpc>
                <a:spcPct val="120000"/>
              </a:lnSpc>
              <a:buFont typeface="Arial" charset="0"/>
              <a:buAutoNum type="arabicPeriod" startAt="11"/>
            </a:pPr>
            <a:r>
              <a:rPr lang="zh-CN" altLang="en-US" sz="2400"/>
              <a:t>承诺与动力</a:t>
            </a:r>
          </a:p>
          <a:p>
            <a:pPr marL="457200" indent="-457200">
              <a:lnSpc>
                <a:spcPct val="120000"/>
              </a:lnSpc>
              <a:buFont typeface="Arial" charset="0"/>
              <a:buAutoNum type="arabicPeriod" startAt="11"/>
            </a:pPr>
            <a:r>
              <a:rPr lang="zh-CN" altLang="en-US" sz="2400"/>
              <a:t>测试功能与培训</a:t>
            </a:r>
          </a:p>
          <a:p>
            <a:pPr marL="457200" indent="-457200">
              <a:lnSpc>
                <a:spcPct val="120000"/>
              </a:lnSpc>
              <a:buFont typeface="Arial" charset="0"/>
              <a:buAutoNum type="arabicPeriod" startAt="11"/>
            </a:pPr>
            <a:r>
              <a:rPr lang="zh-CN" altLang="en-US" sz="2400"/>
              <a:t>方法的范围</a:t>
            </a:r>
          </a:p>
          <a:p>
            <a:pPr marL="457200" indent="-457200">
              <a:lnSpc>
                <a:spcPct val="120000"/>
              </a:lnSpc>
              <a:buFont typeface="Arial" charset="0"/>
              <a:buAutoNum type="arabicPeriod" startAt="11"/>
            </a:pPr>
            <a:r>
              <a:rPr lang="zh-CN" altLang="en-US" sz="2400"/>
              <a:t>沟通</a:t>
            </a:r>
          </a:p>
          <a:p>
            <a:pPr marL="457200" indent="-457200">
              <a:lnSpc>
                <a:spcPct val="120000"/>
              </a:lnSpc>
              <a:buFont typeface="Arial" charset="0"/>
              <a:buAutoNum type="arabicPeriod" startAt="11"/>
            </a:pPr>
            <a:r>
              <a:rPr lang="zh-CN" altLang="en-US" sz="2400"/>
              <a:t>报告</a:t>
            </a:r>
          </a:p>
          <a:p>
            <a:pPr marL="457200" indent="-457200">
              <a:lnSpc>
                <a:spcPct val="120000"/>
              </a:lnSpc>
              <a:buFont typeface="Arial" charset="0"/>
              <a:buAutoNum type="arabicPeriod" startAt="11"/>
            </a:pPr>
            <a:r>
              <a:rPr lang="zh-CN" altLang="en-US" sz="2400"/>
              <a:t>缺陷管理</a:t>
            </a:r>
          </a:p>
          <a:p>
            <a:pPr marL="457200" indent="-457200">
              <a:lnSpc>
                <a:spcPct val="120000"/>
              </a:lnSpc>
              <a:buFont typeface="Arial" charset="0"/>
              <a:buAutoNum type="arabicPeriod" startAt="11"/>
            </a:pPr>
            <a:r>
              <a:rPr lang="zh-CN" altLang="en-US" sz="2400"/>
              <a:t>测试件管理</a:t>
            </a:r>
          </a:p>
          <a:p>
            <a:pPr marL="457200" indent="-457200">
              <a:lnSpc>
                <a:spcPct val="120000"/>
              </a:lnSpc>
              <a:buFont typeface="Arial" charset="0"/>
              <a:buAutoNum type="arabicPeriod" startAt="11"/>
            </a:pPr>
            <a:r>
              <a:rPr lang="zh-CN" altLang="en-US" sz="2400"/>
              <a:t>测试过程管理</a:t>
            </a:r>
          </a:p>
          <a:p>
            <a:pPr marL="457200" indent="-457200">
              <a:lnSpc>
                <a:spcPct val="120000"/>
              </a:lnSpc>
              <a:buFont typeface="Arial" charset="0"/>
              <a:buAutoNum type="arabicPeriod" startAt="11"/>
            </a:pPr>
            <a:r>
              <a:rPr lang="zh-CN" altLang="en-US" sz="2400"/>
              <a:t>评估</a:t>
            </a:r>
          </a:p>
          <a:p>
            <a:pPr marL="457200" indent="-457200">
              <a:lnSpc>
                <a:spcPct val="120000"/>
              </a:lnSpc>
              <a:buFont typeface="Arial" charset="0"/>
              <a:buAutoNum type="arabicPeriod" startAt="11"/>
            </a:pPr>
            <a:r>
              <a:rPr lang="zh-CN" altLang="en-US" sz="2400"/>
              <a:t>底层测试</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27088" y="260350"/>
            <a:ext cx="7772400" cy="1143000"/>
          </a:xfrm>
        </p:spPr>
        <p:txBody>
          <a:bodyPr/>
          <a:lstStyle/>
          <a:p>
            <a:pPr algn="ctr" eaLnBrk="1" hangingPunct="1">
              <a:defRPr/>
            </a:pPr>
            <a:r>
              <a:rPr lang="en-US" altLang="zh-CN" sz="3600" dirty="0">
                <a:solidFill>
                  <a:srgbClr val="FFFF00"/>
                </a:solidFill>
                <a:latin typeface="+mn-lt"/>
              </a:rPr>
              <a:t>TPI </a:t>
            </a:r>
            <a:r>
              <a:rPr lang="zh-CN" altLang="en-US" sz="3600" dirty="0">
                <a:solidFill>
                  <a:srgbClr val="FFFF00"/>
                </a:solidFill>
                <a:latin typeface="+mn-lt"/>
              </a:rPr>
              <a:t>级别</a:t>
            </a:r>
          </a:p>
        </p:txBody>
      </p:sp>
      <p:sp>
        <p:nvSpPr>
          <p:cNvPr id="105474" name="Rectangle 3"/>
          <p:cNvSpPr>
            <a:spLocks noChangeArrowheads="1"/>
          </p:cNvSpPr>
          <p:nvPr/>
        </p:nvSpPr>
        <p:spPr bwMode="auto">
          <a:xfrm>
            <a:off x="774700" y="1858963"/>
            <a:ext cx="7667625" cy="3101975"/>
          </a:xfrm>
          <a:prstGeom prst="rect">
            <a:avLst/>
          </a:prstGeom>
          <a:noFill/>
          <a:ln w="9525">
            <a:noFill/>
            <a:miter lim="800000"/>
            <a:headEnd/>
            <a:tailEnd/>
          </a:ln>
        </p:spPr>
        <p:txBody>
          <a:bodyPr lIns="0" tIns="0" rIns="0" bIns="0">
            <a:spAutoFit/>
          </a:bodyPr>
          <a:lstStyle/>
          <a:p>
            <a:pPr marL="457200" indent="-457200">
              <a:lnSpc>
                <a:spcPct val="120000"/>
              </a:lnSpc>
              <a:buFont typeface="Arial" charset="0"/>
              <a:buChar char="•"/>
            </a:pPr>
            <a:r>
              <a:rPr lang="zh-CN" altLang="en-US" sz="2400" i="0" dirty="0"/>
              <a:t>为了了解过程在每个关键域所处的状态，即对关键域的评估结果，通过级别是来体现。模型提供了</a:t>
            </a:r>
            <a:r>
              <a:rPr lang="en-US" altLang="zh-CN" sz="2400" i="0" dirty="0"/>
              <a:t>4</a:t>
            </a:r>
            <a:r>
              <a:rPr lang="zh-CN" altLang="en-US" sz="2400" i="0" dirty="0"/>
              <a:t>个级别，由</a:t>
            </a:r>
            <a:r>
              <a:rPr lang="en-US" altLang="zh-CN" sz="2400" i="0" dirty="0"/>
              <a:t>A</a:t>
            </a:r>
            <a:r>
              <a:rPr lang="zh-CN" altLang="en-US" sz="2400" i="0" dirty="0"/>
              <a:t>到</a:t>
            </a:r>
            <a:r>
              <a:rPr lang="en-US" altLang="zh-CN" sz="2400" i="0" dirty="0"/>
              <a:t>D</a:t>
            </a:r>
            <a:r>
              <a:rPr lang="zh-CN" altLang="en-US" sz="2400" i="0" dirty="0"/>
              <a:t>，</a:t>
            </a:r>
            <a:r>
              <a:rPr lang="en-US" altLang="zh-CN" sz="2400" i="0" dirty="0"/>
              <a:t>A</a:t>
            </a:r>
            <a:r>
              <a:rPr lang="zh-CN" altLang="en-US" sz="2400" i="0" dirty="0"/>
              <a:t>是最低级。根据测试过程的可视性改善、测试效率的提高、或成本的降低以及质量的提高，级别会有所上升。</a:t>
            </a:r>
            <a:endParaRPr lang="en-US" altLang="zh-CN" sz="2400" i="0" dirty="0"/>
          </a:p>
          <a:p>
            <a:pPr marL="457200" indent="-457200">
              <a:lnSpc>
                <a:spcPct val="120000"/>
              </a:lnSpc>
              <a:buFont typeface="Arial" charset="0"/>
              <a:buChar char="•"/>
            </a:pPr>
            <a:r>
              <a:rPr lang="zh-CN" altLang="en-US" sz="2400" i="0" dirty="0"/>
              <a:t>详见表</a:t>
            </a:r>
            <a:r>
              <a:rPr lang="en-US" altLang="zh-CN" sz="2400" i="0" dirty="0"/>
              <a:t>4-3</a:t>
            </a:r>
            <a:endParaRPr lang="zh-CN" altLang="en-US" sz="2400" i="0" dirty="0"/>
          </a:p>
          <a:p>
            <a:pPr marL="457200" indent="-457200">
              <a:lnSpc>
                <a:spcPct val="120000"/>
              </a:lnSpc>
              <a:buFont typeface="Arial" charset="0"/>
              <a:buChar char="•"/>
            </a:pPr>
            <a:endParaRPr lang="zh-CN" altLang="en-US" sz="2400" i="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84</a:t>
            </a:fld>
            <a:endParaRPr lang="en-US" altLang="zh-CN"/>
          </a:p>
        </p:txBody>
      </p:sp>
      <p:pic>
        <p:nvPicPr>
          <p:cNvPr id="5" name="图片 4"/>
          <p:cNvPicPr>
            <a:picLocks noChangeAspect="1"/>
          </p:cNvPicPr>
          <p:nvPr/>
        </p:nvPicPr>
        <p:blipFill>
          <a:blip r:embed="rId2"/>
          <a:stretch>
            <a:fillRect/>
          </a:stretch>
        </p:blipFill>
        <p:spPr>
          <a:xfrm>
            <a:off x="969169" y="-20123"/>
            <a:ext cx="7205662" cy="6896111"/>
          </a:xfrm>
          <a:prstGeom prst="rect">
            <a:avLst/>
          </a:prstGeom>
        </p:spPr>
      </p:pic>
    </p:spTree>
    <p:extLst>
      <p:ext uri="{BB962C8B-B14F-4D97-AF65-F5344CB8AC3E}">
        <p14:creationId xmlns:p14="http://schemas.microsoft.com/office/powerpoint/2010/main" val="3495726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85</a:t>
            </a:fld>
            <a:endParaRPr lang="en-US" altLang="zh-CN"/>
          </a:p>
        </p:txBody>
      </p:sp>
      <p:pic>
        <p:nvPicPr>
          <p:cNvPr id="5" name="图片 4"/>
          <p:cNvPicPr>
            <a:picLocks noChangeAspect="1"/>
          </p:cNvPicPr>
          <p:nvPr/>
        </p:nvPicPr>
        <p:blipFill>
          <a:blip r:embed="rId2"/>
          <a:stretch>
            <a:fillRect/>
          </a:stretch>
        </p:blipFill>
        <p:spPr>
          <a:xfrm>
            <a:off x="-27484" y="1285875"/>
            <a:ext cx="9144001" cy="2025649"/>
          </a:xfrm>
          <a:prstGeom prst="rect">
            <a:avLst/>
          </a:prstGeom>
        </p:spPr>
      </p:pic>
    </p:spTree>
    <p:extLst>
      <p:ext uri="{BB962C8B-B14F-4D97-AF65-F5344CB8AC3E}">
        <p14:creationId xmlns:p14="http://schemas.microsoft.com/office/powerpoint/2010/main" val="41381757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27088" y="260350"/>
            <a:ext cx="7772400" cy="1143000"/>
          </a:xfrm>
        </p:spPr>
        <p:txBody>
          <a:bodyPr/>
          <a:lstStyle/>
          <a:p>
            <a:pPr algn="ctr" eaLnBrk="1" hangingPunct="1">
              <a:defRPr/>
            </a:pPr>
            <a:r>
              <a:rPr lang="en-US" altLang="zh-CN" sz="3600" dirty="0">
                <a:solidFill>
                  <a:srgbClr val="FFFF00"/>
                </a:solidFill>
                <a:latin typeface="+mn-lt"/>
              </a:rPr>
              <a:t>TPI</a:t>
            </a:r>
            <a:r>
              <a:rPr lang="zh-CN" altLang="en-US" sz="3600" dirty="0">
                <a:solidFill>
                  <a:srgbClr val="FFFF00"/>
                </a:solidFill>
                <a:latin typeface="+mn-lt"/>
              </a:rPr>
              <a:t>成熟度矩阵</a:t>
            </a:r>
          </a:p>
        </p:txBody>
      </p:sp>
      <p:pic>
        <p:nvPicPr>
          <p:cNvPr id="109570" name="Picture 4" descr="4-10-2.gif"/>
          <p:cNvPicPr>
            <a:picLocks noChangeAspect="1"/>
          </p:cNvPicPr>
          <p:nvPr/>
        </p:nvPicPr>
        <p:blipFill>
          <a:blip r:embed="rId3"/>
          <a:srcRect/>
          <a:stretch>
            <a:fillRect/>
          </a:stretch>
        </p:blipFill>
        <p:spPr bwMode="auto">
          <a:xfrm>
            <a:off x="2555776" y="1316894"/>
            <a:ext cx="5843588" cy="5400675"/>
          </a:xfrm>
          <a:prstGeom prst="rect">
            <a:avLst/>
          </a:prstGeom>
          <a:noFill/>
          <a:ln w="9525">
            <a:noFill/>
            <a:miter lim="800000"/>
            <a:headEnd/>
            <a:tailEnd/>
          </a:ln>
        </p:spPr>
      </p:pic>
      <p:sp>
        <p:nvSpPr>
          <p:cNvPr id="2" name="TextBox 1"/>
          <p:cNvSpPr txBox="1"/>
          <p:nvPr/>
        </p:nvSpPr>
        <p:spPr>
          <a:xfrm>
            <a:off x="251520" y="1772816"/>
            <a:ext cx="2160240" cy="1200329"/>
          </a:xfrm>
          <a:prstGeom prst="rect">
            <a:avLst/>
          </a:prstGeom>
          <a:noFill/>
        </p:spPr>
        <p:txBody>
          <a:bodyPr wrap="square" rtlCol="0">
            <a:spAutoFit/>
          </a:bodyPr>
          <a:lstStyle/>
          <a:p>
            <a:r>
              <a:rPr lang="zh-CN" altLang="en-US" dirty="0"/>
              <a:t>关键域各个等级</a:t>
            </a:r>
            <a:r>
              <a:rPr lang="en-US" altLang="zh-CN" dirty="0"/>
              <a:t>(A/B/C/D)</a:t>
            </a:r>
            <a:r>
              <a:rPr lang="zh-CN" altLang="en-US" dirty="0"/>
              <a:t>和总体测试过程成熟等级的映射过程</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27088" y="260350"/>
            <a:ext cx="7772400" cy="1143000"/>
          </a:xfrm>
        </p:spPr>
        <p:txBody>
          <a:bodyPr/>
          <a:lstStyle/>
          <a:p>
            <a:pPr algn="ctr" eaLnBrk="1" hangingPunct="1">
              <a:defRPr/>
            </a:pPr>
            <a:r>
              <a:rPr lang="en-US" altLang="zh-CN" sz="3600" dirty="0">
                <a:solidFill>
                  <a:srgbClr val="FFFF00"/>
                </a:solidFill>
                <a:latin typeface="+mn-lt"/>
              </a:rPr>
              <a:t>TPI </a:t>
            </a:r>
            <a:r>
              <a:rPr lang="zh-CN" altLang="en-US" sz="3600" dirty="0">
                <a:solidFill>
                  <a:srgbClr val="FFFF00"/>
                </a:solidFill>
                <a:latin typeface="+mn-lt"/>
              </a:rPr>
              <a:t>检查点和建议</a:t>
            </a:r>
          </a:p>
        </p:txBody>
      </p:sp>
      <p:sp>
        <p:nvSpPr>
          <p:cNvPr id="107522" name="Rectangle 3"/>
          <p:cNvSpPr>
            <a:spLocks noChangeArrowheads="1"/>
          </p:cNvSpPr>
          <p:nvPr/>
        </p:nvSpPr>
        <p:spPr bwMode="auto">
          <a:xfrm>
            <a:off x="611188" y="1844675"/>
            <a:ext cx="7993062" cy="3822700"/>
          </a:xfrm>
          <a:prstGeom prst="rect">
            <a:avLst/>
          </a:prstGeom>
          <a:noFill/>
          <a:ln w="9525">
            <a:noFill/>
            <a:miter lim="800000"/>
            <a:headEnd/>
            <a:tailEnd/>
          </a:ln>
        </p:spPr>
        <p:txBody>
          <a:bodyPr lIns="0" tIns="0" rIns="0" bIns="0">
            <a:spAutoFit/>
          </a:bodyPr>
          <a:lstStyle/>
          <a:p>
            <a:pPr marL="457200" indent="-457200">
              <a:lnSpc>
                <a:spcPct val="130000"/>
              </a:lnSpc>
              <a:buFont typeface="Arial" charset="0"/>
              <a:buChar char="•"/>
            </a:pPr>
            <a:r>
              <a:rPr lang="zh-CN" altLang="en-US" sz="2400" i="0" dirty="0"/>
              <a:t>为了能客观地决定各个关键域的级别，</a:t>
            </a:r>
            <a:r>
              <a:rPr lang="en-US" altLang="zh-CN" sz="2400" i="0" dirty="0"/>
              <a:t>TPI</a:t>
            </a:r>
            <a:r>
              <a:rPr lang="zh-CN" altLang="en-US" sz="2400" i="0" dirty="0"/>
              <a:t>模型提供了一种度量工具</a:t>
            </a:r>
            <a:r>
              <a:rPr lang="en-US" altLang="zh-CN" sz="2400" i="0" dirty="0"/>
              <a:t>——</a:t>
            </a:r>
            <a:r>
              <a:rPr lang="zh-CN" altLang="en-US" sz="2400" b="1" i="0" dirty="0">
                <a:solidFill>
                  <a:srgbClr val="3366FF"/>
                </a:solidFill>
              </a:rPr>
              <a:t>检查点</a:t>
            </a:r>
            <a:r>
              <a:rPr lang="zh-CN" altLang="en-US" sz="2400" i="0" dirty="0"/>
              <a:t>。每个级别都有若干个检查点，测试过程只有在满足了这些检查点的要求之后，才意味着它达到了特定的级别（见</a:t>
            </a:r>
            <a:r>
              <a:rPr lang="en-US" altLang="zh-CN" sz="2400" i="0" dirty="0"/>
              <a:t>P85,4</a:t>
            </a:r>
            <a:r>
              <a:rPr lang="zh-CN" altLang="en-US" sz="2400" i="0" dirty="0"/>
              <a:t>）</a:t>
            </a:r>
            <a:endParaRPr lang="en-US" altLang="zh-CN" sz="2400" i="0" dirty="0"/>
          </a:p>
          <a:p>
            <a:pPr marL="457200" indent="-457200">
              <a:lnSpc>
                <a:spcPct val="130000"/>
              </a:lnSpc>
              <a:buFont typeface="Arial" charset="0"/>
              <a:buChar char="•"/>
            </a:pPr>
            <a:r>
              <a:rPr lang="zh-CN" altLang="en-US" sz="2400" i="0" dirty="0"/>
              <a:t>检查点帮助我们发现测试过程中的问题，而</a:t>
            </a:r>
            <a:r>
              <a:rPr lang="zh-CN" altLang="en-US" sz="2400" b="1" i="0" dirty="0">
                <a:solidFill>
                  <a:srgbClr val="3366FF"/>
                </a:solidFill>
              </a:rPr>
              <a:t>建议</a:t>
            </a:r>
            <a:r>
              <a:rPr lang="zh-CN" altLang="en-US" sz="2400" i="0" dirty="0"/>
              <a:t>会帮助我们解决问题，最终改进测试过程。建议不仅包含对如何达</a:t>
            </a:r>
            <a:r>
              <a:rPr lang="zh-CN" altLang="en-US" sz="2400" b="1" i="0" u="sng" dirty="0"/>
              <a:t>到下个级别的指导，而且还包括一些</a:t>
            </a:r>
            <a:r>
              <a:rPr lang="zh-CN" altLang="en-US" sz="2400" i="0" dirty="0"/>
              <a:t>具体的操作技巧、注意事项等。</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88</a:t>
            </a:fld>
            <a:endParaRPr lang="en-US" altLang="zh-CN"/>
          </a:p>
        </p:txBody>
      </p:sp>
      <p:pic>
        <p:nvPicPr>
          <p:cNvPr id="5" name="图片 4"/>
          <p:cNvPicPr>
            <a:picLocks noChangeAspect="1"/>
          </p:cNvPicPr>
          <p:nvPr/>
        </p:nvPicPr>
        <p:blipFill>
          <a:blip r:embed="rId2"/>
          <a:stretch>
            <a:fillRect/>
          </a:stretch>
        </p:blipFill>
        <p:spPr>
          <a:xfrm>
            <a:off x="700087" y="1462087"/>
            <a:ext cx="7743825" cy="3933825"/>
          </a:xfrm>
          <a:prstGeom prst="rect">
            <a:avLst/>
          </a:prstGeom>
        </p:spPr>
      </p:pic>
    </p:spTree>
    <p:extLst>
      <p:ext uri="{BB962C8B-B14F-4D97-AF65-F5344CB8AC3E}">
        <p14:creationId xmlns:p14="http://schemas.microsoft.com/office/powerpoint/2010/main" val="1275667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258888" y="404813"/>
            <a:ext cx="6548437" cy="576262"/>
          </a:xfrm>
        </p:spPr>
        <p:txBody>
          <a:bodyPr/>
          <a:lstStyle/>
          <a:p>
            <a:pPr algn="ctr" eaLnBrk="1" hangingPunct="1">
              <a:defRPr/>
            </a:pPr>
            <a:r>
              <a:rPr lang="en-US" altLang="zh-CN" sz="3600" dirty="0">
                <a:solidFill>
                  <a:srgbClr val="FFFF00"/>
                </a:solidFill>
                <a:latin typeface="+mn-lt"/>
              </a:rPr>
              <a:t>4.5.3  CTP</a:t>
            </a:r>
            <a:endParaRPr lang="zh-CN" altLang="en-US" sz="3600" dirty="0">
              <a:solidFill>
                <a:srgbClr val="FFFF00"/>
              </a:solidFill>
              <a:latin typeface="+mn-lt"/>
            </a:endParaRPr>
          </a:p>
        </p:txBody>
      </p:sp>
      <p:sp>
        <p:nvSpPr>
          <p:cNvPr id="115714" name="Rectangle 3"/>
          <p:cNvSpPr>
            <a:spLocks noChangeArrowheads="1"/>
          </p:cNvSpPr>
          <p:nvPr/>
        </p:nvSpPr>
        <p:spPr bwMode="auto">
          <a:xfrm>
            <a:off x="323850" y="1628775"/>
            <a:ext cx="6048375" cy="4629150"/>
          </a:xfrm>
          <a:prstGeom prst="rect">
            <a:avLst/>
          </a:prstGeom>
          <a:noFill/>
          <a:ln w="9525">
            <a:noFill/>
            <a:miter lim="800000"/>
            <a:headEnd/>
            <a:tailEnd/>
          </a:ln>
        </p:spPr>
        <p:txBody>
          <a:bodyPr wrap="square" lIns="0" tIns="0" rIns="0" bIns="0">
            <a:spAutoFit/>
          </a:bodyPr>
          <a:lstStyle/>
          <a:p>
            <a:pPr marL="457200" indent="-457200" eaLnBrk="0" hangingPunct="0">
              <a:lnSpc>
                <a:spcPct val="140000"/>
              </a:lnSpc>
              <a:buClr>
                <a:srgbClr val="91AC4E"/>
              </a:buClr>
              <a:buSzPct val="80000"/>
              <a:buFont typeface="Wingdings" pitchFamily="2" charset="2"/>
              <a:buChar char="p"/>
            </a:pPr>
            <a:r>
              <a:rPr lang="zh-CN" altLang="en-US" sz="2400" b="1" i="0" dirty="0"/>
              <a:t>关键测试过程</a:t>
            </a:r>
            <a:r>
              <a:rPr lang="zh-CN" altLang="en-US" sz="2400" i="0" dirty="0"/>
              <a:t>（</a:t>
            </a:r>
            <a:r>
              <a:rPr lang="en-US" altLang="en-US" sz="2400" i="0" dirty="0"/>
              <a:t>Critical Test Process</a:t>
            </a:r>
            <a:r>
              <a:rPr lang="zh-CN" altLang="en-US" sz="2400" i="0" dirty="0"/>
              <a:t>，</a:t>
            </a:r>
            <a:r>
              <a:rPr lang="en-US" altLang="en-US" sz="2400" i="0" dirty="0"/>
              <a:t>CTP</a:t>
            </a:r>
            <a:r>
              <a:rPr lang="zh-CN" altLang="en-US" sz="2400" i="0" dirty="0"/>
              <a:t>）</a:t>
            </a:r>
            <a:r>
              <a:rPr lang="en-US" altLang="zh-CN" sz="2400" i="0" dirty="0"/>
              <a:t>:</a:t>
            </a:r>
            <a:r>
              <a:rPr lang="zh-CN" altLang="en-US" sz="2400" i="0" dirty="0"/>
              <a:t>内容参考模型、上下文相关的方法，并能对模型进行裁剪</a:t>
            </a:r>
            <a:endParaRPr lang="en-US" altLang="zh-CN" sz="2400" i="0" dirty="0"/>
          </a:p>
          <a:p>
            <a:pPr marL="457200" indent="-457200" eaLnBrk="0" hangingPunct="0">
              <a:lnSpc>
                <a:spcPct val="140000"/>
              </a:lnSpc>
              <a:buClr>
                <a:srgbClr val="91AC4E"/>
              </a:buClr>
              <a:buSzPct val="80000"/>
              <a:buFont typeface="Wingdings" pitchFamily="2" charset="2"/>
              <a:buChar char="p"/>
            </a:pPr>
            <a:r>
              <a:rPr lang="zh-CN" altLang="en-US" sz="2400" b="1" i="0" dirty="0"/>
              <a:t>使用</a:t>
            </a:r>
            <a:r>
              <a:rPr lang="en-US" altLang="en-US" sz="2400" b="1" i="0" dirty="0"/>
              <a:t>CTP</a:t>
            </a:r>
            <a:r>
              <a:rPr lang="zh-CN" altLang="en-US" sz="2400" b="1" i="0" dirty="0"/>
              <a:t>的过程改进，</a:t>
            </a:r>
            <a:r>
              <a:rPr lang="zh-CN" altLang="en-US" sz="2400" i="0" dirty="0"/>
              <a:t>始于对现有测试过程的评估，通过评估以识别过程的强弱，并结合组织的需要提供改进的意见</a:t>
            </a:r>
            <a:endParaRPr lang="en-US" altLang="zh-CN" sz="2400" i="0" dirty="0"/>
          </a:p>
          <a:p>
            <a:pPr marL="457200" indent="-457200" eaLnBrk="0" hangingPunct="0">
              <a:lnSpc>
                <a:spcPct val="140000"/>
              </a:lnSpc>
              <a:buClr>
                <a:srgbClr val="91AC4E"/>
              </a:buClr>
              <a:buSzPct val="80000"/>
              <a:buFont typeface="Wingdings" pitchFamily="2" charset="2"/>
              <a:buChar char="p"/>
            </a:pPr>
            <a:r>
              <a:rPr lang="zh-CN" altLang="en-US" sz="2400" i="0" dirty="0"/>
              <a:t>计划</a:t>
            </a:r>
            <a:r>
              <a:rPr lang="zh-CN" altLang="en-US" sz="2000" i="0" dirty="0"/>
              <a:t>（</a:t>
            </a:r>
            <a:r>
              <a:rPr lang="en-US" altLang="zh-CN" sz="2000" i="0" dirty="0"/>
              <a:t>Plan</a:t>
            </a:r>
            <a:r>
              <a:rPr lang="zh-CN" altLang="en-US" sz="2000" i="0" dirty="0"/>
              <a:t>）、</a:t>
            </a:r>
            <a:r>
              <a:rPr lang="zh-CN" altLang="en-US" sz="2400" i="0" dirty="0"/>
              <a:t>准备</a:t>
            </a:r>
            <a:r>
              <a:rPr lang="zh-CN" altLang="en-US" sz="2000" i="0" dirty="0"/>
              <a:t>（</a:t>
            </a:r>
            <a:r>
              <a:rPr lang="en-US" altLang="en-US" sz="2000" i="0" dirty="0"/>
              <a:t>Prepare</a:t>
            </a:r>
            <a:r>
              <a:rPr lang="zh-CN" altLang="en-US" sz="2000" i="0" dirty="0"/>
              <a:t>）、</a:t>
            </a:r>
            <a:r>
              <a:rPr lang="zh-CN" altLang="en-US" sz="2400" i="0" dirty="0"/>
              <a:t>执行</a:t>
            </a:r>
            <a:r>
              <a:rPr lang="zh-CN" altLang="en-US" sz="2000" i="0" dirty="0"/>
              <a:t>（</a:t>
            </a:r>
            <a:r>
              <a:rPr lang="en-US" altLang="en-US" sz="2000" i="0" dirty="0"/>
              <a:t>Perform</a:t>
            </a:r>
            <a:r>
              <a:rPr lang="zh-CN" altLang="en-US" sz="2000" i="0" dirty="0"/>
              <a:t>）</a:t>
            </a:r>
            <a:r>
              <a:rPr lang="zh-CN" altLang="en-US" sz="2400" i="0" dirty="0"/>
              <a:t>和完善 </a:t>
            </a:r>
            <a:r>
              <a:rPr lang="en-US" altLang="en-US" sz="2400" i="0" dirty="0"/>
              <a:t>(Perfect)</a:t>
            </a:r>
            <a:r>
              <a:rPr lang="zh-CN" altLang="en-US" sz="2400" i="0" dirty="0"/>
              <a:t>；计划和完善主要是管理工作，准备和执行是实践工作</a:t>
            </a:r>
          </a:p>
        </p:txBody>
      </p:sp>
      <p:pic>
        <p:nvPicPr>
          <p:cNvPr id="115715" name="图片 2" descr="屏幕快照 2014-03-13 下午7.48.50.png"/>
          <p:cNvPicPr>
            <a:picLocks noChangeAspect="1"/>
          </p:cNvPicPr>
          <p:nvPr/>
        </p:nvPicPr>
        <p:blipFill>
          <a:blip r:embed="rId3"/>
          <a:srcRect/>
          <a:stretch>
            <a:fillRect/>
          </a:stretch>
        </p:blipFill>
        <p:spPr bwMode="auto">
          <a:xfrm>
            <a:off x="6372225" y="2060575"/>
            <a:ext cx="2684463" cy="3513138"/>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5"/>
          <p:cNvSpPr>
            <a:spLocks noGrp="1" noChangeArrowheads="1"/>
          </p:cNvSpPr>
          <p:nvPr>
            <p:ph type="title"/>
          </p:nvPr>
        </p:nvSpPr>
        <p:spPr>
          <a:xfrm>
            <a:off x="1331913" y="366713"/>
            <a:ext cx="6240462" cy="561975"/>
          </a:xfrm>
        </p:spPr>
        <p:txBody>
          <a:bodyPr/>
          <a:lstStyle/>
          <a:p>
            <a:pPr algn="ctr" eaLnBrk="1" hangingPunct="1">
              <a:defRPr/>
            </a:pPr>
            <a:r>
              <a:rPr lang="en-US" altLang="en-US" sz="3600" dirty="0">
                <a:solidFill>
                  <a:srgbClr val="FFFF00"/>
                </a:solidFill>
                <a:latin typeface="+mj-ea"/>
              </a:rPr>
              <a:t>4.1.3  </a:t>
            </a:r>
            <a:r>
              <a:rPr lang="en-US" altLang="zh-CN" sz="3600" dirty="0">
                <a:solidFill>
                  <a:srgbClr val="FFFF00"/>
                </a:solidFill>
                <a:latin typeface="+mj-ea"/>
              </a:rPr>
              <a:t>W</a:t>
            </a:r>
            <a:r>
              <a:rPr lang="zh-CN" altLang="en-US" sz="3600" dirty="0">
                <a:solidFill>
                  <a:srgbClr val="FFFF00"/>
                </a:solidFill>
                <a:latin typeface="+mj-ea"/>
              </a:rPr>
              <a:t>模型</a:t>
            </a:r>
            <a:endParaRPr lang="en-US" altLang="en-US" sz="3600" dirty="0">
              <a:solidFill>
                <a:srgbClr val="FFFF00"/>
              </a:solidFill>
              <a:latin typeface="+mj-ea"/>
            </a:endParaRPr>
          </a:p>
        </p:txBody>
      </p:sp>
      <p:pic>
        <p:nvPicPr>
          <p:cNvPr id="34818" name="Picture 26" descr="4-6.gif"/>
          <p:cNvPicPr>
            <a:picLocks noChangeAspect="1"/>
          </p:cNvPicPr>
          <p:nvPr/>
        </p:nvPicPr>
        <p:blipFill>
          <a:blip r:embed="rId3"/>
          <a:srcRect/>
          <a:stretch>
            <a:fillRect/>
          </a:stretch>
        </p:blipFill>
        <p:spPr bwMode="auto">
          <a:xfrm>
            <a:off x="163513" y="1773238"/>
            <a:ext cx="8837612" cy="4392612"/>
          </a:xfrm>
          <a:prstGeom prst="rect">
            <a:avLst/>
          </a:prstGeom>
          <a:noFill/>
          <a:ln w="9525">
            <a:noFill/>
            <a:miter lim="800000"/>
            <a:headEnd/>
            <a:tailEnd/>
          </a:ln>
        </p:spPr>
      </p:pic>
      <p:sp>
        <p:nvSpPr>
          <p:cNvPr id="2" name="TextBox 1"/>
          <p:cNvSpPr txBox="1"/>
          <p:nvPr/>
        </p:nvSpPr>
        <p:spPr>
          <a:xfrm>
            <a:off x="539552" y="1340768"/>
            <a:ext cx="6912768" cy="369332"/>
          </a:xfrm>
          <a:prstGeom prst="rect">
            <a:avLst/>
          </a:prstGeom>
          <a:noFill/>
        </p:spPr>
        <p:txBody>
          <a:bodyPr wrap="square" rtlCol="0">
            <a:spAutoFit/>
          </a:bodyPr>
          <a:lstStyle/>
          <a:p>
            <a:r>
              <a:rPr lang="zh-CN" altLang="en-US" dirty="0"/>
              <a:t>增加了软件开发阶段中应同步进行的验证和确认活动</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4P</a:t>
            </a:r>
            <a:endParaRPr lang="zh-CN" altLang="en-US" dirty="0"/>
          </a:p>
        </p:txBody>
      </p:sp>
      <p:sp>
        <p:nvSpPr>
          <p:cNvPr id="3" name="内容占位符 2"/>
          <p:cNvSpPr>
            <a:spLocks noGrp="1"/>
          </p:cNvSpPr>
          <p:nvPr>
            <p:ph idx="1"/>
          </p:nvPr>
        </p:nvSpPr>
        <p:spPr/>
        <p:txBody>
          <a:bodyPr/>
          <a:lstStyle/>
          <a:p>
            <a:r>
              <a:rPr lang="zh-CN" altLang="en-US" dirty="0"/>
              <a:t>计划：测试的项目管理</a:t>
            </a:r>
            <a:endParaRPr lang="en-US" altLang="zh-CN" dirty="0"/>
          </a:p>
          <a:p>
            <a:r>
              <a:rPr lang="zh-CN" altLang="en-US" dirty="0"/>
              <a:t>准备：总体计划到测试用例开始执行的过程</a:t>
            </a:r>
            <a:endParaRPr lang="en-US" altLang="zh-CN" dirty="0"/>
          </a:p>
          <a:p>
            <a:r>
              <a:rPr lang="zh-CN" altLang="en-US" dirty="0"/>
              <a:t>执行：讨论测试团队如何与发布工程或配置管理团队合作，以及产品构建怎样移交到测试团队的信息</a:t>
            </a:r>
            <a:endParaRPr lang="en-US" altLang="zh-CN" dirty="0"/>
          </a:p>
          <a:p>
            <a:r>
              <a:rPr lang="zh-CN" altLang="en-US" dirty="0"/>
              <a:t>完善：完成产品的测试和改进测试过程，包括如何发现，报告及响应问题，以及缺陷处理过程中如何有效沟通</a:t>
            </a:r>
          </a:p>
        </p:txBody>
      </p:sp>
      <p:sp>
        <p:nvSpPr>
          <p:cNvPr id="4" name="灯片编号占位符 3"/>
          <p:cNvSpPr>
            <a:spLocks noGrp="1"/>
          </p:cNvSpPr>
          <p:nvPr>
            <p:ph type="sldNum" sz="quarter" idx="10"/>
          </p:nvPr>
        </p:nvSpPr>
        <p:spPr/>
        <p:txBody>
          <a:bodyPr/>
          <a:lstStyle/>
          <a:p>
            <a:pPr>
              <a:defRPr/>
            </a:pPr>
            <a:fld id="{0AC76CD0-2BEB-4020-861F-4FE04637CCD9}" type="slidenum">
              <a:rPr lang="en-US" altLang="zh-CN" smtClean="0"/>
              <a:pPr>
                <a:defRPr/>
              </a:pPr>
              <a:t>90</a:t>
            </a:fld>
            <a:endParaRPr lang="en-US" altLang="zh-CN"/>
          </a:p>
        </p:txBody>
      </p:sp>
    </p:spTree>
    <p:extLst>
      <p:ext uri="{BB962C8B-B14F-4D97-AF65-F5344CB8AC3E}">
        <p14:creationId xmlns:p14="http://schemas.microsoft.com/office/powerpoint/2010/main" val="758380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圆角矩形 6"/>
          <p:cNvSpPr>
            <a:spLocks noChangeArrowheads="1"/>
          </p:cNvSpPr>
          <p:nvPr/>
        </p:nvSpPr>
        <p:spPr bwMode="auto">
          <a:xfrm>
            <a:off x="6088063" y="1455738"/>
            <a:ext cx="2017712" cy="5194300"/>
          </a:xfrm>
          <a:prstGeom prst="roundRect">
            <a:avLst>
              <a:gd name="adj" fmla="val 16667"/>
            </a:avLst>
          </a:prstGeom>
          <a:solidFill>
            <a:schemeClr val="accent1">
              <a:alpha val="50195"/>
            </a:schemeClr>
          </a:solidFill>
          <a:ln w="9525" algn="ctr">
            <a:solidFill>
              <a:schemeClr val="tx1"/>
            </a:solidFill>
            <a:round/>
            <a:headEnd/>
            <a:tailEnd/>
          </a:ln>
        </p:spPr>
        <p:txBody>
          <a:bodyPr lIns="0" tIns="0" rIns="0" bIns="0" anchor="ctr"/>
          <a:lstStyle/>
          <a:p>
            <a:endParaRPr lang="zh-CN" altLang="en-US" i="0"/>
          </a:p>
        </p:txBody>
      </p:sp>
      <p:sp>
        <p:nvSpPr>
          <p:cNvPr id="30722" name="Rectangle 2"/>
          <p:cNvSpPr>
            <a:spLocks noGrp="1" noChangeArrowheads="1"/>
          </p:cNvSpPr>
          <p:nvPr>
            <p:ph type="title"/>
          </p:nvPr>
        </p:nvSpPr>
        <p:spPr>
          <a:xfrm>
            <a:off x="1258888" y="260350"/>
            <a:ext cx="6481762" cy="720725"/>
          </a:xfrm>
        </p:spPr>
        <p:txBody>
          <a:bodyPr/>
          <a:lstStyle/>
          <a:p>
            <a:pPr algn="ctr" eaLnBrk="1" hangingPunct="1">
              <a:defRPr/>
            </a:pPr>
            <a:r>
              <a:rPr lang="en-US" altLang="zh-CN" sz="3600" dirty="0">
                <a:solidFill>
                  <a:srgbClr val="FFFF00"/>
                </a:solidFill>
                <a:latin typeface="+mn-lt"/>
              </a:rPr>
              <a:t>CTP  12</a:t>
            </a:r>
            <a:r>
              <a:rPr lang="zh-CN" altLang="en-US" sz="3600" dirty="0">
                <a:solidFill>
                  <a:srgbClr val="FFFF00"/>
                </a:solidFill>
                <a:latin typeface="+mn-lt"/>
              </a:rPr>
              <a:t>个关键过程</a:t>
            </a:r>
            <a:r>
              <a:rPr lang="en-US" altLang="zh-CN" sz="4000" b="1" i="1" dirty="0">
                <a:solidFill>
                  <a:srgbClr val="C00000"/>
                </a:solidFill>
              </a:rPr>
              <a:t> </a:t>
            </a:r>
            <a:endParaRPr lang="zh-CN" altLang="en-US" sz="4000" dirty="0">
              <a:solidFill>
                <a:srgbClr val="C00000"/>
              </a:solidFill>
            </a:endParaRPr>
          </a:p>
        </p:txBody>
      </p:sp>
      <p:sp>
        <p:nvSpPr>
          <p:cNvPr id="117763" name="Rectangle 3"/>
          <p:cNvSpPr>
            <a:spLocks noChangeArrowheads="1"/>
          </p:cNvSpPr>
          <p:nvPr/>
        </p:nvSpPr>
        <p:spPr bwMode="auto">
          <a:xfrm>
            <a:off x="1258888" y="1341438"/>
            <a:ext cx="4321175" cy="5318125"/>
          </a:xfrm>
          <a:prstGeom prst="rect">
            <a:avLst/>
          </a:prstGeom>
          <a:noFill/>
          <a:ln w="9525">
            <a:noFill/>
            <a:miter lim="800000"/>
            <a:headEnd/>
            <a:tailEnd/>
          </a:ln>
        </p:spPr>
        <p:txBody>
          <a:bodyPr lIns="0" tIns="0" rIns="0" bIns="0">
            <a:spAutoFit/>
          </a:bodyPr>
          <a:lstStyle/>
          <a:p>
            <a:pPr marL="457200" indent="-457200">
              <a:lnSpc>
                <a:spcPct val="120000"/>
              </a:lnSpc>
              <a:buFont typeface="Times New Roman" pitchFamily="18" charset="0"/>
              <a:buAutoNum type="arabicPeriod"/>
            </a:pPr>
            <a:r>
              <a:rPr lang="zh-CN" altLang="en-US" sz="2400" i="0" dirty="0">
                <a:solidFill>
                  <a:srgbClr val="FF6600"/>
                </a:solidFill>
              </a:rPr>
              <a:t>测试</a:t>
            </a:r>
          </a:p>
          <a:p>
            <a:pPr marL="457200" indent="-457200">
              <a:lnSpc>
                <a:spcPct val="120000"/>
              </a:lnSpc>
              <a:buFont typeface="Times New Roman" pitchFamily="18" charset="0"/>
              <a:buAutoNum type="arabicPeriod"/>
            </a:pPr>
            <a:r>
              <a:rPr lang="zh-CN" altLang="en-US" sz="2400" i="0" dirty="0"/>
              <a:t>建立上下文关系和测试环境</a:t>
            </a:r>
          </a:p>
          <a:p>
            <a:pPr marL="457200" indent="-457200">
              <a:lnSpc>
                <a:spcPct val="120000"/>
              </a:lnSpc>
              <a:buFont typeface="Times New Roman" pitchFamily="18" charset="0"/>
              <a:buAutoNum type="arabicPeriod"/>
            </a:pPr>
            <a:r>
              <a:rPr lang="zh-CN" altLang="en-US" sz="2400" i="0" dirty="0"/>
              <a:t>质量风险评估</a:t>
            </a:r>
          </a:p>
          <a:p>
            <a:pPr marL="457200" indent="-457200">
              <a:lnSpc>
                <a:spcPct val="120000"/>
              </a:lnSpc>
              <a:buFont typeface="Times New Roman" pitchFamily="18" charset="0"/>
              <a:buAutoNum type="arabicPeriod"/>
            </a:pPr>
            <a:r>
              <a:rPr lang="zh-CN" altLang="en-US" sz="2400" i="0" dirty="0"/>
              <a:t>测试估算</a:t>
            </a:r>
          </a:p>
          <a:p>
            <a:pPr marL="457200" indent="-457200">
              <a:lnSpc>
                <a:spcPct val="120000"/>
              </a:lnSpc>
              <a:buFont typeface="Times New Roman" pitchFamily="18" charset="0"/>
              <a:buAutoNum type="arabicPeriod"/>
            </a:pPr>
            <a:r>
              <a:rPr lang="zh-CN" altLang="en-US" sz="2400" i="0" dirty="0"/>
              <a:t>测试计划</a:t>
            </a:r>
          </a:p>
          <a:p>
            <a:pPr marL="457200" indent="-457200">
              <a:lnSpc>
                <a:spcPct val="120000"/>
              </a:lnSpc>
              <a:buFont typeface="Times New Roman" pitchFamily="18" charset="0"/>
              <a:buAutoNum type="arabicPeriod"/>
            </a:pPr>
            <a:r>
              <a:rPr lang="zh-CN" altLang="en-US" sz="2400" i="0" dirty="0"/>
              <a:t>测试团队开发</a:t>
            </a:r>
          </a:p>
          <a:p>
            <a:pPr marL="457200" indent="-457200">
              <a:lnSpc>
                <a:spcPct val="120000"/>
              </a:lnSpc>
              <a:buFont typeface="Times New Roman" pitchFamily="18" charset="0"/>
              <a:buAutoNum type="arabicPeriod"/>
            </a:pPr>
            <a:r>
              <a:rPr lang="zh-CN" altLang="en-US" sz="2400" i="0" dirty="0"/>
              <a:t>测试（管理）系统开发</a:t>
            </a:r>
          </a:p>
          <a:p>
            <a:pPr marL="457200" indent="-457200">
              <a:lnSpc>
                <a:spcPct val="120000"/>
              </a:lnSpc>
              <a:buFont typeface="Times New Roman" pitchFamily="18" charset="0"/>
              <a:buAutoNum type="arabicPeriod"/>
            </a:pPr>
            <a:r>
              <a:rPr lang="zh-CN" altLang="en-US" sz="2400" i="0" dirty="0"/>
              <a:t>测试发布管理</a:t>
            </a:r>
          </a:p>
          <a:p>
            <a:pPr marL="457200" indent="-457200">
              <a:lnSpc>
                <a:spcPct val="120000"/>
              </a:lnSpc>
              <a:buFont typeface="Times New Roman" pitchFamily="18" charset="0"/>
              <a:buAutoNum type="arabicPeriod"/>
            </a:pPr>
            <a:r>
              <a:rPr lang="zh-CN" altLang="en-US" sz="2400" i="0" dirty="0"/>
              <a:t>测试执行</a:t>
            </a:r>
          </a:p>
          <a:p>
            <a:pPr marL="457200" indent="-457200">
              <a:lnSpc>
                <a:spcPct val="120000"/>
              </a:lnSpc>
              <a:buFont typeface="Times New Roman" pitchFamily="18" charset="0"/>
              <a:buAutoNum type="arabicPeriod"/>
            </a:pPr>
            <a:r>
              <a:rPr lang="zh-CN" altLang="en-US" sz="2400" i="0" dirty="0"/>
              <a:t>缺陷报告</a:t>
            </a:r>
          </a:p>
          <a:p>
            <a:pPr marL="457200" indent="-457200">
              <a:lnSpc>
                <a:spcPct val="120000"/>
              </a:lnSpc>
              <a:buFont typeface="Times New Roman" pitchFamily="18" charset="0"/>
              <a:buAutoNum type="arabicPeriod"/>
            </a:pPr>
            <a:r>
              <a:rPr lang="zh-CN" altLang="en-US" sz="2400" i="0" dirty="0"/>
              <a:t>测试结果报告</a:t>
            </a:r>
          </a:p>
          <a:p>
            <a:pPr marL="457200" indent="-457200">
              <a:lnSpc>
                <a:spcPct val="120000"/>
              </a:lnSpc>
              <a:buFont typeface="Times New Roman" pitchFamily="18" charset="0"/>
              <a:buAutoNum type="arabicPeriod"/>
            </a:pPr>
            <a:r>
              <a:rPr lang="zh-CN" altLang="en-US" sz="2400" i="0" dirty="0"/>
              <a:t>变更管理</a:t>
            </a:r>
          </a:p>
        </p:txBody>
      </p:sp>
      <p:sp>
        <p:nvSpPr>
          <p:cNvPr id="6" name="Rectangle 3"/>
          <p:cNvSpPr>
            <a:spLocks noChangeArrowheads="1"/>
          </p:cNvSpPr>
          <p:nvPr/>
        </p:nvSpPr>
        <p:spPr bwMode="auto">
          <a:xfrm>
            <a:off x="6227763" y="1196975"/>
            <a:ext cx="1878012" cy="5219891"/>
          </a:xfrm>
          <a:prstGeom prst="rect">
            <a:avLst/>
          </a:prstGeom>
          <a:noFill/>
          <a:ln w="9525">
            <a:noFill/>
            <a:miter lim="800000"/>
            <a:headEnd/>
            <a:tailEnd/>
          </a:ln>
        </p:spPr>
        <p:txBody>
          <a:bodyPr lIns="0" tIns="0" rIns="0" bIns="0">
            <a:spAutoFit/>
          </a:bodyPr>
          <a:lstStyle/>
          <a:p>
            <a:pPr>
              <a:defRPr/>
            </a:pPr>
            <a:r>
              <a:rPr lang="en-US" altLang="zh-CN" sz="2000" dirty="0">
                <a:ea typeface="宋体" pitchFamily="2" charset="-122"/>
              </a:rPr>
              <a:t>TPI </a:t>
            </a:r>
            <a:r>
              <a:rPr lang="zh-CN" altLang="en-US" sz="1400" i="0" dirty="0">
                <a:solidFill>
                  <a:schemeClr val="accent1">
                    <a:lumMod val="50000"/>
                  </a:schemeClr>
                </a:solidFill>
                <a:ea typeface="宋体" pitchFamily="2" charset="-122"/>
              </a:rPr>
              <a:t>测试策略</a:t>
            </a:r>
          </a:p>
          <a:p>
            <a:pPr marL="457200" indent="-457200">
              <a:lnSpc>
                <a:spcPct val="120000"/>
              </a:lnSpc>
              <a:buFont typeface="Times New Roman" pitchFamily="18" charset="0"/>
              <a:buAutoNum type="arabicPeriod"/>
              <a:defRPr/>
            </a:pPr>
            <a:r>
              <a:rPr lang="zh-CN" altLang="en-US" sz="1400" i="0" dirty="0">
                <a:solidFill>
                  <a:schemeClr val="accent1">
                    <a:lumMod val="50000"/>
                  </a:schemeClr>
                </a:solidFill>
                <a:ea typeface="宋体" pitchFamily="2" charset="-122"/>
              </a:rPr>
              <a:t>生命周期模型</a:t>
            </a:r>
          </a:p>
          <a:p>
            <a:pPr marL="457200" indent="-457200">
              <a:lnSpc>
                <a:spcPct val="120000"/>
              </a:lnSpc>
              <a:buFont typeface="Times New Roman" pitchFamily="18" charset="0"/>
              <a:buAutoNum type="arabicPeriod"/>
              <a:defRPr/>
            </a:pPr>
            <a:r>
              <a:rPr lang="zh-CN" altLang="en-US" sz="1400" i="0" dirty="0">
                <a:solidFill>
                  <a:schemeClr val="accent1">
                    <a:lumMod val="50000"/>
                  </a:schemeClr>
                </a:solidFill>
                <a:ea typeface="宋体" pitchFamily="2" charset="-122"/>
              </a:rPr>
              <a:t>介入时间</a:t>
            </a:r>
          </a:p>
          <a:p>
            <a:pPr marL="457200" indent="-457200">
              <a:lnSpc>
                <a:spcPct val="120000"/>
              </a:lnSpc>
              <a:buFont typeface="Times New Roman" pitchFamily="18" charset="0"/>
              <a:buAutoNum type="arabicPeriod"/>
              <a:defRPr/>
            </a:pPr>
            <a:r>
              <a:rPr lang="zh-CN" altLang="en-US" sz="1400" i="0" dirty="0">
                <a:solidFill>
                  <a:schemeClr val="accent1">
                    <a:lumMod val="50000"/>
                  </a:schemeClr>
                </a:solidFill>
                <a:ea typeface="宋体" pitchFamily="2" charset="-122"/>
              </a:rPr>
              <a:t>估计和计划</a:t>
            </a:r>
          </a:p>
          <a:p>
            <a:pPr marL="457200" indent="-457200">
              <a:lnSpc>
                <a:spcPct val="120000"/>
              </a:lnSpc>
              <a:buFont typeface="Times New Roman" pitchFamily="18" charset="0"/>
              <a:buAutoNum type="arabicPeriod"/>
              <a:defRPr/>
            </a:pPr>
            <a:r>
              <a:rPr lang="zh-CN" altLang="en-US" sz="1400" i="0" dirty="0">
                <a:solidFill>
                  <a:schemeClr val="accent1">
                    <a:lumMod val="50000"/>
                  </a:schemeClr>
                </a:solidFill>
                <a:ea typeface="宋体" pitchFamily="2" charset="-122"/>
              </a:rPr>
              <a:t>测试规格技术</a:t>
            </a:r>
          </a:p>
          <a:p>
            <a:pPr marL="457200" indent="-457200">
              <a:lnSpc>
                <a:spcPct val="120000"/>
              </a:lnSpc>
              <a:buFont typeface="Times New Roman" pitchFamily="18" charset="0"/>
              <a:buAutoNum type="arabicPeriod"/>
              <a:defRPr/>
            </a:pPr>
            <a:r>
              <a:rPr lang="zh-CN" altLang="en-US" sz="1400" i="0" dirty="0">
                <a:solidFill>
                  <a:schemeClr val="accent1">
                    <a:lumMod val="50000"/>
                  </a:schemeClr>
                </a:solidFill>
                <a:ea typeface="宋体" pitchFamily="2" charset="-122"/>
              </a:rPr>
              <a:t>静态测试技术</a:t>
            </a:r>
          </a:p>
          <a:p>
            <a:pPr marL="457200" indent="-457200">
              <a:lnSpc>
                <a:spcPct val="120000"/>
              </a:lnSpc>
              <a:buFont typeface="Times New Roman" pitchFamily="18" charset="0"/>
              <a:buAutoNum type="arabicPeriod"/>
              <a:defRPr/>
            </a:pPr>
            <a:r>
              <a:rPr lang="zh-CN" altLang="en-US" sz="1400" i="0" dirty="0">
                <a:solidFill>
                  <a:schemeClr val="accent1">
                    <a:lumMod val="50000"/>
                  </a:schemeClr>
                </a:solidFill>
                <a:ea typeface="宋体" pitchFamily="2" charset="-122"/>
              </a:rPr>
              <a:t>度量</a:t>
            </a:r>
          </a:p>
          <a:p>
            <a:pPr marL="457200" indent="-457200">
              <a:lnSpc>
                <a:spcPct val="120000"/>
              </a:lnSpc>
              <a:buFont typeface="Times New Roman" pitchFamily="18" charset="0"/>
              <a:buAutoNum type="arabicPeriod"/>
              <a:defRPr/>
            </a:pPr>
            <a:r>
              <a:rPr lang="zh-CN" altLang="en-US" sz="1400" i="0" dirty="0">
                <a:solidFill>
                  <a:schemeClr val="accent1">
                    <a:lumMod val="50000"/>
                  </a:schemeClr>
                </a:solidFill>
                <a:ea typeface="宋体" pitchFamily="2" charset="-122"/>
              </a:rPr>
              <a:t>测试自动化</a:t>
            </a:r>
          </a:p>
          <a:p>
            <a:pPr marL="457200" indent="-457200">
              <a:lnSpc>
                <a:spcPct val="120000"/>
              </a:lnSpc>
              <a:buFont typeface="Times New Roman" pitchFamily="18" charset="0"/>
              <a:buAutoNum type="arabicPeriod"/>
              <a:defRPr/>
            </a:pPr>
            <a:r>
              <a:rPr lang="zh-CN" altLang="en-US" sz="1400" i="0" dirty="0">
                <a:solidFill>
                  <a:schemeClr val="accent1">
                    <a:lumMod val="50000"/>
                  </a:schemeClr>
                </a:solidFill>
                <a:ea typeface="宋体" pitchFamily="2" charset="-122"/>
              </a:rPr>
              <a:t>测试环境</a:t>
            </a:r>
          </a:p>
          <a:p>
            <a:pPr marL="457200" indent="-457200">
              <a:lnSpc>
                <a:spcPct val="120000"/>
              </a:lnSpc>
              <a:buFont typeface="Times New Roman" pitchFamily="18" charset="0"/>
              <a:buAutoNum type="arabicPeriod"/>
              <a:defRPr/>
            </a:pPr>
            <a:r>
              <a:rPr lang="zh-CN" altLang="en-US" sz="1400" i="0" dirty="0">
                <a:solidFill>
                  <a:schemeClr val="accent1">
                    <a:lumMod val="50000"/>
                  </a:schemeClr>
                </a:solidFill>
                <a:ea typeface="宋体" pitchFamily="2" charset="-122"/>
              </a:rPr>
              <a:t>办公环境</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承诺与动力</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测试功能与培训</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方法的范围</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沟通</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报告</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缺</a:t>
            </a:r>
            <a:r>
              <a:rPr lang="zh-CN" altLang="en-US" sz="1400" dirty="0">
                <a:solidFill>
                  <a:schemeClr val="accent1">
                    <a:lumMod val="50000"/>
                  </a:schemeClr>
                </a:solidFill>
                <a:ea typeface="宋体" pitchFamily="2" charset="-122"/>
              </a:rPr>
              <a:t>陷管理</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测试件管理</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测试过程管理</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评估</a:t>
            </a:r>
          </a:p>
          <a:p>
            <a:pPr marL="457200" indent="-457200">
              <a:lnSpc>
                <a:spcPct val="120000"/>
              </a:lnSpc>
              <a:buFont typeface="+mj-lt"/>
              <a:buAutoNum type="arabicPeriod" startAt="11"/>
              <a:defRPr/>
            </a:pPr>
            <a:r>
              <a:rPr lang="zh-CN" altLang="en-US" sz="1400" i="0" dirty="0">
                <a:solidFill>
                  <a:schemeClr val="accent1">
                    <a:lumMod val="50000"/>
                  </a:schemeClr>
                </a:solidFill>
                <a:ea typeface="宋体" pitchFamily="2" charset="-122"/>
              </a:rPr>
              <a:t>底层测试</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27088" y="260350"/>
            <a:ext cx="7772400" cy="1143000"/>
          </a:xfrm>
        </p:spPr>
        <p:txBody>
          <a:bodyPr/>
          <a:lstStyle/>
          <a:p>
            <a:pPr algn="ctr" eaLnBrk="1" hangingPunct="1">
              <a:defRPr/>
            </a:pPr>
            <a:r>
              <a:rPr lang="en-US" altLang="zh-CN" sz="3600" dirty="0">
                <a:solidFill>
                  <a:srgbClr val="FFFF00"/>
                </a:solidFill>
                <a:latin typeface="+mn-lt"/>
              </a:rPr>
              <a:t>4.5.4  STEP</a:t>
            </a:r>
            <a:r>
              <a:rPr lang="zh-CN" altLang="en-US" sz="3600" dirty="0">
                <a:solidFill>
                  <a:srgbClr val="FFFF00"/>
                </a:solidFill>
                <a:latin typeface="+mn-lt"/>
              </a:rPr>
              <a:t> </a:t>
            </a:r>
          </a:p>
        </p:txBody>
      </p:sp>
      <p:sp>
        <p:nvSpPr>
          <p:cNvPr id="119810" name="Rectangle 3"/>
          <p:cNvSpPr>
            <a:spLocks noChangeArrowheads="1"/>
          </p:cNvSpPr>
          <p:nvPr/>
        </p:nvSpPr>
        <p:spPr bwMode="auto">
          <a:xfrm>
            <a:off x="755650" y="1557338"/>
            <a:ext cx="7993063" cy="842346"/>
          </a:xfrm>
          <a:prstGeom prst="rect">
            <a:avLst/>
          </a:prstGeom>
          <a:noFill/>
          <a:ln w="9525">
            <a:noFill/>
            <a:miter lim="800000"/>
            <a:headEnd/>
            <a:tailEnd/>
          </a:ln>
        </p:spPr>
        <p:txBody>
          <a:bodyPr lIns="0" tIns="0" rIns="0" bIns="0">
            <a:spAutoFit/>
          </a:bodyPr>
          <a:lstStyle/>
          <a:p>
            <a:pPr indent="444500">
              <a:lnSpc>
                <a:spcPct val="120000"/>
              </a:lnSpc>
            </a:pPr>
            <a:r>
              <a:rPr lang="en-US" altLang="en-US" sz="2400" dirty="0"/>
              <a:t>STEP</a:t>
            </a:r>
            <a:r>
              <a:rPr lang="zh-CN" altLang="en-US" dirty="0"/>
              <a:t>（</a:t>
            </a:r>
            <a:r>
              <a:rPr lang="en-US" altLang="en-US" dirty="0"/>
              <a:t>Systematic Test and Evaluation Process</a:t>
            </a:r>
            <a:r>
              <a:rPr lang="zh-CN" altLang="en-US" dirty="0"/>
              <a:t>，系统化测试和评估过程）</a:t>
            </a:r>
            <a:r>
              <a:rPr lang="zh-CN" altLang="en-US" sz="2400" dirty="0"/>
              <a:t>是一个内容参考模型</a:t>
            </a:r>
            <a:endParaRPr lang="en-US" altLang="zh-CN" sz="2400" dirty="0"/>
          </a:p>
        </p:txBody>
      </p:sp>
      <p:sp>
        <p:nvSpPr>
          <p:cNvPr id="17409" name="Rectangle 1"/>
          <p:cNvSpPr>
            <a:spLocks noChangeArrowheads="1"/>
          </p:cNvSpPr>
          <p:nvPr/>
        </p:nvSpPr>
        <p:spPr bwMode="auto">
          <a:xfrm>
            <a:off x="1331913" y="2276475"/>
            <a:ext cx="6985000" cy="4265613"/>
          </a:xfrm>
          <a:prstGeom prst="rect">
            <a:avLst/>
          </a:prstGeom>
          <a:noFill/>
          <a:ln w="9525">
            <a:noFill/>
            <a:miter lim="800000"/>
            <a:headEnd/>
            <a:tailEnd/>
          </a:ln>
          <a:effectLst/>
        </p:spPr>
        <p:txBody>
          <a:bodyPr anchor="ctr">
            <a:spAutoFit/>
          </a:bodyPr>
          <a:lstStyle/>
          <a:p>
            <a:pPr>
              <a:defRPr/>
            </a:pPr>
            <a:endParaRPr lang="zh-CN" altLang="zh-CN" i="0" dirty="0">
              <a:latin typeface="Arial" pitchFamily="34" charset="0"/>
              <a:ea typeface="宋体" pitchFamily="2" charset="-122"/>
              <a:cs typeface="宋体" pitchFamily="2" charset="-122"/>
            </a:endParaRPr>
          </a:p>
          <a:p>
            <a:pPr marL="457200" indent="-457200" eaLnBrk="0" hangingPunct="0">
              <a:lnSpc>
                <a:spcPct val="140000"/>
              </a:lnSpc>
              <a:buClr>
                <a:srgbClr val="91AC4E"/>
              </a:buClr>
              <a:buSzPct val="80000"/>
              <a:buFont typeface="Wingdings" pitchFamily="2" charset="2"/>
              <a:buChar char="p"/>
              <a:tabLst>
                <a:tab pos="88900" algn="l"/>
              </a:tabLst>
              <a:defRPr/>
            </a:pPr>
            <a:r>
              <a:rPr lang="zh-CN" altLang="en-US" sz="2400" i="0" dirty="0">
                <a:ea typeface="宋体" pitchFamily="2" charset="-122"/>
              </a:rPr>
              <a:t>基于需求的测试策略</a:t>
            </a:r>
            <a:endParaRPr lang="zh-CN" altLang="en-GB" sz="2400" i="0" dirty="0">
              <a:ea typeface="宋体" pitchFamily="2" charset="-122"/>
            </a:endParaRPr>
          </a:p>
          <a:p>
            <a:pPr marL="457200" indent="-457200" eaLnBrk="0" hangingPunct="0">
              <a:lnSpc>
                <a:spcPct val="140000"/>
              </a:lnSpc>
              <a:buClr>
                <a:srgbClr val="91AC4E"/>
              </a:buClr>
              <a:buSzPct val="80000"/>
              <a:buFont typeface="Wingdings" pitchFamily="2" charset="2"/>
              <a:buChar char="p"/>
              <a:tabLst>
                <a:tab pos="88900" algn="l"/>
              </a:tabLst>
              <a:defRPr/>
            </a:pPr>
            <a:r>
              <a:rPr lang="zh-CN" altLang="en-GB" sz="2400" i="0" dirty="0">
                <a:ea typeface="宋体" pitchFamily="2" charset="-122"/>
              </a:rPr>
              <a:t>在生命周期初始开始进行测试</a:t>
            </a:r>
          </a:p>
          <a:p>
            <a:pPr marL="457200" indent="-457200" eaLnBrk="0" hangingPunct="0">
              <a:lnSpc>
                <a:spcPct val="140000"/>
              </a:lnSpc>
              <a:buClr>
                <a:srgbClr val="91AC4E"/>
              </a:buClr>
              <a:buSzPct val="80000"/>
              <a:buFont typeface="Wingdings" pitchFamily="2" charset="2"/>
              <a:buChar char="p"/>
              <a:tabLst>
                <a:tab pos="88900" algn="l"/>
              </a:tabLst>
              <a:defRPr/>
            </a:pPr>
            <a:r>
              <a:rPr lang="zh-CN" altLang="en-GB" sz="2400" i="0" dirty="0">
                <a:ea typeface="宋体" pitchFamily="2" charset="-122"/>
              </a:rPr>
              <a:t>测试用作需求和使用模型 </a:t>
            </a:r>
          </a:p>
          <a:p>
            <a:pPr marL="457200" indent="-457200" eaLnBrk="0" hangingPunct="0">
              <a:lnSpc>
                <a:spcPct val="140000"/>
              </a:lnSpc>
              <a:buClr>
                <a:srgbClr val="91AC4E"/>
              </a:buClr>
              <a:buSzPct val="80000"/>
              <a:buFont typeface="Wingdings" pitchFamily="2" charset="2"/>
              <a:buChar char="p"/>
              <a:tabLst>
                <a:tab pos="88900" algn="l"/>
              </a:tabLst>
              <a:defRPr/>
            </a:pPr>
            <a:r>
              <a:rPr lang="zh-CN" altLang="en-GB" sz="2400" i="0" dirty="0">
                <a:ea typeface="宋体" pitchFamily="2" charset="-122"/>
              </a:rPr>
              <a:t>由测试件设计导出软件设计（</a:t>
            </a:r>
            <a:r>
              <a:rPr lang="zh-CN" altLang="en-GB" sz="2400" i="0" dirty="0">
                <a:solidFill>
                  <a:srgbClr val="C00000"/>
                </a:solidFill>
                <a:ea typeface="宋体" pitchFamily="2" charset="-122"/>
              </a:rPr>
              <a:t>测试驱动开发</a:t>
            </a:r>
            <a:r>
              <a:rPr lang="zh-CN" altLang="en-GB" sz="2400" i="0" dirty="0">
                <a:ea typeface="宋体" pitchFamily="2" charset="-122"/>
              </a:rPr>
              <a:t>）</a:t>
            </a:r>
          </a:p>
          <a:p>
            <a:pPr marL="457200" indent="-457200" eaLnBrk="0" hangingPunct="0">
              <a:lnSpc>
                <a:spcPct val="140000"/>
              </a:lnSpc>
              <a:buClr>
                <a:srgbClr val="91AC4E"/>
              </a:buClr>
              <a:buSzPct val="80000"/>
              <a:buFont typeface="Wingdings" pitchFamily="2" charset="2"/>
              <a:buChar char="p"/>
              <a:tabLst>
                <a:tab pos="88900" algn="l"/>
              </a:tabLst>
              <a:defRPr/>
            </a:pPr>
            <a:r>
              <a:rPr lang="zh-CN" altLang="en-GB" sz="2400" i="0" dirty="0">
                <a:ea typeface="宋体" pitchFamily="2" charset="-122"/>
              </a:rPr>
              <a:t>及早发现缺陷或完全的缺陷预防</a:t>
            </a:r>
          </a:p>
          <a:p>
            <a:pPr marL="457200" indent="-457200" eaLnBrk="0" hangingPunct="0">
              <a:lnSpc>
                <a:spcPct val="140000"/>
              </a:lnSpc>
              <a:buClr>
                <a:srgbClr val="91AC4E"/>
              </a:buClr>
              <a:buSzPct val="80000"/>
              <a:buFont typeface="Wingdings" pitchFamily="2" charset="2"/>
              <a:buChar char="p"/>
              <a:tabLst>
                <a:tab pos="88900" algn="l"/>
              </a:tabLst>
              <a:defRPr/>
            </a:pPr>
            <a:r>
              <a:rPr lang="zh-CN" altLang="en-US" sz="2400" i="0" dirty="0">
                <a:ea typeface="宋体" pitchFamily="2" charset="-122"/>
              </a:rPr>
              <a:t>对缺陷进行系统分析</a:t>
            </a:r>
            <a:endParaRPr lang="zh-CN" altLang="en-GB" sz="2400" i="0" dirty="0">
              <a:ea typeface="宋体" pitchFamily="2" charset="-122"/>
            </a:endParaRPr>
          </a:p>
          <a:p>
            <a:pPr marL="457200" indent="-457200" eaLnBrk="0" hangingPunct="0">
              <a:lnSpc>
                <a:spcPct val="140000"/>
              </a:lnSpc>
              <a:buClr>
                <a:srgbClr val="91AC4E"/>
              </a:buClr>
              <a:buSzPct val="80000"/>
              <a:buFont typeface="Wingdings" pitchFamily="2" charset="2"/>
              <a:buChar char="p"/>
              <a:tabLst>
                <a:tab pos="88900" algn="l"/>
              </a:tabLst>
              <a:defRPr/>
            </a:pPr>
            <a:r>
              <a:rPr lang="zh-CN" altLang="en-GB" sz="2400" i="0" dirty="0">
                <a:ea typeface="宋体" pitchFamily="2" charset="-122"/>
              </a:rPr>
              <a:t>测试人员和开发人员一起工作</a:t>
            </a:r>
          </a:p>
          <a:p>
            <a:pPr eaLnBrk="0" hangingPunct="0">
              <a:defRPr/>
            </a:pPr>
            <a:endParaRPr lang="zh-CN" altLang="en-GB" i="0" dirty="0">
              <a:latin typeface="Arial" pitchFamily="34" charset="0"/>
              <a:ea typeface="宋体" pitchFamily="2" charset="-122"/>
              <a:cs typeface="宋体"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547813" y="441325"/>
            <a:ext cx="5940425" cy="684213"/>
          </a:xfrm>
        </p:spPr>
        <p:txBody>
          <a:bodyPr/>
          <a:lstStyle/>
          <a:p>
            <a:pPr algn="ctr" eaLnBrk="1" hangingPunct="1">
              <a:defRPr/>
            </a:pPr>
            <a:r>
              <a:rPr lang="en-US" altLang="zh-CN" sz="3600" dirty="0">
                <a:solidFill>
                  <a:srgbClr val="FFFF00"/>
                </a:solidFill>
                <a:latin typeface="+mn-lt"/>
              </a:rPr>
              <a:t>STEP </a:t>
            </a:r>
            <a:r>
              <a:rPr lang="zh-CN" altLang="en-US" sz="3600" dirty="0">
                <a:solidFill>
                  <a:srgbClr val="FFFF00"/>
                </a:solidFill>
                <a:latin typeface="+mn-lt"/>
              </a:rPr>
              <a:t>强调度量</a:t>
            </a:r>
          </a:p>
        </p:txBody>
      </p:sp>
      <p:sp>
        <p:nvSpPr>
          <p:cNvPr id="121858" name="Rectangle 3"/>
          <p:cNvSpPr>
            <a:spLocks noChangeArrowheads="1"/>
          </p:cNvSpPr>
          <p:nvPr/>
        </p:nvSpPr>
        <p:spPr bwMode="auto">
          <a:xfrm>
            <a:off x="1116013" y="2889250"/>
            <a:ext cx="7037387" cy="3101975"/>
          </a:xfrm>
          <a:prstGeom prst="rect">
            <a:avLst/>
          </a:prstGeom>
          <a:noFill/>
          <a:ln w="9525">
            <a:noFill/>
            <a:miter lim="800000"/>
            <a:headEnd/>
            <a:tailEnd/>
          </a:ln>
        </p:spPr>
        <p:txBody>
          <a:bodyPr lIns="0" tIns="0" rIns="0" bIns="0">
            <a:spAutoFit/>
          </a:bodyPr>
          <a:lstStyle/>
          <a:p>
            <a:pPr marL="457200" indent="-457200" eaLnBrk="0" hangingPunct="0">
              <a:lnSpc>
                <a:spcPct val="140000"/>
              </a:lnSpc>
              <a:buClr>
                <a:srgbClr val="91AC4E"/>
              </a:buClr>
              <a:buSzPct val="80000"/>
              <a:buFont typeface="Wingdings" pitchFamily="2" charset="2"/>
              <a:buChar char="p"/>
              <a:tabLst>
                <a:tab pos="88900" algn="l"/>
              </a:tabLst>
            </a:pPr>
            <a:r>
              <a:rPr lang="zh-CN" altLang="zh-CN" sz="2400" i="0" dirty="0"/>
              <a:t>不同时期的测试状态</a:t>
            </a:r>
          </a:p>
          <a:p>
            <a:pPr marL="457200" indent="-457200" eaLnBrk="0" hangingPunct="0">
              <a:lnSpc>
                <a:spcPct val="140000"/>
              </a:lnSpc>
              <a:buClr>
                <a:srgbClr val="91AC4E"/>
              </a:buClr>
              <a:buSzPct val="80000"/>
              <a:buFont typeface="Wingdings" pitchFamily="2" charset="2"/>
              <a:buChar char="p"/>
              <a:tabLst>
                <a:tab pos="88900" algn="l"/>
              </a:tabLst>
            </a:pPr>
            <a:r>
              <a:rPr lang="en-US" altLang="zh-CN" sz="2400" i="0" dirty="0" err="1"/>
              <a:t>测试需求和风险覆盖</a:t>
            </a:r>
            <a:r>
              <a:rPr lang="en-US" altLang="zh-CN" sz="2400" i="0" dirty="0"/>
              <a:t> </a:t>
            </a:r>
            <a:endParaRPr lang="zh-CN" altLang="zh-CN" sz="2400" i="0" dirty="0"/>
          </a:p>
          <a:p>
            <a:pPr marL="457200" indent="-457200" eaLnBrk="0" hangingPunct="0">
              <a:lnSpc>
                <a:spcPct val="140000"/>
              </a:lnSpc>
              <a:buClr>
                <a:srgbClr val="91AC4E"/>
              </a:buClr>
              <a:buSzPct val="80000"/>
              <a:buFont typeface="Wingdings" pitchFamily="2" charset="2"/>
              <a:buChar char="p"/>
              <a:tabLst>
                <a:tab pos="88900" algn="l"/>
              </a:tabLst>
            </a:pPr>
            <a:r>
              <a:rPr lang="zh-CN" altLang="zh-CN" sz="2400" i="0" dirty="0"/>
              <a:t>缺陷趋势，包括发现、等级和分类分项数据</a:t>
            </a:r>
          </a:p>
          <a:p>
            <a:pPr marL="457200" indent="-457200" eaLnBrk="0" hangingPunct="0">
              <a:lnSpc>
                <a:spcPct val="140000"/>
              </a:lnSpc>
              <a:buClr>
                <a:srgbClr val="91AC4E"/>
              </a:buClr>
              <a:buSzPct val="80000"/>
              <a:buFont typeface="Wingdings" pitchFamily="2" charset="2"/>
              <a:buChar char="p"/>
              <a:tabLst>
                <a:tab pos="88900" algn="l"/>
              </a:tabLst>
            </a:pPr>
            <a:r>
              <a:rPr lang="en-US" altLang="zh-CN" sz="2400" i="0" dirty="0" err="1"/>
              <a:t>缺陷密度</a:t>
            </a:r>
            <a:r>
              <a:rPr lang="zh-CN" altLang="en-US" sz="2400" i="0" dirty="0"/>
              <a:t>、</a:t>
            </a:r>
            <a:r>
              <a:rPr lang="en-US" altLang="zh-CN" sz="2400" i="0" dirty="0" err="1"/>
              <a:t>缺陷移除效率</a:t>
            </a:r>
            <a:r>
              <a:rPr lang="zh-CN" altLang="en-US" sz="2400" i="0" dirty="0"/>
              <a:t>、</a:t>
            </a:r>
            <a:r>
              <a:rPr lang="en-US" altLang="zh-CN" sz="2400" i="0" dirty="0" err="1"/>
              <a:t>缺陷发现率</a:t>
            </a:r>
            <a:endParaRPr lang="zh-CN" altLang="zh-CN" sz="2400" i="0" dirty="0"/>
          </a:p>
          <a:p>
            <a:pPr marL="457200" indent="-457200" eaLnBrk="0" hangingPunct="0">
              <a:lnSpc>
                <a:spcPct val="140000"/>
              </a:lnSpc>
              <a:buClr>
                <a:srgbClr val="91AC4E"/>
              </a:buClr>
              <a:buSzPct val="80000"/>
              <a:buFont typeface="Wingdings" pitchFamily="2" charset="2"/>
              <a:buChar char="p"/>
              <a:tabLst>
                <a:tab pos="88900" algn="l"/>
              </a:tabLst>
            </a:pPr>
            <a:r>
              <a:rPr lang="zh-CN" altLang="zh-CN" sz="2400" i="0" dirty="0"/>
              <a:t>缺陷引进、发现和移除等阶段</a:t>
            </a:r>
          </a:p>
          <a:p>
            <a:pPr marL="457200" indent="-457200" eaLnBrk="0" hangingPunct="0">
              <a:lnSpc>
                <a:spcPct val="140000"/>
              </a:lnSpc>
              <a:buClr>
                <a:srgbClr val="91AC4E"/>
              </a:buClr>
              <a:buSzPct val="80000"/>
              <a:buFont typeface="Wingdings" pitchFamily="2" charset="2"/>
              <a:buChar char="p"/>
              <a:tabLst>
                <a:tab pos="88900" algn="l"/>
              </a:tabLst>
            </a:pPr>
            <a:r>
              <a:rPr lang="zh-CN" altLang="zh-CN" sz="2400" i="0" dirty="0"/>
              <a:t>测试成本，包括时间、工作量和资金</a:t>
            </a:r>
            <a:r>
              <a:rPr lang="en-US" altLang="zh-CN" sz="2400" i="0" dirty="0"/>
              <a:t> </a:t>
            </a:r>
            <a:endParaRPr lang="zh-CN" altLang="zh-CN" sz="2400" i="0" dirty="0"/>
          </a:p>
        </p:txBody>
      </p:sp>
      <p:sp>
        <p:nvSpPr>
          <p:cNvPr id="109569" name="Rectangle 1"/>
          <p:cNvSpPr>
            <a:spLocks noChangeArrowheads="1"/>
          </p:cNvSpPr>
          <p:nvPr/>
        </p:nvSpPr>
        <p:spPr bwMode="auto">
          <a:xfrm>
            <a:off x="1042988" y="1557338"/>
            <a:ext cx="4968875" cy="1403350"/>
          </a:xfrm>
          <a:prstGeom prst="rect">
            <a:avLst/>
          </a:prstGeom>
          <a:noFill/>
          <a:ln w="9525">
            <a:noFill/>
            <a:miter lim="800000"/>
            <a:headEnd/>
            <a:tailEnd/>
          </a:ln>
          <a:effectLst/>
        </p:spPr>
        <p:txBody>
          <a:bodyPr anchor="ctr">
            <a:spAutoFit/>
          </a:bodyPr>
          <a:lstStyle/>
          <a:p>
            <a:pPr marL="457200" indent="-457200" eaLnBrk="0" hangingPunct="0">
              <a:lnSpc>
                <a:spcPct val="140000"/>
              </a:lnSpc>
              <a:buClr>
                <a:srgbClr val="91AC4E"/>
              </a:buClr>
              <a:buSzPct val="80000"/>
              <a:buFont typeface="Wingdings" pitchFamily="2" charset="2"/>
              <a:buChar char="p"/>
              <a:tabLst>
                <a:tab pos="88900" algn="l"/>
              </a:tabLst>
              <a:defRPr/>
            </a:pPr>
            <a:r>
              <a:rPr lang="zh-CN" altLang="en-US" sz="2400" b="1" i="0" dirty="0">
                <a:solidFill>
                  <a:srgbClr val="00B050"/>
                </a:solidFill>
                <a:ea typeface="宋体" pitchFamily="2" charset="-122"/>
              </a:rPr>
              <a:t>已定义的测试过程使用 </a:t>
            </a:r>
            <a:r>
              <a:rPr lang="zh-CN" altLang="en-GB" sz="2400" b="1" i="0" dirty="0">
                <a:solidFill>
                  <a:srgbClr val="00B050"/>
                </a:solidFill>
                <a:ea typeface="宋体" pitchFamily="2" charset="-122"/>
              </a:rPr>
              <a:t> </a:t>
            </a:r>
          </a:p>
          <a:p>
            <a:pPr marL="457200" indent="-457200" eaLnBrk="0" hangingPunct="0">
              <a:lnSpc>
                <a:spcPct val="140000"/>
              </a:lnSpc>
              <a:buClr>
                <a:srgbClr val="91AC4E"/>
              </a:buClr>
              <a:buSzPct val="80000"/>
              <a:buFont typeface="Wingdings" pitchFamily="2" charset="2"/>
              <a:buChar char="p"/>
              <a:tabLst>
                <a:tab pos="88900" algn="l"/>
              </a:tabLst>
              <a:defRPr/>
            </a:pPr>
            <a:r>
              <a:rPr lang="zh-CN" altLang="en-US" sz="2400" b="1" i="0" dirty="0">
                <a:solidFill>
                  <a:srgbClr val="00B050"/>
                </a:solidFill>
                <a:ea typeface="宋体" pitchFamily="2" charset="-122"/>
              </a:rPr>
              <a:t>客户满意度</a:t>
            </a:r>
          </a:p>
          <a:p>
            <a:pPr eaLnBrk="0" hangingPunct="0">
              <a:tabLst>
                <a:tab pos="457200" algn="l"/>
              </a:tabLst>
              <a:defRPr/>
            </a:pPr>
            <a:endParaRPr lang="zh-CN" altLang="en-US" i="0" dirty="0">
              <a:latin typeface="Arial" pitchFamily="34" charset="0"/>
              <a:ea typeface="宋体" pitchFamily="2" charset="-122"/>
              <a:cs typeface="宋体" pitchFamily="2" charset="-122"/>
            </a:endParaRPr>
          </a:p>
        </p:txBody>
      </p:sp>
      <p:cxnSp>
        <p:nvCxnSpPr>
          <p:cNvPr id="7" name="直接连接符 6"/>
          <p:cNvCxnSpPr/>
          <p:nvPr/>
        </p:nvCxnSpPr>
        <p:spPr bwMode="auto">
          <a:xfrm>
            <a:off x="900113" y="6021388"/>
            <a:ext cx="6840537" cy="0"/>
          </a:xfrm>
          <a:prstGeom prst="line">
            <a:avLst/>
          </a:prstGeom>
          <a:solidFill>
            <a:schemeClr val="accent1">
              <a:alpha val="50000"/>
            </a:schemeClr>
          </a:solidFill>
          <a:ln w="22225" cap="flat" cmpd="thickThin" algn="ctr">
            <a:solidFill>
              <a:schemeClr val="accent1">
                <a:lumMod val="75000"/>
              </a:schemeClr>
            </a:solidFill>
            <a:prstDash val="solid"/>
            <a:round/>
            <a:headEnd type="none" w="med" len="med"/>
            <a:tailEnd type="none" w="med" len="med"/>
          </a:ln>
          <a:effectLst/>
        </p:spPr>
      </p:cxnSp>
      <p:cxnSp>
        <p:nvCxnSpPr>
          <p:cNvPr id="8" name="直接连接符 7"/>
          <p:cNvCxnSpPr/>
          <p:nvPr/>
        </p:nvCxnSpPr>
        <p:spPr bwMode="auto">
          <a:xfrm>
            <a:off x="827088" y="2960688"/>
            <a:ext cx="6840537" cy="0"/>
          </a:xfrm>
          <a:prstGeom prst="line">
            <a:avLst/>
          </a:prstGeom>
          <a:solidFill>
            <a:schemeClr val="accent1">
              <a:alpha val="50000"/>
            </a:schemeClr>
          </a:solidFill>
          <a:ln w="22225" cap="flat" cmpd="thickThin" algn="ctr">
            <a:solidFill>
              <a:schemeClr val="accent1">
                <a:lumMod val="75000"/>
              </a:schemeClr>
            </a:solidFill>
            <a:prstDash val="solid"/>
            <a:round/>
            <a:headEnd type="none" w="med" len="med"/>
            <a:tailEnd type="none" w="med" len="med"/>
          </a:ln>
          <a:effectLst/>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27088" y="260350"/>
            <a:ext cx="7772400" cy="1143000"/>
          </a:xfrm>
        </p:spPr>
        <p:txBody>
          <a:bodyPr/>
          <a:lstStyle/>
          <a:p>
            <a:pPr algn="ctr" eaLnBrk="1" hangingPunct="1">
              <a:defRPr/>
            </a:pPr>
            <a:r>
              <a:rPr lang="en-US" altLang="zh-CN" sz="3600" dirty="0">
                <a:solidFill>
                  <a:srgbClr val="FFFF00"/>
                </a:solidFill>
                <a:latin typeface="+mn-lt"/>
              </a:rPr>
              <a:t>STEP </a:t>
            </a:r>
            <a:r>
              <a:rPr lang="zh-CN" altLang="en-US" sz="3600" dirty="0">
                <a:solidFill>
                  <a:srgbClr val="FFFF00"/>
                </a:solidFill>
                <a:latin typeface="+mn-lt"/>
              </a:rPr>
              <a:t>比较 </a:t>
            </a:r>
          </a:p>
        </p:txBody>
      </p:sp>
      <p:sp>
        <p:nvSpPr>
          <p:cNvPr id="123906" name="Rectangle 3"/>
          <p:cNvSpPr>
            <a:spLocks noChangeArrowheads="1"/>
          </p:cNvSpPr>
          <p:nvPr/>
        </p:nvSpPr>
        <p:spPr bwMode="auto">
          <a:xfrm>
            <a:off x="811213" y="1858963"/>
            <a:ext cx="7339012" cy="3556936"/>
          </a:xfrm>
          <a:prstGeom prst="rect">
            <a:avLst/>
          </a:prstGeom>
          <a:noFill/>
          <a:ln w="9525">
            <a:noFill/>
            <a:miter lim="800000"/>
            <a:headEnd/>
            <a:tailEnd/>
          </a:ln>
        </p:spPr>
        <p:txBody>
          <a:bodyPr lIns="0" tIns="0" rIns="0" bIns="0">
            <a:spAutoFit/>
          </a:bodyPr>
          <a:lstStyle/>
          <a:p>
            <a:pPr marL="457200" indent="-457200">
              <a:lnSpc>
                <a:spcPct val="140000"/>
              </a:lnSpc>
              <a:buFont typeface="Times New Roman" pitchFamily="18" charset="0"/>
              <a:buAutoNum type="arabicPeriod"/>
            </a:pPr>
            <a:r>
              <a:rPr lang="en-US" altLang="zh-CN" sz="2400" i="0" dirty="0"/>
              <a:t>STEP</a:t>
            </a:r>
            <a:r>
              <a:rPr lang="zh-CN" altLang="en-US" sz="2400" i="0" dirty="0"/>
              <a:t>与</a:t>
            </a:r>
            <a:r>
              <a:rPr lang="en-US" altLang="zh-CN" sz="2400" i="0" dirty="0"/>
              <a:t>CTP</a:t>
            </a:r>
            <a:r>
              <a:rPr lang="zh-CN" altLang="en-US" sz="2400" i="0" dirty="0"/>
              <a:t>比较类似，而不像</a:t>
            </a:r>
            <a:r>
              <a:rPr lang="en-US" altLang="zh-CN" sz="2400" i="0" dirty="0"/>
              <a:t>TMMI</a:t>
            </a:r>
            <a:r>
              <a:rPr lang="zh-CN" altLang="en-US" sz="2400" i="0" dirty="0"/>
              <a:t>和</a:t>
            </a:r>
            <a:r>
              <a:rPr lang="en-US" altLang="zh-CN" sz="2400" i="0" dirty="0"/>
              <a:t>TPI</a:t>
            </a:r>
            <a:r>
              <a:rPr lang="zh-CN" altLang="en-US" sz="2400" i="0" dirty="0"/>
              <a:t>，并不要求改进需要遵循特定的顺序。</a:t>
            </a:r>
            <a:endParaRPr lang="en-US" altLang="zh-CN" sz="2400" i="0" dirty="0"/>
          </a:p>
          <a:p>
            <a:pPr marL="457200" indent="-457200">
              <a:lnSpc>
                <a:spcPct val="140000"/>
              </a:lnSpc>
              <a:buFont typeface="Times New Roman" pitchFamily="18" charset="0"/>
              <a:buAutoNum type="arabicPeriod"/>
            </a:pPr>
            <a:r>
              <a:rPr lang="zh-CN" altLang="en-US" sz="2400" i="0" dirty="0"/>
              <a:t>某些情况下，</a:t>
            </a:r>
            <a:r>
              <a:rPr lang="en-US" altLang="zh-CN" sz="2400" i="0" dirty="0"/>
              <a:t>STEP</a:t>
            </a:r>
            <a:r>
              <a:rPr lang="zh-CN" altLang="en-US" sz="2400" i="0" dirty="0"/>
              <a:t>评估模型可以与</a:t>
            </a:r>
            <a:r>
              <a:rPr lang="en-US" altLang="zh-CN" sz="2400" i="0" dirty="0"/>
              <a:t>TPI</a:t>
            </a:r>
            <a:r>
              <a:rPr lang="zh-CN" altLang="en-US" sz="2400" i="0" dirty="0"/>
              <a:t>成熟度模型结合起来使用</a:t>
            </a:r>
            <a:endParaRPr lang="en-US" altLang="zh-CN" sz="2400" i="0" dirty="0"/>
          </a:p>
          <a:p>
            <a:pPr marL="457200" indent="-457200">
              <a:lnSpc>
                <a:spcPct val="140000"/>
              </a:lnSpc>
              <a:buFont typeface="Times New Roman" pitchFamily="18" charset="0"/>
              <a:buAutoNum type="arabicPeriod"/>
            </a:pPr>
            <a:r>
              <a:rPr lang="zh-CN" altLang="en-US" sz="2400" i="0" dirty="0"/>
              <a:t>实现途径：使用基于需求的测试方针以保证在设计和编码之前，已经设计了测试用例以验证需求规格说明</a:t>
            </a:r>
            <a:endParaRPr lang="en-US" altLang="zh-CN" sz="2400" i="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6" descr="http://www.globalsearchnetwork.com/images/continuous-improvement.jpg"/>
          <p:cNvPicPr>
            <a:picLocks noChangeAspect="1" noChangeArrowheads="1"/>
          </p:cNvPicPr>
          <p:nvPr/>
        </p:nvPicPr>
        <p:blipFill>
          <a:blip r:embed="rId3"/>
          <a:srcRect/>
          <a:stretch>
            <a:fillRect/>
          </a:stretch>
        </p:blipFill>
        <p:spPr bwMode="auto">
          <a:xfrm>
            <a:off x="5591175" y="2492375"/>
            <a:ext cx="3552825" cy="2665413"/>
          </a:xfrm>
          <a:prstGeom prst="rect">
            <a:avLst/>
          </a:prstGeom>
          <a:noFill/>
          <a:ln w="9525">
            <a:noFill/>
            <a:miter lim="800000"/>
            <a:headEnd/>
            <a:tailEnd/>
          </a:ln>
        </p:spPr>
      </p:pic>
      <p:sp>
        <p:nvSpPr>
          <p:cNvPr id="32770" name="Rectangle 2"/>
          <p:cNvSpPr>
            <a:spLocks noGrp="1" noChangeArrowheads="1"/>
          </p:cNvSpPr>
          <p:nvPr>
            <p:ph type="title"/>
          </p:nvPr>
        </p:nvSpPr>
        <p:spPr>
          <a:xfrm>
            <a:off x="1187450" y="260350"/>
            <a:ext cx="6481763" cy="720725"/>
          </a:xfrm>
        </p:spPr>
        <p:txBody>
          <a:bodyPr/>
          <a:lstStyle/>
          <a:p>
            <a:pPr algn="ctr" eaLnBrk="1" hangingPunct="1">
              <a:defRPr/>
            </a:pPr>
            <a:r>
              <a:rPr lang="en-US" altLang="zh-CN" sz="3600" dirty="0">
                <a:solidFill>
                  <a:srgbClr val="FFFF00"/>
                </a:solidFill>
                <a:latin typeface="+mn-lt"/>
              </a:rPr>
              <a:t>4.6 </a:t>
            </a:r>
            <a:r>
              <a:rPr lang="zh-CN" altLang="en-US" sz="3600" dirty="0">
                <a:solidFill>
                  <a:srgbClr val="FFFF00"/>
                </a:solidFill>
                <a:latin typeface="+mn-lt"/>
              </a:rPr>
              <a:t>软件测试规范 </a:t>
            </a:r>
          </a:p>
        </p:txBody>
      </p:sp>
      <p:sp>
        <p:nvSpPr>
          <p:cNvPr id="125955" name="Rectangle 3"/>
          <p:cNvSpPr>
            <a:spLocks noChangeArrowheads="1"/>
          </p:cNvSpPr>
          <p:nvPr/>
        </p:nvSpPr>
        <p:spPr bwMode="auto">
          <a:xfrm>
            <a:off x="468313" y="2852738"/>
            <a:ext cx="5256212" cy="1903412"/>
          </a:xfrm>
          <a:prstGeom prst="rect">
            <a:avLst/>
          </a:prstGeom>
          <a:noFill/>
          <a:ln w="9525">
            <a:noFill/>
            <a:miter lim="800000"/>
            <a:headEnd/>
            <a:tailEnd/>
          </a:ln>
        </p:spPr>
        <p:txBody>
          <a:bodyPr lIns="0" tIns="0" rIns="0" bIns="0">
            <a:spAutoFit/>
          </a:bodyPr>
          <a:lstStyle/>
          <a:p>
            <a:pPr>
              <a:lnSpc>
                <a:spcPct val="150000"/>
              </a:lnSpc>
            </a:pPr>
            <a:r>
              <a:rPr lang="en-US" altLang="zh-CN" sz="2800"/>
              <a:t>4.3.1  </a:t>
            </a:r>
            <a:r>
              <a:rPr lang="zh-CN" altLang="en-US" sz="2800"/>
              <a:t>概述</a:t>
            </a:r>
          </a:p>
          <a:p>
            <a:pPr>
              <a:lnSpc>
                <a:spcPct val="150000"/>
              </a:lnSpc>
            </a:pPr>
            <a:r>
              <a:rPr lang="en-US" altLang="zh-CN" sz="2800"/>
              <a:t>4.3.2  ISO/GB</a:t>
            </a:r>
            <a:r>
              <a:rPr lang="zh-CN" altLang="en-US" sz="2800"/>
              <a:t>软件质量体系标准</a:t>
            </a:r>
          </a:p>
          <a:p>
            <a:pPr>
              <a:lnSpc>
                <a:spcPct val="150000"/>
              </a:lnSpc>
            </a:pPr>
            <a:r>
              <a:rPr lang="en-US" altLang="zh-CN" sz="2800"/>
              <a:t>4.3.3  </a:t>
            </a:r>
            <a:r>
              <a:rPr lang="zh-CN" altLang="en-US" sz="2800"/>
              <a:t>软件测试规范</a:t>
            </a:r>
            <a:endParaRPr lang="en-US" altLang="zh-CN" sz="28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2124075" y="404813"/>
            <a:ext cx="5365750" cy="762000"/>
          </a:xfrm>
        </p:spPr>
        <p:txBody>
          <a:bodyPr/>
          <a:lstStyle/>
          <a:p>
            <a:pPr algn="ctr" eaLnBrk="1" hangingPunct="1">
              <a:lnSpc>
                <a:spcPct val="120000"/>
              </a:lnSpc>
              <a:defRPr/>
            </a:pPr>
            <a:r>
              <a:rPr lang="zh-CN" altLang="en-US" sz="3600" dirty="0">
                <a:solidFill>
                  <a:srgbClr val="FFFF00"/>
                </a:solidFill>
                <a:latin typeface="+mn-lt"/>
              </a:rPr>
              <a:t>概述</a:t>
            </a:r>
          </a:p>
        </p:txBody>
      </p:sp>
      <p:sp>
        <p:nvSpPr>
          <p:cNvPr id="33795" name="Text Box 5"/>
          <p:cNvSpPr txBox="1">
            <a:spLocks noChangeArrowheads="1"/>
          </p:cNvSpPr>
          <p:nvPr/>
        </p:nvSpPr>
        <p:spPr bwMode="auto">
          <a:xfrm>
            <a:off x="179388" y="1773238"/>
            <a:ext cx="3421062" cy="3016250"/>
          </a:xfrm>
          <a:prstGeom prst="rect">
            <a:avLst/>
          </a:prstGeom>
          <a:noFill/>
          <a:ln w="9525">
            <a:noFill/>
            <a:miter lim="800000"/>
            <a:headEnd/>
            <a:tailEnd/>
          </a:ln>
        </p:spPr>
        <p:txBody>
          <a:bodyPr lIns="0" tIns="0" rIns="0" bIns="0">
            <a:spAutoFit/>
          </a:bodyPr>
          <a:lstStyle/>
          <a:p>
            <a:pPr marL="717550" lvl="4">
              <a:spcBef>
                <a:spcPct val="50000"/>
              </a:spcBef>
              <a:buFontTx/>
              <a:buChar char="•"/>
              <a:defRPr/>
            </a:pPr>
            <a:r>
              <a:rPr lang="zh-CN" altLang="en-US" sz="2800" i="0" dirty="0">
                <a:solidFill>
                  <a:schemeClr val="accent1">
                    <a:lumMod val="50000"/>
                  </a:schemeClr>
                </a:solidFill>
                <a:ea typeface="宋体" pitchFamily="2" charset="-122"/>
              </a:rPr>
              <a:t> 国际标准</a:t>
            </a:r>
            <a:endParaRPr lang="en-US" altLang="zh-CN" sz="2800" i="0" dirty="0">
              <a:solidFill>
                <a:schemeClr val="accent1">
                  <a:lumMod val="50000"/>
                </a:schemeClr>
              </a:solidFill>
              <a:ea typeface="宋体" pitchFamily="2" charset="-122"/>
            </a:endParaRPr>
          </a:p>
          <a:p>
            <a:pPr marL="717550" lvl="4">
              <a:spcBef>
                <a:spcPct val="50000"/>
              </a:spcBef>
              <a:buFontTx/>
              <a:buChar char="•"/>
              <a:defRPr/>
            </a:pPr>
            <a:r>
              <a:rPr lang="zh-CN" altLang="en-US" sz="2800" i="0" dirty="0">
                <a:solidFill>
                  <a:schemeClr val="accent1">
                    <a:lumMod val="50000"/>
                  </a:schemeClr>
                </a:solidFill>
                <a:ea typeface="宋体" pitchFamily="2" charset="-122"/>
              </a:rPr>
              <a:t> 国家标准</a:t>
            </a:r>
            <a:endParaRPr lang="en-US" altLang="zh-CN" sz="2800" i="0" dirty="0">
              <a:solidFill>
                <a:schemeClr val="accent1">
                  <a:lumMod val="50000"/>
                </a:schemeClr>
              </a:solidFill>
              <a:ea typeface="宋体" pitchFamily="2" charset="-122"/>
            </a:endParaRPr>
          </a:p>
          <a:p>
            <a:pPr marL="717550" lvl="4">
              <a:spcBef>
                <a:spcPct val="50000"/>
              </a:spcBef>
              <a:buFontTx/>
              <a:buChar char="•"/>
              <a:defRPr/>
            </a:pPr>
            <a:r>
              <a:rPr lang="zh-CN" altLang="en-US" sz="2800" i="0" dirty="0">
                <a:solidFill>
                  <a:schemeClr val="accent1">
                    <a:lumMod val="50000"/>
                  </a:schemeClr>
                </a:solidFill>
                <a:ea typeface="宋体" pitchFamily="2" charset="-122"/>
              </a:rPr>
              <a:t> 行业标准</a:t>
            </a:r>
            <a:endParaRPr lang="en-US" altLang="zh-CN" sz="2800" i="0" dirty="0">
              <a:solidFill>
                <a:schemeClr val="accent1">
                  <a:lumMod val="50000"/>
                </a:schemeClr>
              </a:solidFill>
              <a:ea typeface="宋体" pitchFamily="2" charset="-122"/>
            </a:endParaRPr>
          </a:p>
          <a:p>
            <a:pPr marL="717550" lvl="4">
              <a:spcBef>
                <a:spcPct val="50000"/>
              </a:spcBef>
              <a:buFontTx/>
              <a:buChar char="•"/>
              <a:defRPr/>
            </a:pPr>
            <a:r>
              <a:rPr lang="zh-CN" altLang="en-US" sz="2800" i="0" dirty="0">
                <a:solidFill>
                  <a:schemeClr val="accent1">
                    <a:lumMod val="50000"/>
                  </a:schemeClr>
                </a:solidFill>
                <a:ea typeface="宋体" pitchFamily="2" charset="-122"/>
              </a:rPr>
              <a:t> 企业</a:t>
            </a:r>
            <a:r>
              <a:rPr lang="en-US" altLang="zh-CN" sz="2800" i="0" dirty="0">
                <a:solidFill>
                  <a:schemeClr val="accent1">
                    <a:lumMod val="50000"/>
                  </a:schemeClr>
                </a:solidFill>
                <a:ea typeface="宋体" pitchFamily="2" charset="-122"/>
              </a:rPr>
              <a:t>(</a:t>
            </a:r>
            <a:r>
              <a:rPr lang="zh-CN" altLang="en-US" sz="2800" i="0" dirty="0">
                <a:solidFill>
                  <a:schemeClr val="accent1">
                    <a:lumMod val="50000"/>
                  </a:schemeClr>
                </a:solidFill>
                <a:ea typeface="宋体" pitchFamily="2" charset="-122"/>
              </a:rPr>
              <a:t>机构</a:t>
            </a:r>
            <a:r>
              <a:rPr lang="en-US" altLang="zh-CN" sz="2800" i="0" dirty="0">
                <a:solidFill>
                  <a:schemeClr val="accent1">
                    <a:lumMod val="50000"/>
                  </a:schemeClr>
                </a:solidFill>
                <a:ea typeface="宋体" pitchFamily="2" charset="-122"/>
              </a:rPr>
              <a:t>)</a:t>
            </a:r>
            <a:r>
              <a:rPr lang="zh-CN" altLang="en-US" sz="2800" i="0" dirty="0">
                <a:solidFill>
                  <a:schemeClr val="accent1">
                    <a:lumMod val="50000"/>
                  </a:schemeClr>
                </a:solidFill>
                <a:ea typeface="宋体" pitchFamily="2" charset="-122"/>
              </a:rPr>
              <a:t>规范</a:t>
            </a:r>
            <a:endParaRPr lang="en-US" altLang="zh-CN" sz="2800" i="0" dirty="0">
              <a:solidFill>
                <a:schemeClr val="accent1">
                  <a:lumMod val="50000"/>
                </a:schemeClr>
              </a:solidFill>
              <a:ea typeface="宋体" pitchFamily="2" charset="-122"/>
            </a:endParaRPr>
          </a:p>
          <a:p>
            <a:pPr marL="717550" lvl="4">
              <a:spcBef>
                <a:spcPct val="50000"/>
              </a:spcBef>
              <a:buFontTx/>
              <a:buChar char="•"/>
              <a:defRPr/>
            </a:pPr>
            <a:r>
              <a:rPr lang="zh-CN" altLang="en-US" sz="2800" i="0" dirty="0">
                <a:solidFill>
                  <a:schemeClr val="accent1">
                    <a:lumMod val="50000"/>
                  </a:schemeClr>
                </a:solidFill>
                <a:ea typeface="宋体" pitchFamily="2" charset="-122"/>
              </a:rPr>
              <a:t> 项目规范</a:t>
            </a:r>
            <a:endParaRPr lang="zh-CN" altLang="en-US" sz="2800" b="1" i="0" dirty="0">
              <a:solidFill>
                <a:schemeClr val="accent1">
                  <a:lumMod val="50000"/>
                </a:schemeClr>
              </a:solidFill>
              <a:ea typeface="宋体" pitchFamily="2" charset="-122"/>
            </a:endParaRPr>
          </a:p>
        </p:txBody>
      </p:sp>
      <p:sp>
        <p:nvSpPr>
          <p:cNvPr id="33797" name="Rectangle 5"/>
          <p:cNvSpPr>
            <a:spLocks noChangeArrowheads="1"/>
          </p:cNvSpPr>
          <p:nvPr/>
        </p:nvSpPr>
        <p:spPr bwMode="auto">
          <a:xfrm>
            <a:off x="3995738" y="1557338"/>
            <a:ext cx="4600575" cy="3416300"/>
          </a:xfrm>
          <a:prstGeom prst="rect">
            <a:avLst/>
          </a:prstGeom>
          <a:solidFill>
            <a:schemeClr val="accent5"/>
          </a:solidFill>
          <a:ln w="9525">
            <a:noFill/>
            <a:miter lim="800000"/>
            <a:headEnd/>
            <a:tailEnd/>
          </a:ln>
        </p:spPr>
        <p:txBody>
          <a:bodyPr>
            <a:spAutoFit/>
          </a:bodyPr>
          <a:lstStyle/>
          <a:p>
            <a:pPr>
              <a:lnSpc>
                <a:spcPct val="150000"/>
              </a:lnSpc>
              <a:defRPr/>
            </a:pPr>
            <a:r>
              <a:rPr lang="en-US" altLang="zh-CN" i="0" dirty="0">
                <a:ea typeface="宋体" pitchFamily="2" charset="-122"/>
              </a:rPr>
              <a:t>ISO9000-3 Quality management and quality assurance standards</a:t>
            </a:r>
          </a:p>
          <a:p>
            <a:pPr>
              <a:lnSpc>
                <a:spcPct val="150000"/>
              </a:lnSpc>
              <a:defRPr/>
            </a:pPr>
            <a:r>
              <a:rPr lang="en-US" altLang="zh-CN" i="0" dirty="0">
                <a:ea typeface="宋体" pitchFamily="2" charset="-122"/>
              </a:rPr>
              <a:t>ISO/IEC 12119 Information technology - Software packages - Quality requirements and testing</a:t>
            </a:r>
          </a:p>
          <a:p>
            <a:pPr>
              <a:lnSpc>
                <a:spcPct val="150000"/>
              </a:lnSpc>
              <a:defRPr/>
            </a:pPr>
            <a:r>
              <a:rPr lang="en-US" altLang="zh-CN" b="1" i="0" dirty="0">
                <a:solidFill>
                  <a:srgbClr val="3366FF"/>
                </a:solidFill>
                <a:ea typeface="宋体" pitchFamily="2" charset="-122"/>
              </a:rPr>
              <a:t>GBT 15532-2008 《</a:t>
            </a:r>
            <a:r>
              <a:rPr lang="zh-CN" altLang="en-US" b="1" i="0" dirty="0">
                <a:solidFill>
                  <a:srgbClr val="3366FF"/>
                </a:solidFill>
                <a:ea typeface="宋体" pitchFamily="2" charset="-122"/>
              </a:rPr>
              <a:t>计算机软件测试规范</a:t>
            </a:r>
            <a:r>
              <a:rPr lang="en-US" altLang="zh-CN" b="1" i="0" dirty="0">
                <a:solidFill>
                  <a:srgbClr val="3366FF"/>
                </a:solidFill>
                <a:ea typeface="宋体" pitchFamily="2" charset="-122"/>
              </a:rPr>
              <a:t>》</a:t>
            </a:r>
            <a:endParaRPr lang="zh-CN" altLang="en-US" i="0" dirty="0">
              <a:solidFill>
                <a:srgbClr val="3366FF"/>
              </a:solidFill>
              <a:ea typeface="宋体" pitchFamily="2" charset="-122"/>
            </a:endParaRPr>
          </a:p>
          <a:p>
            <a:pPr>
              <a:lnSpc>
                <a:spcPct val="150000"/>
              </a:lnSpc>
              <a:defRPr/>
            </a:pPr>
            <a:r>
              <a:rPr lang="en-US" altLang="zh-CN" i="0" dirty="0">
                <a:solidFill>
                  <a:srgbClr val="7030A0"/>
                </a:solidFill>
                <a:ea typeface="宋体" pitchFamily="2" charset="-122"/>
              </a:rPr>
              <a:t>IEEE Std 1008 </a:t>
            </a:r>
            <a:r>
              <a:rPr lang="zh-CN" altLang="en-US" i="0" dirty="0">
                <a:solidFill>
                  <a:srgbClr val="7030A0"/>
                </a:solidFill>
                <a:ea typeface="宋体" pitchFamily="2" charset="-122"/>
              </a:rPr>
              <a:t>单元测试标准</a:t>
            </a:r>
            <a:endParaRPr lang="en-US" altLang="zh-CN" i="0" dirty="0">
              <a:solidFill>
                <a:srgbClr val="7030A0"/>
              </a:solidFill>
              <a:ea typeface="宋体" pitchFamily="2" charset="-122"/>
            </a:endParaRPr>
          </a:p>
          <a:p>
            <a:pPr>
              <a:lnSpc>
                <a:spcPct val="150000"/>
              </a:lnSpc>
              <a:defRPr/>
            </a:pPr>
            <a:r>
              <a:rPr lang="en-US" altLang="zh-CN" i="0" dirty="0">
                <a:solidFill>
                  <a:srgbClr val="00B050"/>
                </a:solidFill>
                <a:ea typeface="宋体" pitchFamily="2" charset="-122"/>
              </a:rPr>
              <a:t>IBM </a:t>
            </a:r>
            <a:r>
              <a:rPr lang="zh-CN" altLang="en-US" i="0" dirty="0">
                <a:solidFill>
                  <a:srgbClr val="00B050"/>
                </a:solidFill>
                <a:ea typeface="宋体" pitchFamily="2" charset="-122"/>
              </a:rPr>
              <a:t>程序设计开发指南</a:t>
            </a:r>
          </a:p>
        </p:txBody>
      </p:sp>
      <p:pic>
        <p:nvPicPr>
          <p:cNvPr id="128004" name="Picture 2" descr="http://t3.gstatic.com/images?q=tbn:ANd9GcRrN5oICnj1RSdyCdV-V9XeFDiuQGefsBHxV8hEskDpxl6j-p8MYQ"/>
          <p:cNvPicPr>
            <a:picLocks noChangeAspect="1" noChangeArrowheads="1"/>
          </p:cNvPicPr>
          <p:nvPr/>
        </p:nvPicPr>
        <p:blipFill>
          <a:blip r:embed="rId3"/>
          <a:srcRect/>
          <a:stretch>
            <a:fillRect/>
          </a:stretch>
        </p:blipFill>
        <p:spPr bwMode="auto">
          <a:xfrm>
            <a:off x="6985000" y="5408613"/>
            <a:ext cx="1366838" cy="1141412"/>
          </a:xfrm>
          <a:prstGeom prst="rect">
            <a:avLst/>
          </a:prstGeom>
          <a:noFill/>
          <a:ln w="9525">
            <a:noFill/>
            <a:miter lim="800000"/>
            <a:headEnd/>
            <a:tailEnd/>
          </a:ln>
        </p:spPr>
      </p:pic>
      <p:pic>
        <p:nvPicPr>
          <p:cNvPr id="128005" name="Picture 4" descr="http://icist.nuist.edu.cn/icist_cn/IEEE_logo.jpg"/>
          <p:cNvPicPr>
            <a:picLocks noChangeAspect="1" noChangeArrowheads="1"/>
          </p:cNvPicPr>
          <p:nvPr/>
        </p:nvPicPr>
        <p:blipFill>
          <a:blip r:embed="rId4"/>
          <a:srcRect/>
          <a:stretch>
            <a:fillRect/>
          </a:stretch>
        </p:blipFill>
        <p:spPr bwMode="auto">
          <a:xfrm>
            <a:off x="2808288" y="5516563"/>
            <a:ext cx="2528887" cy="900112"/>
          </a:xfrm>
          <a:prstGeom prst="rect">
            <a:avLst/>
          </a:prstGeom>
          <a:noFill/>
          <a:ln w="9525">
            <a:noFill/>
            <a:miter lim="800000"/>
            <a:headEnd/>
            <a:tailEnd/>
          </a:ln>
        </p:spPr>
      </p:pic>
      <p:pic>
        <p:nvPicPr>
          <p:cNvPr id="128006" name="Picture 6" descr="http://www.iecee.org/images/logo%20IEC_2007.jpg"/>
          <p:cNvPicPr>
            <a:picLocks noChangeAspect="1" noChangeArrowheads="1"/>
          </p:cNvPicPr>
          <p:nvPr/>
        </p:nvPicPr>
        <p:blipFill>
          <a:blip r:embed="rId5"/>
          <a:srcRect/>
          <a:stretch>
            <a:fillRect/>
          </a:stretch>
        </p:blipFill>
        <p:spPr bwMode="auto">
          <a:xfrm>
            <a:off x="5724525" y="5481638"/>
            <a:ext cx="900113" cy="900112"/>
          </a:xfrm>
          <a:prstGeom prst="rect">
            <a:avLst/>
          </a:prstGeom>
          <a:noFill/>
          <a:ln w="9525">
            <a:noFill/>
            <a:miter lim="800000"/>
            <a:headEnd/>
            <a:tailEnd/>
          </a:ln>
        </p:spPr>
      </p:pic>
      <p:pic>
        <p:nvPicPr>
          <p:cNvPr id="128007" name="Picture 8" descr="http://t1.gstatic.com/images?q=tbn:ANd9GcRRoXIXpqFmjjV56tzpCP91R4OvVl2iQbwY0QJXSfn-horxWzD2"/>
          <p:cNvPicPr>
            <a:picLocks noChangeAspect="1" noChangeArrowheads="1"/>
          </p:cNvPicPr>
          <p:nvPr/>
        </p:nvPicPr>
        <p:blipFill>
          <a:blip r:embed="rId6"/>
          <a:srcRect/>
          <a:stretch>
            <a:fillRect/>
          </a:stretch>
        </p:blipFill>
        <p:spPr bwMode="auto">
          <a:xfrm>
            <a:off x="1439863" y="5300663"/>
            <a:ext cx="1008062" cy="1363662"/>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6" descr="http://www.gxkesui.cn/script/Product/MANAGE/pic/1013208529120.jpg"/>
          <p:cNvPicPr>
            <a:picLocks noChangeAspect="1" noChangeArrowheads="1"/>
          </p:cNvPicPr>
          <p:nvPr/>
        </p:nvPicPr>
        <p:blipFill>
          <a:blip r:embed="rId3"/>
          <a:srcRect/>
          <a:stretch>
            <a:fillRect/>
          </a:stretch>
        </p:blipFill>
        <p:spPr bwMode="auto">
          <a:xfrm>
            <a:off x="3203575" y="2205038"/>
            <a:ext cx="2886075" cy="3967162"/>
          </a:xfrm>
          <a:prstGeom prst="rect">
            <a:avLst/>
          </a:prstGeom>
          <a:noFill/>
          <a:ln w="9525">
            <a:noFill/>
            <a:miter lim="800000"/>
            <a:headEnd/>
            <a:tailEnd/>
          </a:ln>
        </p:spPr>
      </p:pic>
      <p:sp>
        <p:nvSpPr>
          <p:cNvPr id="32770" name="Rectangle 2"/>
          <p:cNvSpPr>
            <a:spLocks noGrp="1" noChangeArrowheads="1"/>
          </p:cNvSpPr>
          <p:nvPr>
            <p:ph type="title"/>
          </p:nvPr>
        </p:nvSpPr>
        <p:spPr>
          <a:xfrm>
            <a:off x="1835150" y="333375"/>
            <a:ext cx="5473700" cy="647700"/>
          </a:xfrm>
        </p:spPr>
        <p:txBody>
          <a:bodyPr/>
          <a:lstStyle/>
          <a:p>
            <a:pPr algn="ctr" eaLnBrk="1" hangingPunct="1">
              <a:defRPr/>
            </a:pPr>
            <a:r>
              <a:rPr lang="zh-CN" altLang="en-US" sz="3600" dirty="0">
                <a:solidFill>
                  <a:srgbClr val="FFFF00"/>
                </a:solidFill>
                <a:latin typeface="+mn-lt"/>
              </a:rPr>
              <a:t>标准和质量体系认证</a:t>
            </a:r>
          </a:p>
        </p:txBody>
      </p:sp>
      <p:pic>
        <p:nvPicPr>
          <p:cNvPr id="130051" name="Picture 2" descr="http://www.silver100.com.cn/honor_img/b/ISO9001%E8%B4%A8%E9%87%8F%E7%AE%A1%E7%90%86%E4%BD%93%E7%B3%BB%E8%AF%81%E4%B9%A6.jpg"/>
          <p:cNvPicPr>
            <a:picLocks noChangeAspect="1" noChangeArrowheads="1"/>
          </p:cNvPicPr>
          <p:nvPr/>
        </p:nvPicPr>
        <p:blipFill>
          <a:blip r:embed="rId4"/>
          <a:srcRect/>
          <a:stretch>
            <a:fillRect/>
          </a:stretch>
        </p:blipFill>
        <p:spPr bwMode="auto">
          <a:xfrm>
            <a:off x="6227763" y="2276475"/>
            <a:ext cx="2797175" cy="3857625"/>
          </a:xfrm>
          <a:prstGeom prst="rect">
            <a:avLst/>
          </a:prstGeom>
          <a:noFill/>
          <a:ln w="9525">
            <a:noFill/>
            <a:miter lim="800000"/>
            <a:headEnd/>
            <a:tailEnd/>
          </a:ln>
        </p:spPr>
      </p:pic>
      <p:pic>
        <p:nvPicPr>
          <p:cNvPr id="130052" name="Picture 8" descr="http://www.hzbh.com/upfiles/200909/20090910162808932.jpg"/>
          <p:cNvPicPr>
            <a:picLocks noChangeAspect="1" noChangeArrowheads="1"/>
          </p:cNvPicPr>
          <p:nvPr/>
        </p:nvPicPr>
        <p:blipFill>
          <a:blip r:embed="rId5"/>
          <a:srcRect/>
          <a:stretch>
            <a:fillRect/>
          </a:stretch>
        </p:blipFill>
        <p:spPr bwMode="auto">
          <a:xfrm>
            <a:off x="250825" y="2276475"/>
            <a:ext cx="2867025" cy="3883025"/>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1908175" y="333375"/>
            <a:ext cx="5365750" cy="762000"/>
          </a:xfrm>
        </p:spPr>
        <p:txBody>
          <a:bodyPr/>
          <a:lstStyle/>
          <a:p>
            <a:pPr algn="ctr" eaLnBrk="1" hangingPunct="1">
              <a:lnSpc>
                <a:spcPct val="120000"/>
              </a:lnSpc>
              <a:defRPr/>
            </a:pPr>
            <a:r>
              <a:rPr lang="en-US" altLang="zh-CN" sz="3600" dirty="0">
                <a:solidFill>
                  <a:srgbClr val="FFFF00"/>
                </a:solidFill>
                <a:latin typeface="+mn-lt"/>
              </a:rPr>
              <a:t>SC7</a:t>
            </a:r>
            <a:r>
              <a:rPr lang="zh-CN" altLang="en-US" sz="3600" dirty="0">
                <a:solidFill>
                  <a:srgbClr val="FFFF00"/>
                </a:solidFill>
                <a:latin typeface="+mn-lt"/>
              </a:rPr>
              <a:t> </a:t>
            </a:r>
            <a:r>
              <a:rPr lang="en-US" altLang="zh-CN" sz="3600" dirty="0">
                <a:solidFill>
                  <a:srgbClr val="FFFF00"/>
                </a:solidFill>
                <a:latin typeface="+mn-lt"/>
              </a:rPr>
              <a:t>Standard</a:t>
            </a:r>
            <a:r>
              <a:rPr lang="zh-CN" altLang="en-US" sz="3600" dirty="0">
                <a:solidFill>
                  <a:srgbClr val="FFFF00"/>
                </a:solidFill>
                <a:latin typeface="+mn-lt"/>
              </a:rPr>
              <a:t> </a:t>
            </a:r>
            <a:r>
              <a:rPr lang="en-US" altLang="zh-CN" sz="3600" dirty="0">
                <a:solidFill>
                  <a:srgbClr val="FFFF00"/>
                </a:solidFill>
                <a:latin typeface="+mn-lt"/>
              </a:rPr>
              <a:t>Collection</a:t>
            </a:r>
            <a:endParaRPr lang="zh-CN" altLang="en-US" sz="3600" dirty="0">
              <a:solidFill>
                <a:srgbClr val="FFFF00"/>
              </a:solidFill>
              <a:latin typeface="+mn-lt"/>
            </a:endParaRPr>
          </a:p>
        </p:txBody>
      </p:sp>
      <p:pic>
        <p:nvPicPr>
          <p:cNvPr id="132098" name="图片 1" descr="SC7 Standards Collection 2012-05.jpg"/>
          <p:cNvPicPr>
            <a:picLocks noChangeAspect="1"/>
          </p:cNvPicPr>
          <p:nvPr/>
        </p:nvPicPr>
        <p:blipFill>
          <a:blip r:embed="rId3"/>
          <a:srcRect/>
          <a:stretch>
            <a:fillRect/>
          </a:stretch>
        </p:blipFill>
        <p:spPr bwMode="auto">
          <a:xfrm>
            <a:off x="971550" y="1246188"/>
            <a:ext cx="7345363" cy="5578475"/>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2195513" y="333375"/>
            <a:ext cx="5365750" cy="762000"/>
          </a:xfrm>
        </p:spPr>
        <p:txBody>
          <a:bodyPr/>
          <a:lstStyle/>
          <a:p>
            <a:pPr algn="ctr" eaLnBrk="1" hangingPunct="1">
              <a:lnSpc>
                <a:spcPct val="120000"/>
              </a:lnSpc>
              <a:defRPr/>
            </a:pPr>
            <a:r>
              <a:rPr lang="zh-CN" altLang="en-US" sz="3600" dirty="0">
                <a:solidFill>
                  <a:srgbClr val="FFFF00"/>
                </a:solidFill>
                <a:latin typeface="+mn-lt"/>
              </a:rPr>
              <a:t>主要软件质量标准</a:t>
            </a:r>
          </a:p>
        </p:txBody>
      </p:sp>
      <p:sp>
        <p:nvSpPr>
          <p:cNvPr id="134146" name="矩形 5"/>
          <p:cNvSpPr>
            <a:spLocks noChangeArrowheads="1"/>
          </p:cNvSpPr>
          <p:nvPr/>
        </p:nvSpPr>
        <p:spPr bwMode="auto">
          <a:xfrm>
            <a:off x="468313" y="1700213"/>
            <a:ext cx="8207375" cy="4710112"/>
          </a:xfrm>
          <a:prstGeom prst="rect">
            <a:avLst/>
          </a:prstGeom>
          <a:noFill/>
          <a:ln w="9525">
            <a:noFill/>
            <a:miter lim="800000"/>
            <a:headEnd/>
            <a:tailEnd/>
          </a:ln>
        </p:spPr>
        <p:txBody>
          <a:bodyPr>
            <a:spAutoFit/>
          </a:bodyPr>
          <a:lstStyle/>
          <a:p>
            <a:pPr>
              <a:buClr>
                <a:srgbClr val="00B050"/>
              </a:buClr>
              <a:buSzPct val="80000"/>
              <a:buFont typeface="Wingdings" pitchFamily="2" charset="2"/>
              <a:buChar char="p"/>
            </a:pPr>
            <a:r>
              <a:rPr lang="en-US" altLang="zh-CN" sz="2000" i="0"/>
              <a:t> GB/T 11457-2006 </a:t>
            </a:r>
            <a:r>
              <a:rPr lang="zh-CN" altLang="en-US" sz="2000" i="0"/>
              <a:t>信息技术 软件工程术语</a:t>
            </a:r>
            <a:endParaRPr lang="en-US" altLang="zh-CN" sz="2000" i="0"/>
          </a:p>
          <a:p>
            <a:pPr>
              <a:buClr>
                <a:srgbClr val="00B050"/>
              </a:buClr>
              <a:buSzPct val="80000"/>
              <a:buFont typeface="Wingdings" pitchFamily="2" charset="2"/>
              <a:buChar char="p"/>
            </a:pPr>
            <a:r>
              <a:rPr lang="en-US" altLang="zh-CN" sz="2000" i="0"/>
              <a:t> GB/T 8567-2006 </a:t>
            </a:r>
            <a:r>
              <a:rPr lang="zh-CN" altLang="en-US" sz="2000" i="0"/>
              <a:t>计算机软件文档编制规范</a:t>
            </a:r>
            <a:endParaRPr lang="en-US" altLang="zh-CN" sz="2000" i="0"/>
          </a:p>
          <a:p>
            <a:pPr>
              <a:buClr>
                <a:srgbClr val="00B050"/>
              </a:buClr>
              <a:buSzPct val="80000"/>
              <a:buFont typeface="Wingdings" pitchFamily="2" charset="2"/>
              <a:buChar char="p"/>
            </a:pPr>
            <a:r>
              <a:rPr lang="en-US" altLang="zh-CN" sz="2000" i="0"/>
              <a:t> GB/T 12504-90 </a:t>
            </a:r>
            <a:r>
              <a:rPr lang="zh-CN" altLang="en-US" sz="2000" i="0"/>
              <a:t>计算机软件质量保证计划规范</a:t>
            </a:r>
            <a:endParaRPr lang="en-US" altLang="zh-CN" sz="2000" i="0"/>
          </a:p>
          <a:p>
            <a:pPr>
              <a:buClr>
                <a:srgbClr val="00B050"/>
              </a:buClr>
              <a:buSzPct val="80000"/>
              <a:buFont typeface="Wingdings" pitchFamily="2" charset="2"/>
              <a:buChar char="p"/>
            </a:pPr>
            <a:r>
              <a:rPr lang="zh-CN" altLang="zh-CN" sz="2000" i="0"/>
              <a:t> </a:t>
            </a:r>
            <a:r>
              <a:rPr lang="en-US" altLang="zh-TW" sz="2000" i="0"/>
              <a:t>GB</a:t>
            </a:r>
            <a:r>
              <a:rPr lang="en-US" altLang="zh-CN" sz="2000" i="0"/>
              <a:t>/</a:t>
            </a:r>
            <a:r>
              <a:rPr lang="en-US" altLang="zh-TW" sz="2000" i="0"/>
              <a:t>T 18905 </a:t>
            </a:r>
            <a:r>
              <a:rPr lang="zh-TW" altLang="en-US" sz="2000" i="0"/>
              <a:t>软件工程 产品评价</a:t>
            </a:r>
            <a:endParaRPr lang="zh-CN" altLang="en-US" sz="2000" i="0"/>
          </a:p>
          <a:p>
            <a:pPr>
              <a:buClr>
                <a:srgbClr val="00B050"/>
              </a:buClr>
              <a:buSzPct val="80000"/>
              <a:buFont typeface="Wingdings" pitchFamily="2" charset="2"/>
              <a:buChar char="p"/>
            </a:pPr>
            <a:endParaRPr lang="en-US" altLang="zh-CN" sz="2000" i="0"/>
          </a:p>
          <a:p>
            <a:pPr>
              <a:buClr>
                <a:srgbClr val="00B050"/>
              </a:buClr>
              <a:buSzPct val="80000"/>
            </a:pPr>
            <a:r>
              <a:rPr lang="en-US" altLang="zh-CN" sz="2000" i="0"/>
              <a:t>… …</a:t>
            </a:r>
          </a:p>
          <a:p>
            <a:pPr>
              <a:buClr>
                <a:srgbClr val="00B050"/>
              </a:buClr>
              <a:buSzPct val="80000"/>
              <a:buFont typeface="Wingdings" pitchFamily="2" charset="2"/>
              <a:buChar char="p"/>
            </a:pPr>
            <a:r>
              <a:rPr lang="en-US" altLang="zh-CN" sz="2000" i="0"/>
              <a:t> GB/T 16260.1-2006 </a:t>
            </a:r>
            <a:r>
              <a:rPr lang="zh-CN" altLang="en-US" sz="2000" i="0"/>
              <a:t>软件工程 产品质量 第</a:t>
            </a:r>
            <a:r>
              <a:rPr lang="en-US" altLang="zh-CN" sz="2000" i="0"/>
              <a:t>1</a:t>
            </a:r>
            <a:r>
              <a:rPr lang="zh-CN" altLang="en-US" sz="2000" i="0"/>
              <a:t>部分：质量模型</a:t>
            </a:r>
            <a:endParaRPr lang="en-US" altLang="zh-CN" sz="2000" i="0"/>
          </a:p>
          <a:p>
            <a:pPr>
              <a:buClr>
                <a:srgbClr val="00B050"/>
              </a:buClr>
              <a:buSzPct val="80000"/>
              <a:buFont typeface="Wingdings" pitchFamily="2" charset="2"/>
              <a:buChar char="p"/>
            </a:pPr>
            <a:r>
              <a:rPr lang="en-US" altLang="zh-CN" sz="2000" i="0"/>
              <a:t> GB/T 16260.2-2006 </a:t>
            </a:r>
            <a:r>
              <a:rPr lang="zh-CN" altLang="en-US" sz="2000" i="0"/>
              <a:t>软件工程 产品质量 第</a:t>
            </a:r>
            <a:r>
              <a:rPr lang="en-US" altLang="zh-CN" sz="2000" i="0"/>
              <a:t>2</a:t>
            </a:r>
            <a:r>
              <a:rPr lang="zh-CN" altLang="en-US" sz="2000" i="0"/>
              <a:t>部分：外部度量 </a:t>
            </a:r>
            <a:endParaRPr lang="en-US" altLang="zh-CN" sz="2000" i="0"/>
          </a:p>
          <a:p>
            <a:pPr>
              <a:buClr>
                <a:srgbClr val="00B050"/>
              </a:buClr>
              <a:buSzPct val="80000"/>
              <a:buFont typeface="Wingdings" pitchFamily="2" charset="2"/>
              <a:buChar char="p"/>
            </a:pPr>
            <a:r>
              <a:rPr lang="en-US" altLang="zh-CN" sz="2000" i="0"/>
              <a:t> GB/T 16260.3-2006 </a:t>
            </a:r>
            <a:r>
              <a:rPr lang="zh-CN" altLang="en-US" sz="2000" i="0"/>
              <a:t>软件工程 产品质量 第</a:t>
            </a:r>
            <a:r>
              <a:rPr lang="en-US" altLang="zh-CN" sz="2000" i="0"/>
              <a:t>3</a:t>
            </a:r>
            <a:r>
              <a:rPr lang="zh-CN" altLang="en-US" sz="2000" i="0"/>
              <a:t>部分：内部度量</a:t>
            </a:r>
            <a:endParaRPr lang="en-US" altLang="zh-CN" sz="2000" i="0"/>
          </a:p>
          <a:p>
            <a:pPr>
              <a:buClr>
                <a:srgbClr val="00B050"/>
              </a:buClr>
              <a:buSzPct val="80000"/>
              <a:buFont typeface="Wingdings" pitchFamily="2" charset="2"/>
              <a:buChar char="p"/>
            </a:pPr>
            <a:r>
              <a:rPr lang="en-US" altLang="zh-CN" sz="2000" i="0"/>
              <a:t> GB/T 16260.4-2006 </a:t>
            </a:r>
            <a:r>
              <a:rPr lang="zh-CN" altLang="en-US" sz="2000" i="0"/>
              <a:t>软件工程 产品质量 第</a:t>
            </a:r>
            <a:r>
              <a:rPr lang="en-US" altLang="zh-CN" sz="2000" i="0"/>
              <a:t>4</a:t>
            </a:r>
            <a:r>
              <a:rPr lang="zh-CN" altLang="en-US" sz="2000" i="0"/>
              <a:t>部分：使用质量的度量</a:t>
            </a:r>
            <a:endParaRPr lang="en-US" altLang="zh-CN" sz="2000" i="0"/>
          </a:p>
          <a:p>
            <a:pPr>
              <a:buClr>
                <a:srgbClr val="00B050"/>
              </a:buClr>
              <a:buSzPct val="80000"/>
            </a:pPr>
            <a:endParaRPr lang="en-US" altLang="zh-CN" sz="2000" i="0"/>
          </a:p>
          <a:p>
            <a:pPr>
              <a:buClr>
                <a:srgbClr val="00B050"/>
              </a:buClr>
              <a:buSzPct val="80000"/>
              <a:buFont typeface="Wingdings" pitchFamily="2" charset="2"/>
              <a:buChar char="p"/>
            </a:pPr>
            <a:r>
              <a:rPr lang="en-US" altLang="zh-CN" sz="2000" b="1" i="0">
                <a:solidFill>
                  <a:srgbClr val="3366FF"/>
                </a:solidFill>
              </a:rPr>
              <a:t> GBT 15532-2008 《</a:t>
            </a:r>
            <a:r>
              <a:rPr lang="zh-CN" altLang="en-US" sz="2000" b="1" i="0">
                <a:solidFill>
                  <a:srgbClr val="3366FF"/>
                </a:solidFill>
              </a:rPr>
              <a:t>计算机软件测试规范</a:t>
            </a:r>
            <a:r>
              <a:rPr lang="en-US" altLang="zh-CN" sz="2000" b="1" i="0">
                <a:solidFill>
                  <a:srgbClr val="3366FF"/>
                </a:solidFill>
              </a:rPr>
              <a:t>》</a:t>
            </a:r>
            <a:endParaRPr lang="zh-CN" altLang="en-US" sz="2000" i="0">
              <a:solidFill>
                <a:srgbClr val="3366FF"/>
              </a:solidFill>
            </a:endParaRPr>
          </a:p>
          <a:p>
            <a:pPr>
              <a:buClr>
                <a:srgbClr val="00B050"/>
              </a:buClr>
              <a:buSzPct val="80000"/>
              <a:buFont typeface="Wingdings" pitchFamily="2" charset="2"/>
              <a:buChar char="p"/>
            </a:pPr>
            <a:endParaRPr lang="en-US" altLang="zh-CN" sz="2000" i="0"/>
          </a:p>
          <a:p>
            <a:pPr>
              <a:buClr>
                <a:srgbClr val="00B050"/>
              </a:buClr>
              <a:buSzPct val="80000"/>
              <a:buFont typeface="Wingdings" pitchFamily="2" charset="2"/>
              <a:buChar char="p"/>
            </a:pPr>
            <a:r>
              <a:rPr lang="en-US" altLang="zh-CN" sz="2000" i="0"/>
              <a:t> </a:t>
            </a:r>
            <a:r>
              <a:rPr lang="en-US" altLang="zh-CN" sz="2000" i="0">
                <a:solidFill>
                  <a:srgbClr val="0070C0"/>
                </a:solidFill>
              </a:rPr>
              <a:t>GB/T 25000.51-2010《</a:t>
            </a:r>
            <a:r>
              <a:rPr lang="zh-CN" altLang="en-US" sz="2000" i="0">
                <a:solidFill>
                  <a:srgbClr val="0070C0"/>
                </a:solidFill>
              </a:rPr>
              <a:t>软件工程 软件产品质量要求与评价 </a:t>
            </a:r>
            <a:r>
              <a:rPr lang="en-US" altLang="zh-CN" sz="2000" i="0">
                <a:solidFill>
                  <a:srgbClr val="0070C0"/>
                </a:solidFill>
              </a:rPr>
              <a:t>SQuaRE</a:t>
            </a:r>
            <a:r>
              <a:rPr lang="zh-CN" altLang="en-US" sz="2000" i="0">
                <a:solidFill>
                  <a:srgbClr val="0070C0"/>
                </a:solidFill>
              </a:rPr>
              <a:t>指南</a:t>
            </a:r>
            <a:r>
              <a:rPr lang="en-US" altLang="zh-CN" sz="2000" i="0">
                <a:solidFill>
                  <a:srgbClr val="0070C0"/>
                </a:solidFill>
              </a:rPr>
              <a:t>》,</a:t>
            </a:r>
            <a:r>
              <a:rPr lang="zh-CN" altLang="en-US" sz="1400" i="0"/>
              <a:t>替换旧标准</a:t>
            </a:r>
            <a:r>
              <a:rPr lang="en-US" altLang="zh-CN" sz="1400" i="0"/>
              <a:t>《GB/T 17544-1998  </a:t>
            </a:r>
            <a:r>
              <a:rPr lang="zh-CN" altLang="en-US" sz="1400" i="0"/>
              <a:t>信息技术 软件包 质量要求和测试</a:t>
            </a:r>
            <a:r>
              <a:rPr lang="en-US" altLang="zh-CN" sz="1400" i="0"/>
              <a:t>》</a:t>
            </a:r>
            <a:endParaRPr lang="zh-CN" altLang="en-US" sz="1400" i="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5"/>
  <p:tag name="PROBLEMSCORE" val="2.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6.0"/>
  <p:tag name="PROBLEMBLANK" val="[{&quot;num&quot;:1,&quot;caseSensitive&quot;:false,&quot;fuzzyMatch&quot;:false,&quot;Score&quot;:2.0,&quot;answers&quot;:[&quot;22.95&quot;]},{&quot;num&quot;:2,&quot;caseSensitive&quot;:false,&quot;fuzzyMatch&quot;:false,&quot;Score&quot;:2.0,&quot;answers&quot;:[&quot;4.96&quot;]},{&quot;num&quot;:3,&quot;caseSensitive&quot;:false,&quot;fuzzyMatch&quot;:false,&quot;Score&quot;:2.0,&quot;answers&quot;:[&quot;8.25&quot;]}]"/>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05.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0.xml><?xml version="1.0" encoding="utf-8"?>
<p:tagLst xmlns:a="http://schemas.openxmlformats.org/drawingml/2006/main" xmlns:r="http://schemas.openxmlformats.org/officeDocument/2006/relationships" xmlns:p="http://schemas.openxmlformats.org/presentationml/2006/main">
  <p:tag name="RAINPROBLEM" val="MultipleChoiceMA"/>
  <p:tag name="PROBLEMSCORE" val="3.0"/>
  <p:tag name="PROBLEMSCORE_HALF" val="1.0"/>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MultipleChoiceMA"/>
  <p:tag name="RAINPROBLEM" val="MultipleChoiceMA"/>
  <p:tag name="PROBLEMSCORE_HALF" val="0.0"/>
  <p:tag name="PROBLEMSCORE" val="4.0"/>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6">
  <a:themeElements>
    <a:clrScheme name="NordriDesign">
      <a:dk1>
        <a:srgbClr val="000000"/>
      </a:dk1>
      <a:lt1>
        <a:srgbClr val="FFFFFF"/>
      </a:lt1>
      <a:dk2>
        <a:srgbClr val="000000"/>
      </a:dk2>
      <a:lt2>
        <a:srgbClr val="808080"/>
      </a:lt2>
      <a:accent1>
        <a:srgbClr val="BBE0E3"/>
      </a:accent1>
      <a:accent2>
        <a:srgbClr val="3C8C92"/>
      </a:accent2>
      <a:accent3>
        <a:srgbClr val="FFFFFF"/>
      </a:accent3>
      <a:accent4>
        <a:srgbClr val="1E4649"/>
      </a:accent4>
      <a:accent5>
        <a:srgbClr val="BBE0E3"/>
      </a:accent5>
      <a:accent6>
        <a:srgbClr val="71BEC4"/>
      </a:accent6>
      <a:hlink>
        <a:srgbClr val="000000"/>
      </a:hlink>
      <a:folHlink>
        <a:srgbClr val="262626"/>
      </a:folHlink>
    </a:clrScheme>
    <a:fontScheme name="NordriDesign_免费商务模板系列">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ordriDesign_免费商务模板系列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_免费商务模板系列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_免费商务模板系列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_免费商务模板系列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_免费商务模板系列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_免费商务模板系列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_免费商务模板系列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_免费商务模板系列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_免费商务模板系列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_免费商务模板系列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_免费商务模板系列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_免费商务模板系列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_免费商务模板系列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Template>
  <TotalTime>19729</TotalTime>
  <Words>6498</Words>
  <Application>Microsoft Office PowerPoint</Application>
  <PresentationFormat>全屏显示(4:3)</PresentationFormat>
  <Paragraphs>927</Paragraphs>
  <Slides>111</Slides>
  <Notes>58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111</vt:i4>
      </vt:variant>
    </vt:vector>
  </HeadingPairs>
  <TitlesOfParts>
    <vt:vector size="128" baseType="lpstr">
      <vt:lpstr>FrutigerNext LT Regular</vt:lpstr>
      <vt:lpstr>Gulim</vt:lpstr>
      <vt:lpstr>黑体</vt:lpstr>
      <vt:lpstr>华文细黑</vt:lpstr>
      <vt:lpstr>楷体</vt:lpstr>
      <vt:lpstr>楷体_GB2312</vt:lpstr>
      <vt:lpstr>宋体</vt:lpstr>
      <vt:lpstr>微软雅黑</vt:lpstr>
      <vt:lpstr>微软雅黑</vt:lpstr>
      <vt:lpstr>Arial</vt:lpstr>
      <vt:lpstr>Arial Narrow</vt:lpstr>
      <vt:lpstr>Calibri</vt:lpstr>
      <vt:lpstr>Times New Roman</vt:lpstr>
      <vt:lpstr>Wingdings</vt:lpstr>
      <vt:lpstr>6</vt:lpstr>
      <vt:lpstr>CorelDRAW</vt:lpstr>
      <vt:lpstr>VISIO</vt:lpstr>
      <vt:lpstr>PowerPoint 演示文稿</vt:lpstr>
      <vt:lpstr>第3章回顾</vt:lpstr>
      <vt:lpstr>第4章  软件测试依据和规范</vt:lpstr>
      <vt:lpstr>4.1 传统的软件测试过程 </vt:lpstr>
      <vt:lpstr>传统的软件测试过程</vt:lpstr>
      <vt:lpstr>测试阶段（SDLC)</vt:lpstr>
      <vt:lpstr>软件测试各个阶段I/O</vt:lpstr>
      <vt:lpstr>进一步彰显全过程测试</vt:lpstr>
      <vt:lpstr>4.1.3  W模型</vt:lpstr>
      <vt:lpstr>PowerPoint 演示文稿</vt:lpstr>
      <vt:lpstr>4.1.2  TMap</vt:lpstr>
      <vt:lpstr>TMap描述的生命周期模型</vt:lpstr>
      <vt:lpstr>2、TMap测试过程</vt:lpstr>
      <vt:lpstr>TMap基本内容</vt:lpstr>
      <vt:lpstr>TMap三大基石</vt:lpstr>
      <vt:lpstr>6、TMap的优点以及其他方法</vt:lpstr>
      <vt:lpstr>PowerPoint 演示文稿</vt:lpstr>
      <vt:lpstr>PowerPoint 演示文稿</vt:lpstr>
      <vt:lpstr>PowerPoint 演示文稿</vt:lpstr>
      <vt:lpstr>PowerPoint 演示文稿</vt:lpstr>
      <vt:lpstr>4.2敏捷测试</vt:lpstr>
      <vt:lpstr>敏捷开发</vt:lpstr>
      <vt:lpstr>    敏捷开发的起源</vt:lpstr>
      <vt:lpstr>    什么是敏捷开发？</vt:lpstr>
      <vt:lpstr>    敏捷方法</vt:lpstr>
      <vt:lpstr>项目阶段</vt:lpstr>
      <vt:lpstr>Responsibility</vt:lpstr>
      <vt:lpstr>Scrum</vt:lpstr>
      <vt:lpstr>    敏捷宣言</vt:lpstr>
      <vt:lpstr>深入敏捷宣言背后的原则（1）</vt:lpstr>
      <vt:lpstr>深入敏捷宣言背后的原则（2）</vt:lpstr>
      <vt:lpstr>深入敏捷宣言背后的原则（3）</vt:lpstr>
      <vt:lpstr>PowerPoint 演示文稿</vt:lpstr>
      <vt:lpstr>   敏捷实践</vt:lpstr>
      <vt:lpstr>Scrum</vt:lpstr>
      <vt:lpstr>PowerPoint 演示文稿</vt:lpstr>
      <vt:lpstr>PowerPoint 演示文稿</vt:lpstr>
      <vt:lpstr>Product Owner</vt:lpstr>
      <vt:lpstr>Scrum Master</vt:lpstr>
      <vt:lpstr>The Team</vt:lpstr>
      <vt:lpstr>    什么是XP</vt:lpstr>
      <vt:lpstr> XP的计划/反馈循环</vt:lpstr>
      <vt:lpstr>    XP的层次结构和关键实践</vt:lpstr>
      <vt:lpstr>4.2.1 敏捷测试的特征 </vt:lpstr>
      <vt:lpstr>敏捷测试=持续的质量反馈</vt:lpstr>
      <vt:lpstr>PowerPoint 演示文稿</vt:lpstr>
      <vt:lpstr>PowerPoint 演示文稿</vt:lpstr>
      <vt:lpstr>PowerPoint 演示文稿</vt:lpstr>
      <vt:lpstr>基于脚本的测试</vt:lpstr>
      <vt:lpstr>探索式测试定义</vt:lpstr>
      <vt:lpstr>为什么引人探索式测试？</vt:lpstr>
      <vt:lpstr>PowerPoint 演示文稿</vt:lpstr>
      <vt:lpstr>PowerPoint 演示文稿</vt:lpstr>
      <vt:lpstr>PowerPoint 演示文稿</vt:lpstr>
      <vt:lpstr>4.3 软件测试流派</vt:lpstr>
      <vt:lpstr>分析学派</vt:lpstr>
      <vt:lpstr>标准学派</vt:lpstr>
      <vt:lpstr>质量学派</vt:lpstr>
      <vt:lpstr>上下文驱动</vt:lpstr>
      <vt:lpstr>上下文驱动测试方法</vt:lpstr>
      <vt:lpstr>敏捷性测试</vt:lpstr>
      <vt:lpstr>PowerPoint 演示文稿</vt:lpstr>
      <vt:lpstr>4.4 基于风险的测试策略</vt:lpstr>
      <vt:lpstr>4.4 基于风险的测试策略</vt:lpstr>
      <vt:lpstr>基于风险的测试策略分析</vt:lpstr>
      <vt:lpstr>PowerPoint 演示文稿</vt:lpstr>
      <vt:lpstr>风险测试步骤</vt:lpstr>
      <vt:lpstr>PowerPoint 演示文稿</vt:lpstr>
      <vt:lpstr>PowerPoint 演示文稿</vt:lpstr>
      <vt:lpstr>PowerPoint 演示文稿</vt:lpstr>
      <vt:lpstr>PowerPoint 演示文稿</vt:lpstr>
      <vt:lpstr>PowerPoint 演示文稿</vt:lpstr>
      <vt:lpstr>4.5 测试过程改进 </vt:lpstr>
      <vt:lpstr>4.5 测试过程改进 </vt:lpstr>
      <vt:lpstr>4.5.1  TMMi </vt:lpstr>
      <vt:lpstr>TMM的5个级别简要描述</vt:lpstr>
      <vt:lpstr>TMMi的4个级别内容</vt:lpstr>
      <vt:lpstr>PowerPoint 演示文稿</vt:lpstr>
      <vt:lpstr>PowerPoint 演示文稿</vt:lpstr>
      <vt:lpstr>TMMi结构 </vt:lpstr>
      <vt:lpstr>4.5.2  TPI NEXT </vt:lpstr>
      <vt:lpstr>TPI 20个关键域 </vt:lpstr>
      <vt:lpstr>TPI 级别</vt:lpstr>
      <vt:lpstr>PowerPoint 演示文稿</vt:lpstr>
      <vt:lpstr>PowerPoint 演示文稿</vt:lpstr>
      <vt:lpstr>TPI成熟度矩阵</vt:lpstr>
      <vt:lpstr>TPI 检查点和建议</vt:lpstr>
      <vt:lpstr>PowerPoint 演示文稿</vt:lpstr>
      <vt:lpstr>4.5.3  CTP</vt:lpstr>
      <vt:lpstr>4P</vt:lpstr>
      <vt:lpstr>CTP  12个关键过程 </vt:lpstr>
      <vt:lpstr>4.5.4  STEP </vt:lpstr>
      <vt:lpstr>STEP 强调度量</vt:lpstr>
      <vt:lpstr>STEP 比较 </vt:lpstr>
      <vt:lpstr>4.6 软件测试规范 </vt:lpstr>
      <vt:lpstr>概述</vt:lpstr>
      <vt:lpstr>标准和质量体系认证</vt:lpstr>
      <vt:lpstr>SC7 Standard Collection</vt:lpstr>
      <vt:lpstr>主要软件质量标准</vt:lpstr>
      <vt:lpstr>软件测试规范 </vt:lpstr>
      <vt:lpstr>ISO 29119 Overview</vt:lpstr>
      <vt:lpstr>Part 1：Concepts &amp; Vocabulary</vt:lpstr>
      <vt:lpstr>Part 2： Testing Process</vt:lpstr>
      <vt:lpstr>Part 3： Documentation</vt:lpstr>
      <vt:lpstr>Part 4:  Techniques</vt:lpstr>
      <vt:lpstr>完整的软件测试规范是怎样的</vt:lpstr>
      <vt:lpstr>制定测试规范需要考虑的内容（P88）</vt:lpstr>
      <vt:lpstr>活动</vt:lpstr>
      <vt:lpstr> GBT 15532-2008 《计算机软件测试规范》</vt:lpstr>
      <vt:lpstr> 示例：银行业软件测试规范</vt:lpstr>
      <vt:lpstr>示例：环境信息系统的测试规范</vt:lpstr>
    </vt:vector>
  </TitlesOfParts>
  <Company>Webex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Kerryzhu</dc:creator>
  <cp:keywords>ppt幻灯设计/ppt模板设计</cp:keywords>
  <dc:description>Nordri设计工作室ppt模版发布供大家免费下载使用。版权为Nordri设计工作室所有。您可以自行使用、修改、复制本模版。转载、发表或以其它方式利用本模版上内容，如果您需更进一步的服务，请和我们联系。</dc:description>
  <cp:lastModifiedBy>samsara</cp:lastModifiedBy>
  <cp:revision>410</cp:revision>
  <dcterms:created xsi:type="dcterms:W3CDTF">2011-09-26T13:26:34Z</dcterms:created>
  <dcterms:modified xsi:type="dcterms:W3CDTF">2022-04-25T14:56:20Z</dcterms:modified>
  <cp:category>免费模板</cp:category>
</cp:coreProperties>
</file>